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4" r:id="rId2"/>
    <p:sldId id="285" r:id="rId3"/>
    <p:sldId id="286" r:id="rId4"/>
    <p:sldId id="309" r:id="rId5"/>
    <p:sldId id="307" r:id="rId6"/>
    <p:sldId id="308" r:id="rId7"/>
    <p:sldId id="310" r:id="rId8"/>
    <p:sldId id="290" r:id="rId9"/>
    <p:sldId id="287" r:id="rId10"/>
    <p:sldId id="277" r:id="rId11"/>
    <p:sldId id="289" r:id="rId12"/>
    <p:sldId id="288" r:id="rId13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5885"/>
  </p:normalViewPr>
  <p:slideViewPr>
    <p:cSldViewPr snapToGrid="0" snapToObjects="1">
      <p:cViewPr varScale="1">
        <p:scale>
          <a:sx n="79" d="100"/>
          <a:sy n="79" d="100"/>
        </p:scale>
        <p:origin x="11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>
                <a:effectLst/>
              </a:rPr>
              <a:t>Meta Planeada y alcanzada durante el 1er trimestre 2022 en participación de ciudadanos en actividades futbolísticas y porcentaje a nivel Propósito</a:t>
            </a:r>
            <a:endParaRPr lang="es-MX" sz="1200">
              <a:effectLst/>
            </a:endParaRPr>
          </a:p>
        </c:rich>
      </c:tx>
      <c:layout>
        <c:manualLayout>
          <c:xMode val="edge"/>
          <c:yMode val="edge"/>
          <c:x val="0.1114180167375587"/>
          <c:y val="4.20511260576153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'Propósito 1 1T22'!$B$4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6211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'Propósito 1 1T22'!$C$3</c:f>
              <c:strCache>
                <c:ptCount val="1"/>
                <c:pt idx="0">
                  <c:v>Población Beneficiada</c:v>
                </c:pt>
              </c:strCache>
            </c:strRef>
          </c:cat>
          <c:val>
            <c:numRef>
              <c:f>'Propósito 1 1T22'!$C$4</c:f>
              <c:numCache>
                <c:formatCode>General</c:formatCode>
                <c:ptCount val="1"/>
                <c:pt idx="0">
                  <c:v>5050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F-437E-BDF4-C6A9E6DA07F4}"/>
            </c:ext>
          </c:extLst>
        </c:ser>
        <c:ser>
          <c:idx val="1"/>
          <c:order val="1"/>
          <c:tx>
            <c:strRef>
              <c:f>'Propósito 1 1T22'!$B$5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rgbClr val="9D244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'Propósito 1 1T22'!$C$3</c:f>
              <c:strCache>
                <c:ptCount val="1"/>
                <c:pt idx="0">
                  <c:v>Población Beneficiada</c:v>
                </c:pt>
              </c:strCache>
            </c:strRef>
          </c:cat>
          <c:val>
            <c:numRef>
              <c:f>'Propósito 1 1T22'!$C$5</c:f>
              <c:numCache>
                <c:formatCode>General</c:formatCode>
                <c:ptCount val="1"/>
                <c:pt idx="0">
                  <c:v>3340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F-437E-BDF4-C6A9E6DA07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6432"/>
        <c:axId val="-88293534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7203543164852611E-3"/>
                  <c:y val="-7.666780580560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DF-437E-BDF4-C6A9E6DA0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'Propósito 1 1T22'!$C$3</c:f>
              <c:strCache>
                <c:ptCount val="1"/>
                <c:pt idx="0">
                  <c:v>Población Beneficiada</c:v>
                </c:pt>
              </c:strCache>
            </c:strRef>
          </c:cat>
          <c:val>
            <c:numRef>
              <c:f>'Propósito 1 1T22'!$C$6</c:f>
              <c:numCache>
                <c:formatCode>0.00%</c:formatCode>
                <c:ptCount val="1"/>
                <c:pt idx="0">
                  <c:v>0.66138613861386142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DF-437E-BDF4-C6A9E6DA0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21744"/>
        <c:axId val="-882921200"/>
      </c:lineChart>
      <c:catAx>
        <c:axId val="-88293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344"/>
        <c:crosses val="autoZero"/>
        <c:auto val="1"/>
        <c:lblAlgn val="ctr"/>
        <c:lblOffset val="100"/>
        <c:noMultiLvlLbl val="0"/>
      </c:catAx>
      <c:valAx>
        <c:axId val="-882935344"/>
        <c:scaling>
          <c:orientation val="minMax"/>
          <c:max val="50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Participación</a:t>
                </a:r>
                <a:r>
                  <a:rPr lang="es-MX" baseline="0"/>
                  <a:t> de ciudadanos</a:t>
                </a:r>
                <a:endParaRPr lang="es-MX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6432"/>
        <c:crosses val="autoZero"/>
        <c:crossBetween val="between"/>
        <c:majorUnit val="1000"/>
      </c:valAx>
      <c:valAx>
        <c:axId val="-882921200"/>
        <c:scaling>
          <c:orientation val="minMax"/>
          <c:max val="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Porcentaje de 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1744"/>
        <c:crosses val="max"/>
        <c:crossBetween val="between"/>
      </c:valAx>
      <c:catAx>
        <c:axId val="-8829217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120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>
                <a:effectLst/>
              </a:rPr>
              <a:t>META PLANEADA Y ALCANZADA A NIVEL COMPONENTE 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PRIMER TRIMESTRE 2022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EN PARTIDOS DE FÚTBOL Y PORCENTAJE DE AVANCE</a:t>
            </a:r>
            <a:endParaRPr lang="es-MX" sz="1200">
              <a:effectLst/>
            </a:endParaRPr>
          </a:p>
        </c:rich>
      </c:tx>
      <c:layout>
        <c:manualLayout>
          <c:xMode val="edge"/>
          <c:yMode val="edge"/>
          <c:x val="0.1066975176739241"/>
          <c:y val="4.0165954425141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6059043890487465"/>
          <c:y val="0.40595721894513159"/>
          <c:w val="0.63958400048442443"/>
          <c:h val="0.4321790123087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'Componente 1 1T22'!$B$4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1332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1T22'!$C$3</c:f>
              <c:strCache>
                <c:ptCount val="1"/>
                <c:pt idx="0">
                  <c:v>Partidos de Fútbol</c:v>
                </c:pt>
              </c:strCache>
            </c:strRef>
          </c:cat>
          <c:val>
            <c:numRef>
              <c:f>'Componente 1 1T22'!$C$4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3-40F8-8193-EA2B436A9F4C}"/>
            </c:ext>
          </c:extLst>
        </c:ser>
        <c:ser>
          <c:idx val="1"/>
          <c:order val="1"/>
          <c:tx>
            <c:strRef>
              <c:f>'Componente 1 1T22'!$B$5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rgbClr val="285C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1T22'!$C$3</c:f>
              <c:strCache>
                <c:ptCount val="1"/>
                <c:pt idx="0">
                  <c:v>Partidos de Fútbol</c:v>
                </c:pt>
              </c:strCache>
            </c:strRef>
          </c:cat>
          <c:val>
            <c:numRef>
              <c:f>'Componente 1 1T22'!$C$5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C3-40F8-8193-EA2B436A9F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6432"/>
        <c:axId val="-88293534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9155680750297892E-3"/>
                  <c:y val="-8.4955527246974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C3-40F8-8193-EA2B436A9F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1T22'!$C$3</c:f>
              <c:strCache>
                <c:ptCount val="1"/>
                <c:pt idx="0">
                  <c:v>Partidos de Fútbol</c:v>
                </c:pt>
              </c:strCache>
            </c:strRef>
          </c:cat>
          <c:val>
            <c:numRef>
              <c:f>'Componente 1 1T22'!$C$6</c:f>
              <c:numCache>
                <c:formatCode>0.00%</c:formatCode>
                <c:ptCount val="1"/>
                <c:pt idx="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C3-40F8-8193-EA2B436A9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21744"/>
        <c:axId val="-882921200"/>
      </c:lineChart>
      <c:catAx>
        <c:axId val="-88293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344"/>
        <c:crosses val="autoZero"/>
        <c:auto val="1"/>
        <c:lblAlgn val="ctr"/>
        <c:lblOffset val="100"/>
        <c:noMultiLvlLbl val="0"/>
      </c:catAx>
      <c:valAx>
        <c:axId val="-882935344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Partidos</a:t>
                </a:r>
                <a:r>
                  <a:rPr lang="es-MX" baseline="0"/>
                  <a:t> de fútbol</a:t>
                </a:r>
                <a:endParaRPr lang="es-MX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6432"/>
        <c:crosses val="autoZero"/>
        <c:crossBetween val="between"/>
        <c:majorUnit val="10"/>
      </c:valAx>
      <c:valAx>
        <c:axId val="-882921200"/>
        <c:scaling>
          <c:orientation val="minMax"/>
          <c:max val="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Porcentaje de 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1744"/>
        <c:crosses val="max"/>
        <c:crossBetween val="between"/>
      </c:valAx>
      <c:catAx>
        <c:axId val="-8829217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120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>
                <a:effectLst/>
              </a:rPr>
              <a:t>METAS PLANEADAS Y ALCANZADAS A NIVEL ACTIVIDAD 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PRIMER TRIMESTRE 2022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EN PARTICIPACIÓN DE CIUDADANOS Y PORCENTAJE DE AVANCE</a:t>
            </a:r>
            <a:endParaRPr lang="es-MX" sz="1200">
              <a:effectLst/>
            </a:endParaRPr>
          </a:p>
        </c:rich>
      </c:tx>
      <c:layout>
        <c:manualLayout>
          <c:xMode val="edge"/>
          <c:yMode val="edge"/>
          <c:x val="0.12362808568393363"/>
          <c:y val="1.9927539074452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'Actividades 1 1T22'!$B$4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1 1T22'!$C$3:$F$3</c:f>
              <c:strCache>
                <c:ptCount val="4"/>
                <c:pt idx="0">
                  <c:v>Partidos de fútbol de Segunda división profesional.</c:v>
                </c:pt>
                <c:pt idx="1">
                  <c:v>Participación de ciudadanos en partidos de fútbol de Tercera división profesional.</c:v>
                </c:pt>
                <c:pt idx="2">
                  <c:v>Participación de ciudadanos en partidos de fútbol Semiprofesional.</c:v>
                </c:pt>
                <c:pt idx="3">
                  <c:v>Realización de actividades labor social y cultural con el fútbol de la Asociación de Fútbol Pioneros A.C.</c:v>
                </c:pt>
              </c:strCache>
            </c:strRef>
          </c:cat>
          <c:val>
            <c:numRef>
              <c:f>'Actividades 1 1T22'!$C$4:$F$4</c:f>
              <c:numCache>
                <c:formatCode>General</c:formatCode>
                <c:ptCount val="4"/>
                <c:pt idx="0">
                  <c:v>2600</c:v>
                </c:pt>
                <c:pt idx="1">
                  <c:v>1600</c:v>
                </c:pt>
                <c:pt idx="2">
                  <c:v>850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1-463A-B6E3-8D85148B21BE}"/>
            </c:ext>
          </c:extLst>
        </c:ser>
        <c:ser>
          <c:idx val="1"/>
          <c:order val="1"/>
          <c:tx>
            <c:strRef>
              <c:f>'Actividades 1 1T22'!$B$5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1 1T22'!$C$3:$F$3</c:f>
              <c:strCache>
                <c:ptCount val="4"/>
                <c:pt idx="0">
                  <c:v>Partidos de fútbol de Segunda división profesional.</c:v>
                </c:pt>
                <c:pt idx="1">
                  <c:v>Participación de ciudadanos en partidos de fútbol de Tercera división profesional.</c:v>
                </c:pt>
                <c:pt idx="2">
                  <c:v>Participación de ciudadanos en partidos de fútbol Semiprofesional.</c:v>
                </c:pt>
                <c:pt idx="3">
                  <c:v>Realización de actividades labor social y cultural con el fútbol de la Asociación de Fútbol Pioneros A.C.</c:v>
                </c:pt>
              </c:strCache>
            </c:strRef>
          </c:cat>
          <c:val>
            <c:numRef>
              <c:f>'Actividades 1 1T22'!$C$5:$F$5</c:f>
              <c:numCache>
                <c:formatCode>General</c:formatCode>
                <c:ptCount val="4"/>
                <c:pt idx="0">
                  <c:v>0</c:v>
                </c:pt>
                <c:pt idx="1">
                  <c:v>2300</c:v>
                </c:pt>
                <c:pt idx="2">
                  <c:v>1040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1-463A-B6E3-8D85148B21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1536"/>
        <c:axId val="-88292990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1 1T22'!$C$3:$F$3</c:f>
              <c:strCache>
                <c:ptCount val="4"/>
                <c:pt idx="0">
                  <c:v>Partidos de fútbol de Segunda división profesional.</c:v>
                </c:pt>
                <c:pt idx="1">
                  <c:v>Participación de ciudadanos en partidos de fútbol de Tercera división profesional.</c:v>
                </c:pt>
                <c:pt idx="2">
                  <c:v>Participación de ciudadanos en partidos de fútbol Semiprofesional.</c:v>
                </c:pt>
                <c:pt idx="3">
                  <c:v>Realización de actividades labor social y cultural con el fútbol de la Asociación de Fútbol Pioneros A.C.</c:v>
                </c:pt>
              </c:strCache>
            </c:strRef>
          </c:cat>
          <c:val>
            <c:numRef>
              <c:f>'Actividades 1 1T22'!$C$6:$F$6</c:f>
              <c:numCache>
                <c:formatCode>0.00%</c:formatCode>
                <c:ptCount val="4"/>
                <c:pt idx="0">
                  <c:v>0</c:v>
                </c:pt>
                <c:pt idx="1">
                  <c:v>1.4375</c:v>
                </c:pt>
                <c:pt idx="2">
                  <c:v>1.223529411764706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21-463A-B6E3-8D85148B2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35888"/>
        <c:axId val="-882929360"/>
      </c:lineChart>
      <c:catAx>
        <c:axId val="-88293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9904"/>
        <c:crosses val="autoZero"/>
        <c:auto val="1"/>
        <c:lblAlgn val="ctr"/>
        <c:lblOffset val="100"/>
        <c:noMultiLvlLbl val="0"/>
      </c:catAx>
      <c:valAx>
        <c:axId val="-88292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Ciudadanos asistentes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1536"/>
        <c:crosses val="autoZero"/>
        <c:crossBetween val="between"/>
      </c:valAx>
      <c:valAx>
        <c:axId val="-8829293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888"/>
        <c:crosses val="max"/>
        <c:crossBetween val="between"/>
      </c:valAx>
      <c:catAx>
        <c:axId val="-8829358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936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>
                <a:effectLst/>
              </a:rPr>
              <a:t>META PLANEADA Y ALCANZADA A NIVEL COMPONENTE 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PRIMER TRIMESTRE 2022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EN UNIDADES Y PORCENTAJE DE AVANCE</a:t>
            </a:r>
            <a:endParaRPr lang="es-MX" sz="1200">
              <a:effectLst/>
            </a:endParaRPr>
          </a:p>
        </c:rich>
      </c:tx>
      <c:layout>
        <c:manualLayout>
          <c:xMode val="edge"/>
          <c:yMode val="edge"/>
          <c:x val="0.10669759759167233"/>
          <c:y val="4.20506687380759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'Componente 1 1T22 (2)'!$B$4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 (2)'!$C$3</c:f>
              <c:strCache>
                <c:ptCount val="1"/>
                <c:pt idx="0">
                  <c:v>Informes</c:v>
                </c:pt>
              </c:strCache>
            </c:strRef>
          </c:cat>
          <c:val>
            <c:numRef>
              <c:f>'Componente 1 1T22 (2)'!$C$4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1-405A-8C55-11F1613954F9}"/>
            </c:ext>
          </c:extLst>
        </c:ser>
        <c:ser>
          <c:idx val="1"/>
          <c:order val="1"/>
          <c:tx>
            <c:strRef>
              <c:f>'Componente 1 1T22 (2)'!$B$5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rgbClr val="EF4FF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 (2)'!$C$3</c:f>
              <c:strCache>
                <c:ptCount val="1"/>
                <c:pt idx="0">
                  <c:v>Informes</c:v>
                </c:pt>
              </c:strCache>
            </c:strRef>
          </c:cat>
          <c:val>
            <c:numRef>
              <c:f>'Componente 1 1T22 (2)'!$C$5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1-405A-8C55-11F1613954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6432"/>
        <c:axId val="-88293534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612729798528139E-2"/>
                  <c:y val="0.18415606175503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21-405A-8C55-11F1613954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 (2)'!$C$3</c:f>
              <c:strCache>
                <c:ptCount val="1"/>
                <c:pt idx="0">
                  <c:v>Informes</c:v>
                </c:pt>
              </c:strCache>
            </c:strRef>
          </c:cat>
          <c:val>
            <c:numRef>
              <c:f>'Componente 1 1T22 (2)'!$C$6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21-405A-8C55-11F161395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21744"/>
        <c:axId val="-882921200"/>
      </c:lineChart>
      <c:catAx>
        <c:axId val="-88293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344"/>
        <c:crosses val="autoZero"/>
        <c:auto val="1"/>
        <c:lblAlgn val="ctr"/>
        <c:lblOffset val="100"/>
        <c:noMultiLvlLbl val="0"/>
      </c:catAx>
      <c:valAx>
        <c:axId val="-882935344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INFORMES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6432"/>
        <c:crosses val="autoZero"/>
        <c:crossBetween val="between"/>
        <c:majorUnit val="1"/>
      </c:valAx>
      <c:valAx>
        <c:axId val="-882921200"/>
        <c:scaling>
          <c:orientation val="minMax"/>
          <c:max val="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Porcentaje de 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1744"/>
        <c:crosses val="max"/>
        <c:crossBetween val="between"/>
      </c:valAx>
      <c:catAx>
        <c:axId val="-8829217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120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900" b="1" i="0" baseline="0" dirty="0">
                <a:effectLst/>
              </a:rPr>
              <a:t>METAS PLANEADAS Y ALCANZADAS A NIVEL ACTIVIDAD </a:t>
            </a:r>
            <a:endParaRPr lang="es-MX" sz="900" dirty="0">
              <a:effectLst/>
            </a:endParaRPr>
          </a:p>
          <a:p>
            <a:pPr>
              <a:defRPr/>
            </a:pPr>
            <a:r>
              <a:rPr lang="es-MX" sz="900" b="1" i="0" baseline="0" dirty="0">
                <a:effectLst/>
              </a:rPr>
              <a:t>PRIMER TRIMESTRE 2022</a:t>
            </a:r>
            <a:endParaRPr lang="es-MX" sz="900" dirty="0">
              <a:effectLst/>
            </a:endParaRPr>
          </a:p>
          <a:p>
            <a:pPr>
              <a:defRPr/>
            </a:pPr>
            <a:r>
              <a:rPr lang="es-MX" sz="900" b="1" i="0" baseline="0" dirty="0">
                <a:effectLst/>
              </a:rPr>
              <a:t>EN UNIDADES Y PORCENTAJE DE AVANCE</a:t>
            </a:r>
            <a:endParaRPr lang="es-MX" sz="900" dirty="0">
              <a:effectLst/>
            </a:endParaRPr>
          </a:p>
        </c:rich>
      </c:tx>
      <c:layout>
        <c:manualLayout>
          <c:xMode val="edge"/>
          <c:yMode val="edge"/>
          <c:x val="0.207712694487177"/>
          <c:y val="1.9927522278619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0588045786103535"/>
          <c:y val="0.31026665023530225"/>
          <c:w val="0.74327782426684419"/>
          <c:h val="0.52012123266041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'Actividades 1 1T22 (3)'!$B$4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285C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1 1T22 (3)'!$C$3</c:f>
              <c:strCache>
                <c:ptCount val="1"/>
                <c:pt idx="0">
                  <c:v>Actividad de ejecución de informes financieros y administrativos.</c:v>
                </c:pt>
              </c:strCache>
            </c:strRef>
          </c:cat>
          <c:val>
            <c:numRef>
              <c:f>'Actividades 1 1T22 (3)'!$C$4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B-43D1-AFDA-B8F2727A0CB9}"/>
            </c:ext>
          </c:extLst>
        </c:ser>
        <c:ser>
          <c:idx val="1"/>
          <c:order val="1"/>
          <c:tx>
            <c:strRef>
              <c:f>'Actividades 1 1T22 (3)'!$B$5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1 1T22 (3)'!$C$3</c:f>
              <c:strCache>
                <c:ptCount val="1"/>
                <c:pt idx="0">
                  <c:v>Actividad de ejecución de informes financieros y administrativos.</c:v>
                </c:pt>
              </c:strCache>
            </c:strRef>
          </c:cat>
          <c:val>
            <c:numRef>
              <c:f>'Actividades 1 1T22 (3)'!$C$5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BB-43D1-AFDA-B8F2727A0C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1536"/>
        <c:axId val="-88292990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76796973611764E-2"/>
                  <c:y val="8.6634399559487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BB-43D1-AFDA-B8F2727A0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1 1T22 (3)'!$C$3</c:f>
              <c:strCache>
                <c:ptCount val="1"/>
                <c:pt idx="0">
                  <c:v>Actividad de ejecución de informes financieros y administrativos.</c:v>
                </c:pt>
              </c:strCache>
            </c:strRef>
          </c:cat>
          <c:val>
            <c:numRef>
              <c:f>'Actividades 1 1T22 (3)'!$C$6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BB-43D1-AFDA-B8F2727A0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35888"/>
        <c:axId val="-882929360"/>
      </c:lineChart>
      <c:catAx>
        <c:axId val="-88293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9904"/>
        <c:crosses val="autoZero"/>
        <c:auto val="1"/>
        <c:lblAlgn val="ctr"/>
        <c:lblOffset val="100"/>
        <c:noMultiLvlLbl val="0"/>
      </c:catAx>
      <c:valAx>
        <c:axId val="-882929904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1536"/>
        <c:crosses val="autoZero"/>
        <c:crossBetween val="between"/>
        <c:majorUnit val="1"/>
      </c:valAx>
      <c:valAx>
        <c:axId val="-8829293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888"/>
        <c:crosses val="max"/>
        <c:crossBetween val="between"/>
      </c:valAx>
      <c:catAx>
        <c:axId val="-8829358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936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20778656772033"/>
          <c:y val="0.9010754780028889"/>
          <c:w val="0.75233073422285879"/>
          <c:h val="4.6532613149044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000" b="1" i="0" baseline="0">
                <a:effectLst/>
              </a:rPr>
              <a:t>META PLANEADA Y ALCANZADA A NIVEL COMPONENTE </a:t>
            </a:r>
            <a:endParaRPr lang="es-MX" sz="1000">
              <a:effectLst/>
            </a:endParaRPr>
          </a:p>
          <a:p>
            <a:pPr>
              <a:defRPr sz="1000"/>
            </a:pPr>
            <a:r>
              <a:rPr lang="es-MX" sz="1000" b="1" i="0" baseline="0">
                <a:effectLst/>
              </a:rPr>
              <a:t>PRIMER TRIMESTRE 2022</a:t>
            </a:r>
            <a:endParaRPr lang="es-MX" sz="1000">
              <a:effectLst/>
            </a:endParaRPr>
          </a:p>
          <a:p>
            <a:pPr>
              <a:defRPr sz="1000"/>
            </a:pPr>
            <a:r>
              <a:rPr lang="es-MX" sz="1000" b="1" i="0" baseline="0">
                <a:effectLst/>
              </a:rPr>
              <a:t>EN ACTIVIDADES DE FUTBOL REALIZADAS (EVENTOS) Y PORCENTAJE DE AVANCE</a:t>
            </a:r>
            <a:endParaRPr lang="es-MX" sz="1000">
              <a:effectLst/>
            </a:endParaRPr>
          </a:p>
        </c:rich>
      </c:tx>
      <c:layout>
        <c:manualLayout>
          <c:xMode val="edge"/>
          <c:yMode val="edge"/>
          <c:x val="0.10945683626539927"/>
          <c:y val="3.2050706403326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2655451957863376"/>
          <c:y val="0.29397382755095519"/>
          <c:w val="0.74442661828799939"/>
          <c:h val="0.52673351543032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'Componente 1 1T22 (3)'!$B$4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 (3)'!$C$3</c:f>
              <c:strCache>
                <c:ptCount val="1"/>
                <c:pt idx="0">
                  <c:v>Actividades Amateur</c:v>
                </c:pt>
              </c:strCache>
            </c:strRef>
          </c:cat>
          <c:val>
            <c:numRef>
              <c:f>'Componente 1 1T22 (3)'!$C$4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5-4BA1-8DAB-E6C71460F1A2}"/>
            </c:ext>
          </c:extLst>
        </c:ser>
        <c:ser>
          <c:idx val="1"/>
          <c:order val="1"/>
          <c:tx>
            <c:strRef>
              <c:f>'Componente 1 1T22 (3)'!$B$5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 (3)'!$C$3</c:f>
              <c:strCache>
                <c:ptCount val="1"/>
                <c:pt idx="0">
                  <c:v>Actividades Amateur</c:v>
                </c:pt>
              </c:strCache>
            </c:strRef>
          </c:cat>
          <c:val>
            <c:numRef>
              <c:f>'Componente 1 1T22 (3)'!$C$5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65-4BA1-8DAB-E6C71460F1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6432"/>
        <c:axId val="-88293534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473274937432964E-2"/>
                  <c:y val="6.1318075323503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65-4BA1-8DAB-E6C71460F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 (3)'!$C$3</c:f>
              <c:strCache>
                <c:ptCount val="1"/>
                <c:pt idx="0">
                  <c:v>Actividades Amateur</c:v>
                </c:pt>
              </c:strCache>
            </c:strRef>
          </c:cat>
          <c:val>
            <c:numRef>
              <c:f>'Componente 1 1T22 (3)'!$C$6</c:f>
              <c:numCache>
                <c:formatCode>0.00%</c:formatCode>
                <c:ptCount val="1"/>
                <c:pt idx="0">
                  <c:v>0.7142857142857143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65-4BA1-8DAB-E6C71460F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21744"/>
        <c:axId val="-882921200"/>
      </c:lineChart>
      <c:catAx>
        <c:axId val="-88293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344"/>
        <c:crosses val="autoZero"/>
        <c:auto val="1"/>
        <c:lblAlgn val="ctr"/>
        <c:lblOffset val="100"/>
        <c:noMultiLvlLbl val="0"/>
      </c:catAx>
      <c:valAx>
        <c:axId val="-882935344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Actividades de deportivas de Fútbol para</a:t>
                </a:r>
                <a:r>
                  <a:rPr lang="es-MX" baseline="0"/>
                  <a:t> el sector amateur realizadas</a:t>
                </a:r>
                <a:endParaRPr lang="es-MX"/>
              </a:p>
            </c:rich>
          </c:tx>
          <c:layout>
            <c:manualLayout>
              <c:xMode val="edge"/>
              <c:yMode val="edge"/>
              <c:x val="1.2020140218959119E-2"/>
              <c:y val="0.22558604758693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6432"/>
        <c:crosses val="autoZero"/>
        <c:crossBetween val="between"/>
        <c:majorUnit val="1"/>
      </c:valAx>
      <c:valAx>
        <c:axId val="-882921200"/>
        <c:scaling>
          <c:orientation val="minMax"/>
          <c:max val="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Porcentaje de 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1744"/>
        <c:crosses val="max"/>
        <c:crossBetween val="between"/>
      </c:valAx>
      <c:catAx>
        <c:axId val="-8829217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120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000" b="1" i="0" baseline="0" dirty="0">
                <a:effectLst/>
              </a:rPr>
              <a:t>METAS PLANEADAS Y ALCANZADAS A NIVEL ACTIVIDAD PRIMER TRIMESTRE 2022</a:t>
            </a:r>
            <a:endParaRPr lang="es-MX" sz="1000" dirty="0">
              <a:effectLst/>
            </a:endParaRPr>
          </a:p>
          <a:p>
            <a:pPr>
              <a:defRPr sz="1000"/>
            </a:pPr>
            <a:r>
              <a:rPr lang="es-MX" sz="1000" b="1" i="0" baseline="0" dirty="0">
                <a:effectLst/>
              </a:rPr>
              <a:t>EN ADMINISIONES DE NIÑOS(AS) Y JÓVENES AL SECTOR AMATEUR Y PORCENTAJE DE AVANCE</a:t>
            </a:r>
            <a:endParaRPr lang="es-MX" sz="1000" dirty="0">
              <a:effectLst/>
            </a:endParaRPr>
          </a:p>
        </c:rich>
      </c:tx>
      <c:layout>
        <c:manualLayout>
          <c:xMode val="edge"/>
          <c:yMode val="edge"/>
          <c:x val="0.12362808568393363"/>
          <c:y val="1.9927539074452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299613297334393"/>
          <c:y val="0.37583603159102985"/>
          <c:w val="0.72163381058647613"/>
          <c:h val="0.38557845505473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'Actividades 1 1T22 (4)'!$B$4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44-4ABD-B388-C4CB820EB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1 1T22 (4)'!$C$3:$D$3</c:f>
              <c:strCache>
                <c:ptCount val="2"/>
                <c:pt idx="0">
                  <c:v>Admisiones de niños(as) y jovenes en los centros de formación</c:v>
                </c:pt>
                <c:pt idx="1">
                  <c:v>Eventos Recreativos de la Práctica del Fútbol </c:v>
                </c:pt>
              </c:strCache>
            </c:strRef>
          </c:cat>
          <c:val>
            <c:numRef>
              <c:f>'Actividades 1 1T22 (4)'!$C$4:$D$4</c:f>
              <c:numCache>
                <c:formatCode>General</c:formatCode>
                <c:ptCount val="2"/>
                <c:pt idx="0">
                  <c:v>800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44-4ABD-B388-C4CB820EB877}"/>
            </c:ext>
          </c:extLst>
        </c:ser>
        <c:ser>
          <c:idx val="1"/>
          <c:order val="1"/>
          <c:tx>
            <c:strRef>
              <c:f>'Actividades 1 1T22 (4)'!$B$5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rgbClr val="9FF2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1 1T22 (4)'!$C$3:$D$3</c:f>
              <c:strCache>
                <c:ptCount val="2"/>
                <c:pt idx="0">
                  <c:v>Admisiones de niños(as) y jovenes en los centros de formación</c:v>
                </c:pt>
                <c:pt idx="1">
                  <c:v>Eventos Recreativos de la Práctica del Fútbol </c:v>
                </c:pt>
              </c:strCache>
            </c:strRef>
          </c:cat>
          <c:val>
            <c:numRef>
              <c:f>'Actividades 1 1T22 (4)'!$C$5:$D$5</c:f>
              <c:numCache>
                <c:formatCode>General</c:formatCode>
                <c:ptCount val="2"/>
                <c:pt idx="0">
                  <c:v>920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44-4ABD-B388-C4CB820EB8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1536"/>
        <c:axId val="-88292990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1 1T22 (4)'!$C$3:$D$3</c:f>
              <c:strCache>
                <c:ptCount val="2"/>
                <c:pt idx="0">
                  <c:v>Admisiones de niños(as) y jovenes en los centros de formación</c:v>
                </c:pt>
                <c:pt idx="1">
                  <c:v>Eventos Recreativos de la Práctica del Fútbol </c:v>
                </c:pt>
              </c:strCache>
            </c:strRef>
          </c:cat>
          <c:val>
            <c:numRef>
              <c:f>'Actividades 1 1T22 (4)'!$C$6:$D$6</c:f>
              <c:numCache>
                <c:formatCode>0.00%</c:formatCode>
                <c:ptCount val="2"/>
                <c:pt idx="0">
                  <c:v>1.1499999999999999</c:v>
                </c:pt>
                <c:pt idx="1">
                  <c:v>0.7142857142857143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44-4ABD-B388-C4CB820EB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35888"/>
        <c:axId val="-882929360"/>
      </c:lineChart>
      <c:catAx>
        <c:axId val="-88293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9904"/>
        <c:crosses val="autoZero"/>
        <c:auto val="1"/>
        <c:lblAlgn val="ctr"/>
        <c:lblOffset val="100"/>
        <c:noMultiLvlLbl val="0"/>
      </c:catAx>
      <c:valAx>
        <c:axId val="-882929904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Adminisiones</a:t>
                </a:r>
                <a:r>
                  <a:rPr lang="es-MX" baseline="0"/>
                  <a:t> en centros de formación</a:t>
                </a:r>
                <a:endParaRPr lang="es-MX"/>
              </a:p>
            </c:rich>
          </c:tx>
          <c:layout>
            <c:manualLayout>
              <c:xMode val="edge"/>
              <c:yMode val="edge"/>
              <c:x val="3.4821299573791807E-3"/>
              <c:y val="0.18001961590515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1536"/>
        <c:crosses val="autoZero"/>
        <c:crossBetween val="between"/>
      </c:valAx>
      <c:valAx>
        <c:axId val="-8829293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888"/>
        <c:crosses val="max"/>
        <c:crossBetween val="between"/>
      </c:valAx>
      <c:catAx>
        <c:axId val="-8829358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936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E345E5-69E5-46CA-B395-52A6421A2A3D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85A3B2-6601-44E5-AE42-D842DC1A6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0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B6457-97E7-414B-9DDF-F351C914E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B76DE1-0A04-0D4A-AAC4-B1EF5D2E6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4791CD-CA7A-5A46-A023-9CB0C381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3C7484-024B-4746-85C0-0C4B7669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85D070-424F-CC4B-BA10-E02C744C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97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FBC21-16D8-BE49-B0D4-BCFA8675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321B81-1BB8-8E4B-8FDC-08571E646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22D281-A4E4-2944-ADA2-82CFA66D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F3B37-0916-3542-A4A0-2BD5F334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2205C-C199-5E49-B4A5-7BA8062C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21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80E750-39C1-DF43-8259-6260E36B8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D799E0-5A90-2D47-AD40-D69014B2A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D79760-9DAB-EE4E-B913-CCB3D3E1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32F2D8-463B-1D48-9B45-94804A7C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10823-C2FD-1646-A13E-BC35FE5C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02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7B8E9-ACCF-DE40-A42D-411CC6C2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F23D8-4817-F341-BD0D-AD2483116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2EE89-7F71-9343-9B4A-4CCC03CB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B16D72-F859-0840-A8D7-DA762D6C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A86A1E-7B22-B74C-8070-CF30F660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9C628-9B10-184A-BF90-18FD6F7B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2212D1-AAC1-5A45-B5D9-938CF9382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EEFD7F-B503-CF46-AAB6-87ECD52C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41AD8-1AE7-8B41-91AF-AA44AEDB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B71F90-59AB-4444-A018-A274A3E0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622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C2119-27FB-9E4E-B5BF-C07D60A2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E2BA35-CA44-4143-9D52-3B0670DF9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3DD19E-9D30-4244-BBD3-0E837A055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78B5C8-C21B-EB4A-88ED-56F534C0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2E11DB-6CEC-D94B-AF53-E1F78286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39FF7D-B361-9A48-A5CA-852F925A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821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F61B8-1510-8D49-944E-80BD7A0A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24911C-54FD-8C48-8BFC-DAADFA749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29F621-9CD7-DC45-9D28-6AE199E37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714FEE-1909-5E48-91CF-A21B02204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E05B77-07EF-DD40-BDA8-27CE8530F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1822A6-C32F-A042-A924-46F961F5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A22F9E-4514-A94E-B6C3-85A0EC5D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C40D86-05B5-D742-ADF3-FC3495B3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085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9C358-8BD9-A344-8B1F-1221E620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0BA330-F8F8-F245-940E-473577E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7DC52B-72AC-1C42-92B4-3B59FDE7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C35862-B345-2444-85EC-9CBBC8C1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98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176637-01DD-5F41-BC28-36B81411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F34602-5039-0247-8615-72F1A1A0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413057-F7D0-6344-A2E9-15A59EB1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268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F3766-B4F1-A243-82E1-33E9FFDA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55258C-4D20-504B-907D-0579E54A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630014-8F63-5240-8880-4050E1028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E78B4A-DA56-D14F-A5CD-E2CF4083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10CB0D-135B-D14D-BE44-2200DD72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3A78BF-33D8-D34E-9568-F94CDCAA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342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3F14F-80CB-CF4A-9AA5-FA760D38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06937E-0175-C946-9717-BB41ED62E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68A21C-4975-5544-9675-CC0DB3EC8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A18AD6-0A33-5145-96CA-68491155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E64733-ADBF-B94F-A858-88618687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52B227-78C6-9E49-920F-03A65D44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247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CA23C3-FA5F-2446-A92B-9C10A542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60BC84-BB76-E842-B1E5-25D870CBE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34074-78C5-4048-88CA-EBDF41FB7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F080F6-92E7-4545-9012-1F02D5BEC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0EE611-63F7-434A-B371-B1A784428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422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C0CFA2-C4D2-4DB8-BB65-FD5A5BCEB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376"/>
            <a:ext cx="5474626" cy="43056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FCB7E7-9A44-48FF-BB8A-3A03FCF2F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30" t="31890" r="23480" b="31890"/>
          <a:stretch/>
        </p:blipFill>
        <p:spPr>
          <a:xfrm>
            <a:off x="8655498" y="695635"/>
            <a:ext cx="3349717" cy="1306122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98FA050F-DA14-5D47-860C-2B06FB8C55EA}"/>
              </a:ext>
            </a:extLst>
          </p:cNvPr>
          <p:cNvSpPr txBox="1"/>
          <p:nvPr/>
        </p:nvSpPr>
        <p:spPr>
          <a:xfrm>
            <a:off x="5354157" y="2529040"/>
            <a:ext cx="6602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latin typeface="Arial Black" panose="020B0604020202020204" pitchFamily="34" charset="0"/>
                <a:cs typeface="Arial Black" panose="020B0604020202020204" pitchFamily="34" charset="0"/>
              </a:rPr>
              <a:t>PRIMERA </a:t>
            </a:r>
            <a:r>
              <a:rPr lang="es-MX" sz="2200" b="1" dirty="0">
                <a:latin typeface="Arial Black" panose="020B0604020202020204" pitchFamily="34" charset="0"/>
                <a:cs typeface="Arial Black" panose="020B0604020202020204" pitchFamily="34" charset="0"/>
              </a:rPr>
              <a:t>SESIÓN ORDINARIA 2022-2024</a:t>
            </a:r>
          </a:p>
          <a:p>
            <a:pPr algn="ctr"/>
            <a:r>
              <a:rPr lang="es-MX" sz="2200" dirty="0">
                <a:latin typeface="Arial Black" panose="020B0604020202020204" pitchFamily="34" charset="0"/>
                <a:cs typeface="Arial Black" panose="020B0604020202020204" pitchFamily="34" charset="0"/>
              </a:rPr>
              <a:t>SUBCOMITÉ SECTORIAL DEL EJE 4</a:t>
            </a:r>
          </a:p>
          <a:p>
            <a:pPr algn="ctr"/>
            <a:r>
              <a:rPr lang="es-MX" sz="2200" b="1" dirty="0">
                <a:latin typeface="Arial Black" panose="020B0604020202020204" pitchFamily="34" charset="0"/>
                <a:cs typeface="Arial Black" panose="020B0604020202020204" pitchFamily="34" charset="0"/>
              </a:rPr>
              <a:t>CANCÚN POR LA PAZ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16FDEF1-01AF-904D-BC09-635291126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09" y="463493"/>
            <a:ext cx="11823700" cy="101600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6D1D4BCC-2746-A64A-8759-D332562A7905}"/>
              </a:ext>
            </a:extLst>
          </p:cNvPr>
          <p:cNvSpPr txBox="1"/>
          <p:nvPr/>
        </p:nvSpPr>
        <p:spPr>
          <a:xfrm>
            <a:off x="3901176" y="5224956"/>
            <a:ext cx="829082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/>
              <a:t>INFORME</a:t>
            </a:r>
            <a:r>
              <a:rPr lang="es-MX" sz="2300" dirty="0"/>
              <a:t> </a:t>
            </a:r>
            <a:r>
              <a:rPr lang="es-MX" sz="2300" b="1" dirty="0"/>
              <a:t>DE AVANCES EN CUMPLIMIENTO DE METAS Y OBJETIVOS</a:t>
            </a:r>
          </a:p>
          <a:p>
            <a:pPr algn="ctr"/>
            <a:r>
              <a:rPr lang="es-MX" sz="2300" b="1" dirty="0"/>
              <a:t>PROGRAMA PIONEROS FÚTBOL CANCÚN</a:t>
            </a:r>
          </a:p>
          <a:p>
            <a:pPr algn="ctr"/>
            <a:r>
              <a:rPr lang="es-MX" sz="2300" dirty="0"/>
              <a:t>CORRESPONDIENTE AL TRIMESTRE ENERO-MARZO 2022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C8BD34C-42EC-6345-9E2C-A04D5779E038}"/>
              </a:ext>
            </a:extLst>
          </p:cNvPr>
          <p:cNvSpPr txBox="1"/>
          <p:nvPr/>
        </p:nvSpPr>
        <p:spPr>
          <a:xfrm>
            <a:off x="1048626" y="5952753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2022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45AFDFF-1686-7540-83FE-C2B0E37717C2}"/>
              </a:ext>
            </a:extLst>
          </p:cNvPr>
          <p:cNvSpPr txBox="1"/>
          <p:nvPr/>
        </p:nvSpPr>
        <p:spPr>
          <a:xfrm>
            <a:off x="532492" y="5648462"/>
            <a:ext cx="227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Cancún, Quintana Roo</a:t>
            </a:r>
          </a:p>
        </p:txBody>
      </p:sp>
    </p:spTree>
    <p:extLst>
      <p:ext uri="{BB962C8B-B14F-4D97-AF65-F5344CB8AC3E}">
        <p14:creationId xmlns:p14="http://schemas.microsoft.com/office/powerpoint/2010/main" val="19391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660083-018D-4F9E-81A3-A28562A81E90}"/>
              </a:ext>
            </a:extLst>
          </p:cNvPr>
          <p:cNvSpPr/>
          <p:nvPr/>
        </p:nvSpPr>
        <p:spPr>
          <a:xfrm>
            <a:off x="2125409" y="408636"/>
            <a:ext cx="836091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Evidencias Fotográficas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8" y="1308818"/>
            <a:ext cx="11827265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4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414E5F-A9AD-C147-90E3-21EDDF37EFFC}"/>
              </a:ext>
            </a:extLst>
          </p:cNvPr>
          <p:cNvSpPr txBox="1"/>
          <p:nvPr/>
        </p:nvSpPr>
        <p:spPr>
          <a:xfrm>
            <a:off x="754380" y="557784"/>
            <a:ext cx="3400462" cy="5218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913EDA-2AAA-4CF9-A6EB-27A5ACBAC506}"/>
              </a:ext>
            </a:extLst>
          </p:cNvPr>
          <p:cNvSpPr txBox="1"/>
          <p:nvPr/>
        </p:nvSpPr>
        <p:spPr>
          <a:xfrm>
            <a:off x="489294" y="397529"/>
            <a:ext cx="3400462" cy="4872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Nivel Componente y Actividades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sz="1300" b="1" dirty="0">
                <a:solidFill>
                  <a:prstClr val="black"/>
                </a:solidFill>
                <a:latin typeface="Calibri" panose="020F0502020204030204"/>
              </a:rPr>
              <a:t>Primera grafica se representa el componente de </a:t>
            </a:r>
            <a:r>
              <a:rPr kumimoji="0" lang="es-MX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Actividades deportivas del fútbol para el sector Amateur realizadas con un logro del 71.43 %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MX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las gráficas de actividades se presenta lo siguiente: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Admisión de niños(as) y jóvenes para conformar equipos de futbol del sector amateur que provienen de los centros de formación.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tabLst/>
              <a:defRPr/>
            </a:pPr>
            <a:r>
              <a:rPr lang="es-MX" sz="13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s-MX" sz="1300" dirty="0">
                <a:solidFill>
                  <a:prstClr val="black"/>
                </a:solidFill>
                <a:latin typeface="Calibri" panose="020F0502020204030204"/>
              </a:rPr>
              <a:t>Se lograron inscribir un porcentaje superior a lo programado llegando a un </a:t>
            </a:r>
            <a:r>
              <a:rPr lang="es-MX" sz="1300" b="1" dirty="0">
                <a:solidFill>
                  <a:prstClr val="black"/>
                </a:solidFill>
                <a:latin typeface="Calibri" panose="020F0502020204030204"/>
              </a:rPr>
              <a:t>115%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tabLst/>
              <a:defRPr/>
            </a:pPr>
            <a:endParaRPr kumimoji="0" lang="es-MX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Realización de eventos recreativos en los centros de formación.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tabLst/>
              <a:defRPr/>
            </a:pPr>
            <a:r>
              <a:rPr lang="es-MX" sz="13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s-MX" sz="1300" dirty="0">
                <a:solidFill>
                  <a:prstClr val="black"/>
                </a:solidFill>
                <a:latin typeface="Calibri" panose="020F0502020204030204"/>
              </a:rPr>
              <a:t>Los Eventos a través de la práctica de fútbol de los centros de formación como lo indica la gráfica llegan a </a:t>
            </a:r>
            <a:r>
              <a:rPr lang="es-MX" sz="1300" b="1" dirty="0">
                <a:solidFill>
                  <a:prstClr val="black"/>
                </a:solidFill>
                <a:latin typeface="Calibri" panose="020F0502020204030204"/>
              </a:rPr>
              <a:t>5 realizados </a:t>
            </a:r>
            <a:r>
              <a:rPr lang="es-MX" sz="1300" dirty="0">
                <a:solidFill>
                  <a:prstClr val="black"/>
                </a:solidFill>
                <a:latin typeface="Calibri" panose="020F0502020204030204"/>
              </a:rPr>
              <a:t>de los 7 programados.</a:t>
            </a:r>
            <a:endParaRPr kumimoji="0" lang="es-MX" sz="1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Tx/>
              <a:tabLst/>
              <a:defRPr/>
            </a:pPr>
            <a:endParaRPr kumimoji="0" lang="es-ES_tradn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08AB6DD-2F37-43D9-9C39-0007A1133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389087"/>
              </p:ext>
            </p:extLst>
          </p:nvPr>
        </p:nvGraphicFramePr>
        <p:xfrm>
          <a:off x="5681472" y="693066"/>
          <a:ext cx="5413248" cy="300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9FE8868-FF07-44D5-B482-C38EE098A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203732"/>
              </p:ext>
            </p:extLst>
          </p:nvPr>
        </p:nvGraphicFramePr>
        <p:xfrm>
          <a:off x="5608320" y="3830094"/>
          <a:ext cx="5559551" cy="23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543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660083-018D-4F9E-81A3-A28562A81E90}"/>
              </a:ext>
            </a:extLst>
          </p:cNvPr>
          <p:cNvSpPr/>
          <p:nvPr/>
        </p:nvSpPr>
        <p:spPr>
          <a:xfrm>
            <a:off x="2125409" y="408636"/>
            <a:ext cx="836091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Evidencias Fotográficas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8" y="1308818"/>
            <a:ext cx="11827265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9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414E5F-A9AD-C147-90E3-21EDDF37EFFC}"/>
              </a:ext>
            </a:extLst>
          </p:cNvPr>
          <p:cNvSpPr txBox="1"/>
          <p:nvPr/>
        </p:nvSpPr>
        <p:spPr>
          <a:xfrm>
            <a:off x="754380" y="557784"/>
            <a:ext cx="3400462" cy="5367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NIVEL PROPÓSITO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es-MX" sz="2000" b="1" dirty="0">
                <a:solidFill>
                  <a:prstClr val="black"/>
                </a:solidFill>
              </a:rPr>
              <a:t>La población de Benito Juárez participa y desarrolla habilidades físicas, recreativas y deportivas de alto rendimiento mediante la práctica del fútbol.</a:t>
            </a:r>
            <a:endParaRPr lang="es-ES_tradnl" sz="20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 la gráfica se presenta el nivel programado en el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Propósito del Programa teniendo un alcance del 66.14 % 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es decir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3340 participantes y asistentes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en las actividades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50DA49A-E12F-4604-AE76-6BAB14BE2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395937"/>
              </p:ext>
            </p:extLst>
          </p:nvPr>
        </p:nvGraphicFramePr>
        <p:xfrm>
          <a:off x="5620120" y="1753849"/>
          <a:ext cx="5682463" cy="34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96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414E5F-A9AD-C147-90E3-21EDDF37EFFC}"/>
              </a:ext>
            </a:extLst>
          </p:cNvPr>
          <p:cNvSpPr txBox="1"/>
          <p:nvPr/>
        </p:nvSpPr>
        <p:spPr>
          <a:xfrm>
            <a:off x="754380" y="557784"/>
            <a:ext cx="3400462" cy="5218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913EDA-2AAA-4CF9-A6EB-27A5ACBAC506}"/>
              </a:ext>
            </a:extLst>
          </p:cNvPr>
          <p:cNvSpPr txBox="1"/>
          <p:nvPr/>
        </p:nvSpPr>
        <p:spPr>
          <a:xfrm>
            <a:off x="489294" y="557784"/>
            <a:ext cx="3400462" cy="5218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Nivel Componente y Actividades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Partidos de fútbol a nivel profesional y semiprofesional realizados. </a:t>
            </a: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es-ES" sz="1100" b="1" dirty="0">
                <a:solidFill>
                  <a:prstClr val="black"/>
                </a:solidFill>
              </a:rPr>
              <a:t>LAS GRAFICAS REPRESENTAN :</a:t>
            </a: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Participación en los partidos de fútbol de Segunda división profesional.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tabLst/>
              <a:defRPr/>
            </a:pPr>
            <a:r>
              <a:rPr lang="es-MX" sz="1100" b="1" dirty="0"/>
              <a:t>	</a:t>
            </a:r>
            <a:r>
              <a:rPr lang="es-MX" sz="1100" dirty="0"/>
              <a:t>La meta no fue lograda ya que no se participó en la temporada vigente, se espera que con la recuperación del presupuesto se participe en la temporada 2022-2023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tabLst/>
              <a:defRPr/>
            </a:pPr>
            <a:endParaRPr kumimoji="0" lang="es-MX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Participación y realización de partidos de fútbol de Tercera División </a:t>
            </a:r>
            <a:r>
              <a:rPr lang="es-MX" sz="1100" b="1" dirty="0"/>
              <a:t>P</a:t>
            </a:r>
            <a:r>
              <a:rPr kumimoji="0" lang="es-MX" sz="1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rofesional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tabLst/>
              <a:defRPr/>
            </a:pPr>
            <a:r>
              <a:rPr lang="es-MX" sz="1100" b="1" dirty="0"/>
              <a:t>	</a:t>
            </a:r>
            <a:r>
              <a:rPr lang="es-MX" sz="1100" dirty="0"/>
              <a:t>La participación en la Tercera División Profesional se logra teniendo una asistencia a los partidos superior a lo programado con un </a:t>
            </a:r>
            <a:r>
              <a:rPr lang="es-MX" sz="1100" b="1" dirty="0"/>
              <a:t>143% logrado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Tx/>
              <a:tabLst/>
              <a:defRPr/>
            </a:pPr>
            <a:endParaRPr kumimoji="0" lang="es-MX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Participación y realización de partidos de fútbol Semiprofesional.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tabLst/>
              <a:defRPr/>
            </a:pPr>
            <a:r>
              <a:rPr lang="es-MX" sz="1100" b="1" dirty="0"/>
              <a:t>	</a:t>
            </a:r>
            <a:r>
              <a:rPr lang="es-MX" sz="1100" dirty="0"/>
              <a:t>La asistencia en los partidos semiprofesionales logra una meta del </a:t>
            </a:r>
            <a:r>
              <a:rPr lang="es-MX" sz="1100" b="1" dirty="0"/>
              <a:t>122.35%  de lo programado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tabLst/>
              <a:defRPr/>
            </a:pPr>
            <a:endParaRPr kumimoji="0" lang="es-MX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>
                <a:srgbClr val="7030A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Realización de actividades labor social y cultural con el fútbol de la Asociación de Fútbol Pioneros A.C.</a:t>
            </a: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s-ES_tradnl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Las actividades de labor social y cultural no fueron realizadas debido a que los eventos se reprogramaron para los siguientes meses.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5545565-05F4-467C-8D0A-263BE9593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963589"/>
              </p:ext>
            </p:extLst>
          </p:nvPr>
        </p:nvGraphicFramePr>
        <p:xfrm>
          <a:off x="6096000" y="888920"/>
          <a:ext cx="4929002" cy="217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2F39659-62BC-47C5-AB8B-0EFA97985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835174"/>
              </p:ext>
            </p:extLst>
          </p:nvPr>
        </p:nvGraphicFramePr>
        <p:xfrm>
          <a:off x="5923473" y="3397652"/>
          <a:ext cx="5049327" cy="271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412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/>
          <p:nvPr/>
        </p:nvGrpSpPr>
        <p:grpSpPr>
          <a:xfrm>
            <a:off x="894304" y="476672"/>
            <a:ext cx="9666192" cy="1446550"/>
            <a:chOff x="894304" y="476672"/>
            <a:chExt cx="9666192" cy="144655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544032" y="1759526"/>
              <a:ext cx="9016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ángulo 2"/>
            <p:cNvSpPr/>
            <p:nvPr/>
          </p:nvSpPr>
          <p:spPr>
            <a:xfrm>
              <a:off x="894304" y="476672"/>
              <a:ext cx="912396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800" dirty="0"/>
                <a:t> </a:t>
              </a:r>
              <a:r>
                <a:rPr lang="es-MX" sz="1100" b="1" dirty="0"/>
                <a:t>   </a:t>
              </a:r>
            </a:p>
            <a:p>
              <a:pPr algn="ctr"/>
              <a:r>
                <a:rPr lang="es-MX" sz="1100" b="1" dirty="0"/>
                <a:t>  HONORABLE AYUNTAMIENTO DE BENITO JUÁREZ</a:t>
              </a:r>
              <a:endParaRPr lang="es-MX" sz="1100" dirty="0"/>
            </a:p>
            <a:p>
              <a:pPr algn="ctr"/>
              <a:r>
                <a:rPr lang="es-MX" sz="1100" dirty="0"/>
                <a:t>1ER INFORME TRIMESTRAL</a:t>
              </a:r>
            </a:p>
            <a:p>
              <a:pPr algn="ctr"/>
              <a:r>
                <a:rPr lang="es-MX" sz="1100" dirty="0"/>
                <a:t>DIRECCION GENERAL DE LA ASOCIACIÓN DE FÚTBOL PIONEROS A.C.</a:t>
              </a:r>
            </a:p>
            <a:p>
              <a:endParaRPr lang="es-MX" dirty="0"/>
            </a:p>
            <a:p>
              <a:r>
                <a:rPr lang="es-MX" sz="900" dirty="0"/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</a:p>
          </p:txBody>
        </p:sp>
      </p:grpSp>
      <p:pic>
        <p:nvPicPr>
          <p:cNvPr id="23" name="22 Imagen" descr="/Users/efraingrajeda/Desktop/HOJA MEMBRETADA ACTUALIZAD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1408" r="56288" b="83782"/>
          <a:stretch>
            <a:fillRect/>
          </a:stretch>
        </p:blipFill>
        <p:spPr bwMode="auto">
          <a:xfrm>
            <a:off x="8205537" y="493294"/>
            <a:ext cx="2177717" cy="986589"/>
          </a:xfrm>
          <a:prstGeom prst="rect">
            <a:avLst/>
          </a:prstGeom>
          <a:noFill/>
          <a:ln>
            <a:noFill/>
          </a:ln>
        </p:spPr>
      </p:pic>
      <p:sp>
        <p:nvSpPr>
          <p:cNvPr id="36866" name="AutoShape 2" descr="Ayuntamiento de Benito Juárez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868" name="AutoShape 4" descr="Ayuntamiento de Benito Juárez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6870" name="Picture 6" descr="No hay ninguna descripción de la foto disponible."/>
          <p:cNvPicPr>
            <a:picLocks noChangeAspect="1" noChangeArrowheads="1"/>
          </p:cNvPicPr>
          <p:nvPr/>
        </p:nvPicPr>
        <p:blipFill>
          <a:blip r:embed="rId3" cstate="print"/>
          <a:srcRect l="6943" t="4599" r="5684" b="5269"/>
          <a:stretch>
            <a:fillRect/>
          </a:stretch>
        </p:blipFill>
        <p:spPr bwMode="auto">
          <a:xfrm>
            <a:off x="1624243" y="413626"/>
            <a:ext cx="998621" cy="1030157"/>
          </a:xfrm>
          <a:prstGeom prst="rect">
            <a:avLst/>
          </a:prstGeom>
          <a:noFill/>
        </p:spPr>
      </p:pic>
      <p:sp>
        <p:nvSpPr>
          <p:cNvPr id="25" name="Rectángulo 3"/>
          <p:cNvSpPr/>
          <p:nvPr/>
        </p:nvSpPr>
        <p:spPr>
          <a:xfrm>
            <a:off x="3750617" y="1892411"/>
            <a:ext cx="4520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TERCERA DIVISIÓN PROFESIONAL</a:t>
            </a:r>
            <a:endParaRPr lang="es-MX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Liga TDP | Fútbol Mexicano Wiki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7758" y="914368"/>
            <a:ext cx="1011488" cy="1215690"/>
          </a:xfrm>
          <a:prstGeom prst="rect">
            <a:avLst/>
          </a:prstGeom>
          <a:noFill/>
        </p:spPr>
      </p:pic>
      <p:pic>
        <p:nvPicPr>
          <p:cNvPr id="18" name="Picture 2" descr="Liga TDP | Fútbol Mexicano Wiki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84" y="910358"/>
            <a:ext cx="1011488" cy="1215690"/>
          </a:xfrm>
          <a:prstGeom prst="rect">
            <a:avLst/>
          </a:prstGeom>
          <a:noFill/>
        </p:spPr>
      </p:pic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132347" y="2310058"/>
          <a:ext cx="5197642" cy="44164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0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62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FECHA</a:t>
                      </a:r>
                      <a:endParaRPr lang="es-MX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PARTIDO</a:t>
                      </a:r>
                      <a:endParaRPr lang="es-MX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47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05/02/2022</a:t>
                      </a:r>
                      <a:endParaRPr lang="es-MX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Pioneros</a:t>
                      </a:r>
                      <a:r>
                        <a:rPr lang="es-ES" sz="1400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Junior (2) vs (0) </a:t>
                      </a:r>
                      <a:r>
                        <a:rPr lang="es-ES" sz="1400" baseline="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Pejelagartos</a:t>
                      </a:r>
                      <a:r>
                        <a:rPr lang="es-ES" sz="1400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de Tabasco</a:t>
                      </a:r>
                      <a:endParaRPr lang="es-MX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42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12/02/2022</a:t>
                      </a:r>
                      <a:endParaRPr lang="es-MX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Club Deportivo</a:t>
                      </a:r>
                      <a:r>
                        <a:rPr lang="es-ES" sz="1400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Yucatán (0) vs (2) Pioneros Junior</a:t>
                      </a:r>
                      <a:endParaRPr lang="es-MX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42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19/02/2022</a:t>
                      </a:r>
                      <a:endParaRPr lang="es-MX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Pioneros Junior (0)</a:t>
                      </a:r>
                      <a:r>
                        <a:rPr lang="es-ES" sz="1400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vs (3) Deportiva Venados</a:t>
                      </a:r>
                      <a:endParaRPr lang="es-MX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47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25/02/2022</a:t>
                      </a:r>
                      <a:endParaRPr lang="es-MX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Corsarios de Campeche (3) vs (1) Pioneros Junior</a:t>
                      </a:r>
                      <a:endParaRPr lang="es-MX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42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05/03/2022</a:t>
                      </a:r>
                      <a:endParaRPr lang="es-MX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Pioneros Junior (1) vs (0) Progreso FC</a:t>
                      </a:r>
                      <a:endParaRPr lang="es-MX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58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12/03/2022</a:t>
                      </a:r>
                      <a:endParaRPr lang="es-MX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Campeche F. C. Nueva Generación (3) vs (0) Pioneros Junior</a:t>
                      </a:r>
                      <a:endParaRPr lang="es-MX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4578" name="Picture 2" descr="Puede ser una imagen de 7 personas, personas de pie y césp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3798" y="2253998"/>
            <a:ext cx="2764086" cy="1523918"/>
          </a:xfrm>
          <a:prstGeom prst="rect">
            <a:avLst/>
          </a:prstGeom>
          <a:noFill/>
        </p:spPr>
      </p:pic>
      <p:pic>
        <p:nvPicPr>
          <p:cNvPr id="14" name="13 Imagen" descr="WhatsApp Image 2022-02-17 at 11.36.44 AM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3714" y="3858371"/>
            <a:ext cx="2788233" cy="1435523"/>
          </a:xfrm>
          <a:prstGeom prst="rect">
            <a:avLst/>
          </a:prstGeom>
        </p:spPr>
      </p:pic>
      <p:pic>
        <p:nvPicPr>
          <p:cNvPr id="15" name="14 Imagen" descr="6364f1d8-4384-46c2-bd1e-fe8a37a2b20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34927" y="2286000"/>
            <a:ext cx="2538662" cy="1491333"/>
          </a:xfrm>
          <a:prstGeom prst="rect">
            <a:avLst/>
          </a:prstGeom>
        </p:spPr>
      </p:pic>
      <p:pic>
        <p:nvPicPr>
          <p:cNvPr id="17" name="16 Imagen" descr="ba09c926-e5a1-424c-b14b-ab34f8d2af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5867" y="5366084"/>
            <a:ext cx="2788111" cy="144379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45370" y="3866150"/>
            <a:ext cx="2528219" cy="139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 t="15854" r="26112" b="9146"/>
          <a:stretch>
            <a:fillRect/>
          </a:stretch>
        </p:blipFill>
        <p:spPr bwMode="auto">
          <a:xfrm>
            <a:off x="8735861" y="5311036"/>
            <a:ext cx="2562616" cy="149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71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/>
          <p:nvPr/>
        </p:nvGrpSpPr>
        <p:grpSpPr>
          <a:xfrm>
            <a:off x="894304" y="476672"/>
            <a:ext cx="9666192" cy="1446550"/>
            <a:chOff x="894304" y="476672"/>
            <a:chExt cx="9666192" cy="144655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544032" y="1759526"/>
              <a:ext cx="9016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ángulo 2"/>
            <p:cNvSpPr/>
            <p:nvPr/>
          </p:nvSpPr>
          <p:spPr>
            <a:xfrm>
              <a:off x="894304" y="476672"/>
              <a:ext cx="912396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800" dirty="0"/>
                <a:t> </a:t>
              </a:r>
              <a:r>
                <a:rPr lang="es-MX" sz="1100" b="1" dirty="0"/>
                <a:t>   </a:t>
              </a:r>
            </a:p>
            <a:p>
              <a:pPr algn="ctr"/>
              <a:r>
                <a:rPr lang="es-MX" sz="1100" b="1" dirty="0"/>
                <a:t>  HONORABLE AYUNTAMIENTO DE BENITO JUÁREZ</a:t>
              </a:r>
              <a:endParaRPr lang="es-MX" sz="1100" dirty="0"/>
            </a:p>
            <a:p>
              <a:pPr algn="ctr"/>
              <a:r>
                <a:rPr lang="es-MX" sz="1100" dirty="0"/>
                <a:t>1ER INFORME TRIMESTRAL</a:t>
              </a:r>
            </a:p>
            <a:p>
              <a:pPr algn="ctr"/>
              <a:r>
                <a:rPr lang="es-MX" sz="1100" dirty="0"/>
                <a:t>DIRECCION GENERAL DE LA ASOCIACIÓN DE FÚTBOL PIONEROS A.C.</a:t>
              </a:r>
            </a:p>
            <a:p>
              <a:endParaRPr lang="es-MX" dirty="0"/>
            </a:p>
            <a:p>
              <a:r>
                <a:rPr lang="es-MX" sz="900" dirty="0"/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</a:p>
          </p:txBody>
        </p:sp>
      </p:grpSp>
      <p:pic>
        <p:nvPicPr>
          <p:cNvPr id="23" name="22 Imagen" descr="/Users/efraingrajeda/Desktop/HOJA MEMBRETADA ACTUALIZAD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1408" r="56288" b="83782"/>
          <a:stretch>
            <a:fillRect/>
          </a:stretch>
        </p:blipFill>
        <p:spPr bwMode="auto">
          <a:xfrm>
            <a:off x="8205537" y="493294"/>
            <a:ext cx="2177717" cy="986589"/>
          </a:xfrm>
          <a:prstGeom prst="rect">
            <a:avLst/>
          </a:prstGeom>
          <a:noFill/>
          <a:ln>
            <a:noFill/>
          </a:ln>
        </p:spPr>
      </p:pic>
      <p:sp>
        <p:nvSpPr>
          <p:cNvPr id="36866" name="AutoShape 2" descr="Ayuntamiento de Benito Juárez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868" name="AutoShape 4" descr="Ayuntamiento de Benito Juárez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6870" name="Picture 6" descr="No hay ninguna descripción de la foto disponible."/>
          <p:cNvPicPr>
            <a:picLocks noChangeAspect="1" noChangeArrowheads="1"/>
          </p:cNvPicPr>
          <p:nvPr/>
        </p:nvPicPr>
        <p:blipFill>
          <a:blip r:embed="rId3" cstate="print"/>
          <a:srcRect l="6943" t="4599" r="5684" b="5269"/>
          <a:stretch>
            <a:fillRect/>
          </a:stretch>
        </p:blipFill>
        <p:spPr bwMode="auto">
          <a:xfrm>
            <a:off x="1624243" y="413626"/>
            <a:ext cx="998621" cy="1030157"/>
          </a:xfrm>
          <a:prstGeom prst="rect">
            <a:avLst/>
          </a:prstGeom>
          <a:noFill/>
        </p:spPr>
      </p:pic>
      <p:sp>
        <p:nvSpPr>
          <p:cNvPr id="25" name="Rectángulo 3"/>
          <p:cNvSpPr/>
          <p:nvPr/>
        </p:nvSpPr>
        <p:spPr>
          <a:xfrm>
            <a:off x="3750617" y="1892411"/>
            <a:ext cx="4689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FUERZAS BASICAS (SUB 13, 15 y 17)</a:t>
            </a:r>
            <a:endParaRPr lang="es-MX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Sector Amat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7" y="1163104"/>
            <a:ext cx="867107" cy="974748"/>
          </a:xfrm>
          <a:prstGeom prst="rect">
            <a:avLst/>
          </a:prstGeom>
          <a:noFill/>
        </p:spPr>
      </p:pic>
      <p:pic>
        <p:nvPicPr>
          <p:cNvPr id="15" name="Picture 2" descr="Sector Amat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8315" y="1086904"/>
            <a:ext cx="867107" cy="974748"/>
          </a:xfrm>
          <a:prstGeom prst="rect">
            <a:avLst/>
          </a:prstGeom>
          <a:noFill/>
        </p:spPr>
      </p:pic>
      <p:sp>
        <p:nvSpPr>
          <p:cNvPr id="16" name="Rectángulo 3"/>
          <p:cNvSpPr/>
          <p:nvPr/>
        </p:nvSpPr>
        <p:spPr>
          <a:xfrm>
            <a:off x="341681" y="2309524"/>
            <a:ext cx="891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 13</a:t>
            </a:r>
            <a:endParaRPr lang="es-MX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2840869"/>
            <a:ext cx="56668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05/02/22   Venados de Yucatán (2) vs (3) Pioneros</a:t>
            </a: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12/02/22   Atlético Cozumel (1) vs (7) Pioneros</a:t>
            </a: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19/02/22   Pioneros (5) vs (0) Atlas Cancún</a:t>
            </a: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26/02/22   Nido Águila Chetumal (0) vs (23) Pioneros</a:t>
            </a: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12/03/22   Pioneros (3) vs (1) Nido Águila Mérida</a:t>
            </a: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26/03/22   Necaxa Mérida () vs () Pioneros</a:t>
            </a: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8" name="AutoShape 4" descr="blob:https://web.whatsapp.com/2e8ba319-cd98-4da1-87e6-d1fa10e017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0" name="AutoShape 6" descr="blob:https://web.whatsapp.com/2e8ba319-cd98-4da1-87e6-d1fa10e017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2" name="AutoShape 8" descr="blob:https://web.whatsapp.com/2e8ba319-cd98-4da1-87e6-d1fa10e017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4" name="AutoShape 10" descr="blob:https://web.whatsapp.com/2e8ba319-cd98-4da1-87e6-d1fa10e017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6" name="AutoShape 12" descr="blob:https://web.whatsapp.com/2e8ba319-cd98-4da1-87e6-d1fa10e017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8" name="AutoShape 14" descr="blob:https://web.whatsapp.com/2e8ba319-cd98-4da1-87e6-d1fa10e017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40" name="AutoShape 16" descr="blob:https://web.whatsapp.com/2e8ba319-cd98-4da1-87e6-d1fa10e017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6" name="25 Imagen" descr="Pion.jpg"/>
          <p:cNvPicPr>
            <a:picLocks noChangeAspect="1"/>
          </p:cNvPicPr>
          <p:nvPr/>
        </p:nvPicPr>
        <p:blipFill>
          <a:blip r:embed="rId5" cstate="print"/>
          <a:srcRect l="9474" t="22443" r="14737" b="12665"/>
          <a:stretch>
            <a:fillRect/>
          </a:stretch>
        </p:blipFill>
        <p:spPr>
          <a:xfrm>
            <a:off x="5607867" y="2282375"/>
            <a:ext cx="3054870" cy="2145246"/>
          </a:xfrm>
          <a:prstGeom prst="rect">
            <a:avLst/>
          </a:prstGeom>
        </p:spPr>
      </p:pic>
      <p:sp>
        <p:nvSpPr>
          <p:cNvPr id="2050" name="AutoShape 2" descr="blob:https://web.whatsapp.com/d8722f3d-c33a-48a9-8d77-0046fee427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2" name="AutoShape 4" descr="blob:https://web.whatsapp.com/d8722f3d-c33a-48a9-8d77-0046fee427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4" name="AutoShape 6" descr="blob:https://web.whatsapp.com/d8722f3d-c33a-48a9-8d77-0046fee427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7" name="26 Imagen" descr="WhatsApp Image 2022-02-12 at 12.58.35 PM.jpeg"/>
          <p:cNvPicPr>
            <a:picLocks noChangeAspect="1"/>
          </p:cNvPicPr>
          <p:nvPr/>
        </p:nvPicPr>
        <p:blipFill>
          <a:blip r:embed="rId6" cstate="print"/>
          <a:srcRect l="9052" r="10105"/>
          <a:stretch>
            <a:fillRect/>
          </a:stretch>
        </p:blipFill>
        <p:spPr>
          <a:xfrm>
            <a:off x="5619902" y="4596064"/>
            <a:ext cx="3054866" cy="2071080"/>
          </a:xfrm>
          <a:prstGeom prst="rect">
            <a:avLst/>
          </a:prstGeom>
        </p:spPr>
      </p:pic>
      <p:sp>
        <p:nvSpPr>
          <p:cNvPr id="5" name="AutoShape 2" descr="blob:https://web.whatsapp.com/68cecad4-fe30-42a4-89e2-8c51b76867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 l="24271" t="28596" r="20032" b="14041"/>
          <a:stretch>
            <a:fillRect/>
          </a:stretch>
        </p:blipFill>
        <p:spPr bwMode="auto">
          <a:xfrm>
            <a:off x="8891337" y="4596063"/>
            <a:ext cx="3080084" cy="20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71931" y="2286000"/>
            <a:ext cx="3087457" cy="216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86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/>
          <p:nvPr/>
        </p:nvGrpSpPr>
        <p:grpSpPr>
          <a:xfrm>
            <a:off x="894304" y="476672"/>
            <a:ext cx="9666192" cy="1446550"/>
            <a:chOff x="894304" y="476672"/>
            <a:chExt cx="9666192" cy="144655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544032" y="1759526"/>
              <a:ext cx="9016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ángulo 2"/>
            <p:cNvSpPr/>
            <p:nvPr/>
          </p:nvSpPr>
          <p:spPr>
            <a:xfrm>
              <a:off x="894304" y="476672"/>
              <a:ext cx="912396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800" dirty="0"/>
                <a:t> </a:t>
              </a:r>
              <a:r>
                <a:rPr lang="es-MX" sz="1100" b="1" dirty="0"/>
                <a:t>   </a:t>
              </a:r>
            </a:p>
            <a:p>
              <a:pPr algn="ctr"/>
              <a:r>
                <a:rPr lang="es-MX" sz="1100" b="1" dirty="0"/>
                <a:t>  HONORABLE AYUNTAMIENTO DE BENITO JUÁREZ</a:t>
              </a:r>
              <a:endParaRPr lang="es-MX" sz="1100" dirty="0"/>
            </a:p>
            <a:p>
              <a:pPr algn="ctr"/>
              <a:r>
                <a:rPr lang="es-MX" sz="1100" dirty="0"/>
                <a:t>1ER INFORME TRIMESTRAL</a:t>
              </a:r>
            </a:p>
            <a:p>
              <a:pPr algn="ctr"/>
              <a:r>
                <a:rPr lang="es-MX" sz="1100" dirty="0"/>
                <a:t>DIRECCION GENERAL DE LA ASOCIACIÓN DE FÚTBOL PIONEROS A.C.</a:t>
              </a:r>
            </a:p>
            <a:p>
              <a:endParaRPr lang="es-MX" dirty="0"/>
            </a:p>
            <a:p>
              <a:r>
                <a:rPr lang="es-MX" sz="900" dirty="0"/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</a:p>
          </p:txBody>
        </p:sp>
      </p:grpSp>
      <p:pic>
        <p:nvPicPr>
          <p:cNvPr id="23" name="22 Imagen" descr="/Users/efraingrajeda/Desktop/HOJA MEMBRETADA ACTUALIZAD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1408" r="56288" b="83782"/>
          <a:stretch>
            <a:fillRect/>
          </a:stretch>
        </p:blipFill>
        <p:spPr bwMode="auto">
          <a:xfrm>
            <a:off x="8205537" y="493294"/>
            <a:ext cx="2177717" cy="986589"/>
          </a:xfrm>
          <a:prstGeom prst="rect">
            <a:avLst/>
          </a:prstGeom>
          <a:noFill/>
          <a:ln>
            <a:noFill/>
          </a:ln>
        </p:spPr>
      </p:pic>
      <p:sp>
        <p:nvSpPr>
          <p:cNvPr id="36866" name="AutoShape 2" descr="Ayuntamiento de Benito Juárez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868" name="AutoShape 4" descr="Ayuntamiento de Benito Juárez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6870" name="Picture 6" descr="No hay ninguna descripción de la foto disponible."/>
          <p:cNvPicPr>
            <a:picLocks noChangeAspect="1" noChangeArrowheads="1"/>
          </p:cNvPicPr>
          <p:nvPr/>
        </p:nvPicPr>
        <p:blipFill>
          <a:blip r:embed="rId3" cstate="print"/>
          <a:srcRect l="6943" t="4599" r="5684" b="5269"/>
          <a:stretch>
            <a:fillRect/>
          </a:stretch>
        </p:blipFill>
        <p:spPr bwMode="auto">
          <a:xfrm>
            <a:off x="1624243" y="413626"/>
            <a:ext cx="998621" cy="1030157"/>
          </a:xfrm>
          <a:prstGeom prst="rect">
            <a:avLst/>
          </a:prstGeom>
          <a:noFill/>
        </p:spPr>
      </p:pic>
      <p:sp>
        <p:nvSpPr>
          <p:cNvPr id="25" name="Rectángulo 3"/>
          <p:cNvSpPr/>
          <p:nvPr/>
        </p:nvSpPr>
        <p:spPr>
          <a:xfrm>
            <a:off x="3750617" y="1892411"/>
            <a:ext cx="4689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FUERZAS BASICAS (SUB 13, 15 y 17)</a:t>
            </a:r>
            <a:endParaRPr lang="es-MX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Sector Amat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15" y="1211228"/>
            <a:ext cx="867107" cy="974748"/>
          </a:xfrm>
          <a:prstGeom prst="rect">
            <a:avLst/>
          </a:prstGeom>
          <a:noFill/>
        </p:spPr>
      </p:pic>
      <p:pic>
        <p:nvPicPr>
          <p:cNvPr id="15" name="Picture 2" descr="Sector Amat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8315" y="1207218"/>
            <a:ext cx="867107" cy="974748"/>
          </a:xfrm>
          <a:prstGeom prst="rect">
            <a:avLst/>
          </a:prstGeom>
          <a:noFill/>
        </p:spPr>
      </p:pic>
      <p:sp>
        <p:nvSpPr>
          <p:cNvPr id="23554" name="AutoShape 2" descr="blob:https://web.whatsapp.com/2e8ba319-cd98-4da1-87e6-d1fa10e017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Rectángulo 3"/>
          <p:cNvSpPr/>
          <p:nvPr/>
        </p:nvSpPr>
        <p:spPr>
          <a:xfrm>
            <a:off x="305586" y="2489998"/>
            <a:ext cx="891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 15</a:t>
            </a:r>
            <a:endParaRPr lang="es-MX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2888993"/>
            <a:ext cx="55184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05/02/22   Venados de Yucatán (0) vs (2) Pioneros</a:t>
            </a: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12/02/22   Atlético Cozumel (1) vs (2) Pioneros</a:t>
            </a: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21/02/22   Pioneros (1) vs (0) Atlas Cancún</a:t>
            </a: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26/02/22   Nido Águila Chetumal (0) vs (2) Pioneros</a:t>
            </a:r>
          </a:p>
        </p:txBody>
      </p:sp>
      <p:sp>
        <p:nvSpPr>
          <p:cNvPr id="23556" name="AutoShape 4" descr="blob:https://web.whatsapp.com/a4468b50-1456-48c6-95ef-91152eea945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15 Imagen" descr="pio.jpg"/>
          <p:cNvPicPr>
            <a:picLocks noChangeAspect="1"/>
          </p:cNvPicPr>
          <p:nvPr/>
        </p:nvPicPr>
        <p:blipFill>
          <a:blip r:embed="rId5" cstate="print"/>
          <a:srcRect l="3256" t="19495" r="4342" b="24742"/>
          <a:stretch>
            <a:fillRect/>
          </a:stretch>
        </p:blipFill>
        <p:spPr>
          <a:xfrm>
            <a:off x="5526120" y="2394118"/>
            <a:ext cx="3353185" cy="2057566"/>
          </a:xfrm>
          <a:prstGeom prst="rect">
            <a:avLst/>
          </a:prstGeom>
        </p:spPr>
      </p:pic>
      <p:pic>
        <p:nvPicPr>
          <p:cNvPr id="17" name="16 Imagen" descr="WhatsApp Image 2022-02-12 at 2.01.12 PM.jpeg"/>
          <p:cNvPicPr>
            <a:picLocks noChangeAspect="1"/>
          </p:cNvPicPr>
          <p:nvPr/>
        </p:nvPicPr>
        <p:blipFill>
          <a:blip r:embed="rId6" cstate="print"/>
          <a:srcRect l="8333" t="9910" r="7207" b="12613"/>
          <a:stretch>
            <a:fillRect/>
          </a:stretch>
        </p:blipFill>
        <p:spPr>
          <a:xfrm>
            <a:off x="9003738" y="3272589"/>
            <a:ext cx="2991745" cy="1900165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 cstate="print"/>
          <a:srcRect l="24174" t="26370" r="27188" b="26712"/>
          <a:stretch>
            <a:fillRect/>
          </a:stretch>
        </p:blipFill>
        <p:spPr bwMode="auto">
          <a:xfrm>
            <a:off x="5526676" y="4620127"/>
            <a:ext cx="3388724" cy="21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344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/>
          <p:nvPr/>
        </p:nvGrpSpPr>
        <p:grpSpPr>
          <a:xfrm>
            <a:off x="894304" y="476672"/>
            <a:ext cx="9666192" cy="1446550"/>
            <a:chOff x="894304" y="476672"/>
            <a:chExt cx="9666192" cy="144655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544032" y="1759526"/>
              <a:ext cx="9016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ángulo 2"/>
            <p:cNvSpPr/>
            <p:nvPr/>
          </p:nvSpPr>
          <p:spPr>
            <a:xfrm>
              <a:off x="894304" y="476672"/>
              <a:ext cx="912396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800" dirty="0"/>
                <a:t> </a:t>
              </a:r>
              <a:r>
                <a:rPr lang="es-MX" sz="1100" b="1" dirty="0"/>
                <a:t>   </a:t>
              </a:r>
            </a:p>
            <a:p>
              <a:pPr algn="ctr"/>
              <a:r>
                <a:rPr lang="es-MX" sz="1100" b="1" dirty="0"/>
                <a:t>  HONORABLE AYUNTAMIENTO DE BENITO JUÁREZ</a:t>
              </a:r>
              <a:endParaRPr lang="es-MX" sz="1100" dirty="0"/>
            </a:p>
            <a:p>
              <a:pPr algn="ctr"/>
              <a:r>
                <a:rPr lang="es-MX" sz="1100" dirty="0"/>
                <a:t>1ER INFORME TRIMESTRAL</a:t>
              </a:r>
            </a:p>
            <a:p>
              <a:pPr algn="ctr"/>
              <a:r>
                <a:rPr lang="es-MX" sz="1100" dirty="0"/>
                <a:t>DIRECCION GENERAL DE LA ASOCIACIÓN DE FÚTBOL PIONEROS A.C.</a:t>
              </a:r>
            </a:p>
            <a:p>
              <a:endParaRPr lang="es-MX" dirty="0"/>
            </a:p>
            <a:p>
              <a:r>
                <a:rPr lang="es-MX" sz="900" dirty="0"/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</a:p>
          </p:txBody>
        </p:sp>
      </p:grpSp>
      <p:pic>
        <p:nvPicPr>
          <p:cNvPr id="23" name="22 Imagen" descr="/Users/efraingrajeda/Desktop/HOJA MEMBRETADA ACTUALIZAD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1408" r="56288" b="83782"/>
          <a:stretch>
            <a:fillRect/>
          </a:stretch>
        </p:blipFill>
        <p:spPr bwMode="auto">
          <a:xfrm>
            <a:off x="8205537" y="493294"/>
            <a:ext cx="2177717" cy="986589"/>
          </a:xfrm>
          <a:prstGeom prst="rect">
            <a:avLst/>
          </a:prstGeom>
          <a:noFill/>
          <a:ln>
            <a:noFill/>
          </a:ln>
        </p:spPr>
      </p:pic>
      <p:sp>
        <p:nvSpPr>
          <p:cNvPr id="36866" name="AutoShape 2" descr="Ayuntamiento de Benito Juárez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868" name="AutoShape 4" descr="Ayuntamiento de Benito Juárez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6870" name="Picture 6" descr="No hay ninguna descripción de la foto disponible."/>
          <p:cNvPicPr>
            <a:picLocks noChangeAspect="1" noChangeArrowheads="1"/>
          </p:cNvPicPr>
          <p:nvPr/>
        </p:nvPicPr>
        <p:blipFill>
          <a:blip r:embed="rId3" cstate="print"/>
          <a:srcRect l="6943" t="4599" r="5684" b="5269"/>
          <a:stretch>
            <a:fillRect/>
          </a:stretch>
        </p:blipFill>
        <p:spPr bwMode="auto">
          <a:xfrm>
            <a:off x="1624243" y="413626"/>
            <a:ext cx="998621" cy="1030157"/>
          </a:xfrm>
          <a:prstGeom prst="rect">
            <a:avLst/>
          </a:prstGeom>
          <a:noFill/>
        </p:spPr>
      </p:pic>
      <p:sp>
        <p:nvSpPr>
          <p:cNvPr id="25" name="Rectángulo 3"/>
          <p:cNvSpPr/>
          <p:nvPr/>
        </p:nvSpPr>
        <p:spPr>
          <a:xfrm>
            <a:off x="3750617" y="1892411"/>
            <a:ext cx="4689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FUERZAS BASICAS (SUB 13, 15 y 17)</a:t>
            </a:r>
            <a:endParaRPr lang="es-MX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Sector Amat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15" y="1199196"/>
            <a:ext cx="867107" cy="974748"/>
          </a:xfrm>
          <a:prstGeom prst="rect">
            <a:avLst/>
          </a:prstGeom>
          <a:noFill/>
        </p:spPr>
      </p:pic>
      <p:pic>
        <p:nvPicPr>
          <p:cNvPr id="15" name="Picture 2" descr="Sector Amat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8315" y="1231281"/>
            <a:ext cx="867107" cy="974748"/>
          </a:xfrm>
          <a:prstGeom prst="rect">
            <a:avLst/>
          </a:prstGeom>
          <a:noFill/>
        </p:spPr>
      </p:pic>
      <p:sp>
        <p:nvSpPr>
          <p:cNvPr id="23554" name="AutoShape 2" descr="blob:https://web.whatsapp.com/2e8ba319-cd98-4da1-87e6-d1fa10e017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Rectángulo 3"/>
          <p:cNvSpPr/>
          <p:nvPr/>
        </p:nvSpPr>
        <p:spPr>
          <a:xfrm>
            <a:off x="317618" y="2393745"/>
            <a:ext cx="891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 17</a:t>
            </a:r>
            <a:endParaRPr lang="es-MX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2937120"/>
            <a:ext cx="54743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21/02/22   </a:t>
            </a:r>
            <a:r>
              <a:rPr lang="es-E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Necaxa</a:t>
            </a: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Mérida (0) vs (2) Pioneros</a:t>
            </a: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27/02/22   Pioneros (6) vs (0) Chivas Mérida Rojo</a:t>
            </a: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06/03/22   </a:t>
            </a:r>
            <a:r>
              <a:rPr lang="es-E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Cefor</a:t>
            </a: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Marquez</a:t>
            </a: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(1) vs (2) Pioneros</a:t>
            </a: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12/03/22   Venados de </a:t>
            </a:r>
            <a:r>
              <a:rPr lang="es-E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Yucatan</a:t>
            </a: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(1) vs (4) Pioneros</a:t>
            </a:r>
          </a:p>
          <a:p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20/02/22   Pioneros(0) vs (2) </a:t>
            </a:r>
            <a:r>
              <a:rPr lang="es-E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Murc</a:t>
            </a:r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6" name="AutoShape 4" descr="blob:https://web.whatsapp.com/a4468b50-1456-48c6-95ef-91152eea945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578" name="AutoShape 2" descr="blob:https://web.whatsapp.com/9893016a-3009-4b88-a70c-d557053b715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1" name="20 Imagen" descr="9893016a-3009-4b88-a70c-d557053b715c.jpg"/>
          <p:cNvPicPr>
            <a:picLocks noChangeAspect="1"/>
          </p:cNvPicPr>
          <p:nvPr/>
        </p:nvPicPr>
        <p:blipFill>
          <a:blip r:embed="rId5" cstate="print"/>
          <a:srcRect l="16045" r="26337" b="17720"/>
          <a:stretch>
            <a:fillRect/>
          </a:stretch>
        </p:blipFill>
        <p:spPr>
          <a:xfrm>
            <a:off x="5378116" y="2671011"/>
            <a:ext cx="3428999" cy="17927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t="20603"/>
          <a:stretch>
            <a:fillRect/>
          </a:stretch>
        </p:blipFill>
        <p:spPr bwMode="auto">
          <a:xfrm>
            <a:off x="8935952" y="3344779"/>
            <a:ext cx="307156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 t="15956"/>
          <a:stretch>
            <a:fillRect/>
          </a:stretch>
        </p:blipFill>
        <p:spPr bwMode="auto">
          <a:xfrm>
            <a:off x="5391910" y="4608096"/>
            <a:ext cx="3403173" cy="205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AutoShape 5" descr="blob:https://web.whatsapp.com/629abbc3-9cab-41c6-b286-35c04e2cb0e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641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660083-018D-4F9E-81A3-A28562A81E90}"/>
              </a:ext>
            </a:extLst>
          </p:cNvPr>
          <p:cNvSpPr/>
          <p:nvPr/>
        </p:nvSpPr>
        <p:spPr>
          <a:xfrm>
            <a:off x="2125409" y="408636"/>
            <a:ext cx="836091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Evidencias Fotográficas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8" y="1308818"/>
            <a:ext cx="11827265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6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414E5F-A9AD-C147-90E3-21EDDF37EFFC}"/>
              </a:ext>
            </a:extLst>
          </p:cNvPr>
          <p:cNvSpPr txBox="1"/>
          <p:nvPr/>
        </p:nvSpPr>
        <p:spPr>
          <a:xfrm>
            <a:off x="386499" y="557784"/>
            <a:ext cx="3768343" cy="5218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913EDA-2AAA-4CF9-A6EB-27A5ACBAC506}"/>
              </a:ext>
            </a:extLst>
          </p:cNvPr>
          <p:cNvSpPr txBox="1"/>
          <p:nvPr/>
        </p:nvSpPr>
        <p:spPr>
          <a:xfrm>
            <a:off x="489294" y="557784"/>
            <a:ext cx="3400462" cy="5218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Nivel Componente y Actividades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s-MX" sz="1500" b="1" dirty="0">
                <a:solidFill>
                  <a:prstClr val="black"/>
                </a:solidFill>
              </a:rPr>
              <a:t>Desarrollo y cumplimiento a la normatividad con informes de avances financieros y administrativos.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s-MX" sz="1500" b="1" dirty="0">
              <a:solidFill>
                <a:prstClr val="black"/>
              </a:solidFill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Ejecución de informes de resultados administrativos y contables realizados.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Tx/>
              <a:tabLst/>
              <a:defRPr/>
            </a:pP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 esta información se miden los informes y análisis de tipo administrativo, financiero y contables como resultado de la aplicación del presupuesto en las actividades y eventos realizados.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Tx/>
              <a:tabLst/>
              <a:defRPr/>
            </a:pPr>
            <a:r>
              <a:rPr lang="es-MX" sz="1500" dirty="0">
                <a:solidFill>
                  <a:prstClr val="black"/>
                </a:solidFill>
              </a:rPr>
              <a:t>En la gráfica se puede notar que del número de informes programados</a:t>
            </a:r>
            <a:r>
              <a:rPr lang="es-MX" sz="1500" b="1" dirty="0">
                <a:solidFill>
                  <a:prstClr val="black"/>
                </a:solidFill>
              </a:rPr>
              <a:t> se logra el 100% de cumplimiento</a:t>
            </a:r>
            <a:endParaRPr kumimoji="0" lang="es-ES_tradnl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57CEE11-9D44-4C91-B1BA-FB0D8CD120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067164"/>
              </p:ext>
            </p:extLst>
          </p:nvPr>
        </p:nvGraphicFramePr>
        <p:xfrm>
          <a:off x="5983803" y="729282"/>
          <a:ext cx="5351318" cy="297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1BAD1D3-186C-4BF5-9C42-0F90D84A7E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37314"/>
              </p:ext>
            </p:extLst>
          </p:nvPr>
        </p:nvGraphicFramePr>
        <p:xfrm>
          <a:off x="5983803" y="3639351"/>
          <a:ext cx="5135300" cy="248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3232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4769</TotalTime>
  <Words>806</Words>
  <Application>Microsoft Office PowerPoint</Application>
  <PresentationFormat>Panorámica</PresentationFormat>
  <Paragraphs>186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Unicode MS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Eduardo Encalada Sánchez</dc:creator>
  <cp:lastModifiedBy>Jessica Silveyra</cp:lastModifiedBy>
  <cp:revision>214</cp:revision>
  <cp:lastPrinted>2021-08-02T16:59:29Z</cp:lastPrinted>
  <dcterms:created xsi:type="dcterms:W3CDTF">2021-04-16T16:11:05Z</dcterms:created>
  <dcterms:modified xsi:type="dcterms:W3CDTF">2022-08-12T17:42:58Z</dcterms:modified>
</cp:coreProperties>
</file>