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82" r:id="rId2"/>
    <p:sldId id="280" r:id="rId3"/>
    <p:sldId id="281" r:id="rId4"/>
    <p:sldId id="277" r:id="rId5"/>
    <p:sldId id="283" r:id="rId6"/>
    <p:sldId id="286" r:id="rId7"/>
    <p:sldId id="285" r:id="rId8"/>
    <p:sldId id="284" r:id="rId9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7"/>
    <p:restoredTop sz="95885"/>
  </p:normalViewPr>
  <p:slideViewPr>
    <p:cSldViewPr snapToGrid="0" snapToObjects="1">
      <p:cViewPr varScale="1">
        <p:scale>
          <a:sx n="79" d="100"/>
          <a:sy n="79" d="100"/>
        </p:scale>
        <p:origin x="112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airany%20Morgan\Downloads\DIRECCION%20%20DE%20APROVECHAMIENTO%201TRIM%20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airany%20Morgan\Downloads\DIRECCION%20%20DE%20APROVECHAMIENTO%201TRIM%2020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Hoja_de_c_lculo_de_Microsoft_Excel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airany%20Morgan\Downloads\DIRECCION%20%20DE%20APROVECHAMIENTO%201TRIM%20202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Hoja_de_c_lculo_de_Microsoft_Excel2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airany%20Morgan\Downloads\DIRECCION%20%20DE%20APROVECHAMIENTO%201TRIM%20202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200" b="1" i="0" baseline="0">
                <a:effectLst/>
              </a:rPr>
              <a:t>META PLANEADA Y ALCANZADA A NIVEL COMPONENTE DIRECCIÓN APROVECHAMIENTO</a:t>
            </a:r>
            <a:endParaRPr lang="es-MX" sz="1200">
              <a:effectLst/>
            </a:endParaRPr>
          </a:p>
          <a:p>
            <a:pPr>
              <a:defRPr/>
            </a:pPr>
            <a:r>
              <a:rPr lang="es-MX" sz="1200" b="1" i="0" baseline="0">
                <a:effectLst/>
              </a:rPr>
              <a:t>PRIMER TRIMESTRE 2022</a:t>
            </a:r>
            <a:endParaRPr lang="es-MX" sz="1200">
              <a:effectLst/>
            </a:endParaRPr>
          </a:p>
          <a:p>
            <a:pPr>
              <a:defRPr/>
            </a:pPr>
            <a:r>
              <a:rPr lang="es-MX" sz="1200" b="1" i="0" baseline="0">
                <a:effectLst/>
              </a:rPr>
              <a:t>EN UNIDADES Y PORCENTAJE DE AVANCE</a:t>
            </a:r>
            <a:endParaRPr lang="es-MX" sz="1200">
              <a:effectLst/>
            </a:endParaRPr>
          </a:p>
        </c:rich>
      </c:tx>
      <c:layout>
        <c:manualLayout>
          <c:xMode val="edge"/>
          <c:yMode val="edge"/>
          <c:x val="0.10669759759167233"/>
          <c:y val="4.20506687380759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'Componente Aprov 1 1T22'!$B$4</c:f>
              <c:strCache>
                <c:ptCount val="1"/>
                <c:pt idx="0">
                  <c:v>Meta Planeada</c:v>
                </c:pt>
              </c:strCache>
            </c:strRef>
          </c:tx>
          <c:spPr>
            <a:solidFill>
              <a:srgbClr val="13322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'Componente Aprov 1 1T22'!$C$3</c:f>
              <c:strCache>
                <c:ptCount val="1"/>
                <c:pt idx="0">
                  <c:v>Atenciones a contribuyentes Resagados</c:v>
                </c:pt>
              </c:strCache>
            </c:strRef>
          </c:cat>
          <c:val>
            <c:numRef>
              <c:f>'Componente Aprov 1 1T22'!$C$4</c:f>
              <c:numCache>
                <c:formatCode>General</c:formatCode>
                <c:ptCount val="1"/>
                <c:pt idx="0">
                  <c:v>7905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05-4FB2-A31E-5C986EF9A849}"/>
            </c:ext>
          </c:extLst>
        </c:ser>
        <c:ser>
          <c:idx val="1"/>
          <c:order val="1"/>
          <c:tx>
            <c:strRef>
              <c:f>'Componente Aprov 1 1T22'!$B$5</c:f>
              <c:strCache>
                <c:ptCount val="1"/>
                <c:pt idx="0">
                  <c:v>Meta Alcanzada</c:v>
                </c:pt>
              </c:strCache>
            </c:strRef>
          </c:tx>
          <c:spPr>
            <a:solidFill>
              <a:srgbClr val="285C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'Componente Aprov 1 1T22'!$C$3</c:f>
              <c:strCache>
                <c:ptCount val="1"/>
                <c:pt idx="0">
                  <c:v>Atenciones a contribuyentes Resagados</c:v>
                </c:pt>
              </c:strCache>
            </c:strRef>
          </c:cat>
          <c:val>
            <c:numRef>
              <c:f>'Componente Aprov 1 1T22'!$C$5</c:f>
              <c:numCache>
                <c:formatCode>General</c:formatCode>
                <c:ptCount val="1"/>
                <c:pt idx="0">
                  <c:v>8308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05-4FB2-A31E-5C986EF9A8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-882936432"/>
        <c:axId val="-882935344"/>
      </c:barChart>
      <c:lineChart>
        <c:grouping val="standard"/>
        <c:varyColors val="0"/>
        <c:ser>
          <c:idx val="2"/>
          <c:order val="2"/>
          <c:tx>
            <c:v>Porcentaje de avance</c:v>
          </c:tx>
          <c:spPr>
            <a:ln w="28575" cap="rnd">
              <a:solidFill>
                <a:schemeClr val="accent3"/>
              </a:solidFill>
              <a:round/>
              <a:headEnd type="oval"/>
              <a:tailEnd type="oval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2.1025334369037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05-4FB2-A31E-5C986EF9A8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'Componente Aprov 1 1T22'!$C$3</c:f>
              <c:strCache>
                <c:ptCount val="1"/>
                <c:pt idx="0">
                  <c:v>Atenciones a contribuyentes Resagados</c:v>
                </c:pt>
              </c:strCache>
            </c:strRef>
          </c:cat>
          <c:val>
            <c:numRef>
              <c:f>'Componente Aprov 1 1T22'!$C$6</c:f>
              <c:numCache>
                <c:formatCode>0.00%</c:formatCode>
                <c:ptCount val="1"/>
                <c:pt idx="0">
                  <c:v>1.0509803921568628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705-4FB2-A31E-5C986EF9A8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82921744"/>
        <c:axId val="-882921200"/>
      </c:lineChart>
      <c:catAx>
        <c:axId val="-88293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82935344"/>
        <c:crosses val="autoZero"/>
        <c:auto val="1"/>
        <c:lblAlgn val="ctr"/>
        <c:lblOffset val="100"/>
        <c:noMultiLvlLbl val="0"/>
      </c:catAx>
      <c:valAx>
        <c:axId val="-882935344"/>
        <c:scaling>
          <c:orientation val="minMax"/>
          <c:max val="3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Unidades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82936432"/>
        <c:crosses val="autoZero"/>
        <c:crossBetween val="between"/>
        <c:majorUnit val="500"/>
        <c:minorUnit val="100"/>
      </c:valAx>
      <c:valAx>
        <c:axId val="-882921200"/>
        <c:scaling>
          <c:orientation val="minMax"/>
          <c:max val="3.5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Porcentaje de Avance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82921744"/>
        <c:crosses val="max"/>
        <c:crossBetween val="between"/>
      </c:valAx>
      <c:catAx>
        <c:axId val="-88292174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-882921200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200" b="1" baseline="0"/>
              <a:t>METAS ALCANZADAS DURANTE EL CUARTO TRIMESTRE DEL 2021 EN UNIDADES Y PORCENTAJES NIVEL COMPONENTE</a:t>
            </a:r>
            <a:endParaRPr lang="es-MX" sz="12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'Componente 1 1T22'!$B$4</c:f>
              <c:strCache>
                <c:ptCount val="1"/>
                <c:pt idx="0">
                  <c:v>Meta Planeada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'Componente 1 1T22'!$C$3</c:f>
              <c:strCache>
                <c:ptCount val="1"/>
                <c:pt idx="0">
                  <c:v>Porcentaje de Servicios Funerarios Realizados.</c:v>
                </c:pt>
              </c:strCache>
            </c:strRef>
          </c:cat>
          <c:val>
            <c:numRef>
              <c:f>'Componente 1 1T22'!$C$4</c:f>
              <c:numCache>
                <c:formatCode>General</c:formatCode>
                <c:ptCount val="1"/>
                <c:pt idx="0">
                  <c:v>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37-4430-8794-7FB4A786FF57}"/>
            </c:ext>
          </c:extLst>
        </c:ser>
        <c:ser>
          <c:idx val="1"/>
          <c:order val="1"/>
          <c:tx>
            <c:strRef>
              <c:f>'Componente 1 1T22'!$B$5</c:f>
              <c:strCache>
                <c:ptCount val="1"/>
                <c:pt idx="0">
                  <c:v>Meta Realizada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'Componente 1 1T22'!$C$3</c:f>
              <c:strCache>
                <c:ptCount val="1"/>
                <c:pt idx="0">
                  <c:v>Porcentaje de Servicios Funerarios Realizados.</c:v>
                </c:pt>
              </c:strCache>
            </c:strRef>
          </c:cat>
          <c:val>
            <c:numRef>
              <c:f>'Componente 1 1T22'!$C$5</c:f>
              <c:numCache>
                <c:formatCode>General</c:formatCode>
                <c:ptCount val="1"/>
                <c:pt idx="0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37-4430-8794-7FB4A786FF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332679007"/>
        <c:axId val="1332668607"/>
      </c:barChart>
      <c:lineChart>
        <c:grouping val="standard"/>
        <c:varyColors val="0"/>
        <c:ser>
          <c:idx val="2"/>
          <c:order val="2"/>
          <c:tx>
            <c:v>Porcentaje de avance</c:v>
          </c:tx>
          <c:spPr>
            <a:ln w="28575" cap="rnd">
              <a:solidFill>
                <a:schemeClr val="accent3"/>
              </a:solidFill>
              <a:round/>
              <a:headEnd type="oval"/>
              <a:tailEnd type="oval"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'Componente 1 1T22'!$C$3</c:f>
              <c:strCache>
                <c:ptCount val="1"/>
                <c:pt idx="0">
                  <c:v>Porcentaje de Servicios Funerarios Realizados.</c:v>
                </c:pt>
              </c:strCache>
            </c:strRef>
          </c:cat>
          <c:val>
            <c:numRef>
              <c:f>'Componente 1 1T22'!$C$6</c:f>
              <c:numCache>
                <c:formatCode>0.00%</c:formatCode>
                <c:ptCount val="1"/>
                <c:pt idx="0">
                  <c:v>0.46875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137-4430-8794-7FB4A786FF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2491903"/>
        <c:axId val="1452496063"/>
      </c:lineChart>
      <c:catAx>
        <c:axId val="133267900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32668607"/>
        <c:crosses val="autoZero"/>
        <c:auto val="1"/>
        <c:lblAlgn val="ctr"/>
        <c:lblOffset val="100"/>
        <c:noMultiLvlLbl val="0"/>
      </c:catAx>
      <c:valAx>
        <c:axId val="1332668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Unidades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32679007"/>
        <c:crosses val="autoZero"/>
        <c:crossBetween val="between"/>
      </c:valAx>
      <c:valAx>
        <c:axId val="1452496063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Avance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52491903"/>
        <c:crosses val="max"/>
        <c:crossBetween val="between"/>
      </c:valAx>
      <c:catAx>
        <c:axId val="1452491903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452496063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200" b="1" i="0" baseline="0">
                <a:effectLst/>
              </a:rPr>
              <a:t>METAS PLANEADAS Y ALCANZADAS A NIVEL ACTIVIDAD </a:t>
            </a:r>
            <a:endParaRPr lang="es-MX" sz="1200">
              <a:effectLst/>
            </a:endParaRPr>
          </a:p>
          <a:p>
            <a:pPr>
              <a:defRPr/>
            </a:pPr>
            <a:r>
              <a:rPr lang="es-MX" sz="1200" b="1" i="0" baseline="0">
                <a:effectLst/>
              </a:rPr>
              <a:t>PRIMER TRIMESTRE 2022</a:t>
            </a:r>
            <a:endParaRPr lang="es-MX" sz="1200">
              <a:effectLst/>
            </a:endParaRPr>
          </a:p>
          <a:p>
            <a:pPr>
              <a:defRPr/>
            </a:pPr>
            <a:r>
              <a:rPr lang="es-MX" sz="1200" b="1" i="0" baseline="0">
                <a:effectLst/>
              </a:rPr>
              <a:t>EN UNIDADES Y PORCENTAJE DE AVANCE</a:t>
            </a:r>
            <a:endParaRPr lang="es-MX" sz="1200">
              <a:effectLst/>
            </a:endParaRPr>
          </a:p>
        </c:rich>
      </c:tx>
      <c:layout>
        <c:manualLayout>
          <c:xMode val="edge"/>
          <c:yMode val="edge"/>
          <c:x val="0.12362808568393363"/>
          <c:y val="1.99275390744521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'Actividades Aprov Servicios de '!$B$4</c:f>
              <c:strCache>
                <c:ptCount val="1"/>
                <c:pt idx="0">
                  <c:v>Meta Planeada</c:v>
                </c:pt>
              </c:strCache>
            </c:strRef>
          </c:tx>
          <c:spPr>
            <a:solidFill>
              <a:srgbClr val="B38E5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'Actividades Aprov Servicios de '!$C$3:$D$3</c:f>
              <c:strCache>
                <c:ptCount val="2"/>
                <c:pt idx="0">
                  <c:v>Ejecución de servicios de velación y cremación</c:v>
                </c:pt>
                <c:pt idx="1">
                  <c:v>Servicios de Velación y Sepultura.</c:v>
                </c:pt>
              </c:strCache>
            </c:strRef>
          </c:cat>
          <c:val>
            <c:numRef>
              <c:f>'Actividades Aprov Servicios de '!$C$4:$D$4</c:f>
              <c:numCache>
                <c:formatCode>General</c:formatCode>
                <c:ptCount val="2"/>
                <c:pt idx="0">
                  <c:v>137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75-4A07-BFF9-FB8F05B03A87}"/>
            </c:ext>
          </c:extLst>
        </c:ser>
        <c:ser>
          <c:idx val="1"/>
          <c:order val="1"/>
          <c:tx>
            <c:strRef>
              <c:f>'Actividades Aprov Servicios de '!$B$5</c:f>
              <c:strCache>
                <c:ptCount val="1"/>
                <c:pt idx="0">
                  <c:v>Meta Alcanzada</c:v>
                </c:pt>
              </c:strCache>
            </c:strRef>
          </c:tx>
          <c:spPr>
            <a:solidFill>
              <a:srgbClr val="D4C19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'Actividades Aprov Servicios de '!$C$3:$D$3</c:f>
              <c:strCache>
                <c:ptCount val="2"/>
                <c:pt idx="0">
                  <c:v>Ejecución de servicios de velación y cremación</c:v>
                </c:pt>
                <c:pt idx="1">
                  <c:v>Servicios de Velación y Sepultura.</c:v>
                </c:pt>
              </c:strCache>
            </c:strRef>
          </c:cat>
          <c:val>
            <c:numRef>
              <c:f>'Actividades Aprov Servicios de '!$C$5:$D$5</c:f>
              <c:numCache>
                <c:formatCode>General</c:formatCode>
                <c:ptCount val="2"/>
                <c:pt idx="0">
                  <c:v>56</c:v>
                </c:pt>
                <c:pt idx="1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75-4A07-BFF9-FB8F05B03A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-882931536"/>
        <c:axId val="-882929904"/>
      </c:barChart>
      <c:lineChart>
        <c:grouping val="standard"/>
        <c:varyColors val="0"/>
        <c:ser>
          <c:idx val="2"/>
          <c:order val="2"/>
          <c:tx>
            <c:v>Porcentaje de avance</c:v>
          </c:tx>
          <c:spPr>
            <a:ln w="28575" cap="rnd">
              <a:solidFill>
                <a:schemeClr val="accent3"/>
              </a:solidFill>
              <a:round/>
              <a:headEnd type="oval"/>
              <a:tailEnd type="oval"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'Actividades Aprov Servicios de '!$C$3:$D$3</c:f>
              <c:strCache>
                <c:ptCount val="2"/>
                <c:pt idx="0">
                  <c:v>Ejecución de servicios de velación y cremación</c:v>
                </c:pt>
                <c:pt idx="1">
                  <c:v>Servicios de Velación y Sepultura.</c:v>
                </c:pt>
              </c:strCache>
            </c:strRef>
          </c:cat>
          <c:val>
            <c:numRef>
              <c:f>'Actividades Aprov Servicios de '!$C$6:$D$6</c:f>
              <c:numCache>
                <c:formatCode>0.00%</c:formatCode>
                <c:ptCount val="2"/>
                <c:pt idx="0">
                  <c:v>0.40875912408759124</c:v>
                </c:pt>
                <c:pt idx="1">
                  <c:v>0.56976744186046513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675-4A07-BFF9-FB8F05B03A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82935888"/>
        <c:axId val="-882929360"/>
      </c:lineChart>
      <c:catAx>
        <c:axId val="-88293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82929904"/>
        <c:crosses val="autoZero"/>
        <c:auto val="1"/>
        <c:lblAlgn val="ctr"/>
        <c:lblOffset val="100"/>
        <c:noMultiLvlLbl val="0"/>
      </c:catAx>
      <c:valAx>
        <c:axId val="-882929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Unidades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82931536"/>
        <c:crosses val="autoZero"/>
        <c:crossBetween val="between"/>
      </c:valAx>
      <c:valAx>
        <c:axId val="-88292936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Avance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82935888"/>
        <c:crosses val="max"/>
        <c:crossBetween val="between"/>
      </c:valAx>
      <c:catAx>
        <c:axId val="-88293588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-882929360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200" b="1" baseline="0"/>
              <a:t>METAS ALCANZADAS DURANTE EL CUARTO TRIMESTRE DEL 2021 EN UNIDADES Y PORCENTAJES NIVEL COMPONENTE</a:t>
            </a:r>
            <a:endParaRPr lang="es-MX" sz="12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'Componente 1 1T22'!$B$4</c:f>
              <c:strCache>
                <c:ptCount val="1"/>
                <c:pt idx="0">
                  <c:v>Meta Planeada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'Componente 1 1T22'!$C$3</c:f>
              <c:strCache>
                <c:ptCount val="1"/>
                <c:pt idx="0">
                  <c:v>Porcentaje de Incremento de Introductres en Rastro</c:v>
                </c:pt>
              </c:strCache>
            </c:strRef>
          </c:cat>
          <c:val>
            <c:numRef>
              <c:f>'Componente 1 1T22'!$C$4</c:f>
              <c:numCache>
                <c:formatCode>General</c:formatCode>
                <c:ptCount val="1"/>
                <c:pt idx="0">
                  <c:v>7500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37-4430-8794-7FB4A786FF57}"/>
            </c:ext>
          </c:extLst>
        </c:ser>
        <c:ser>
          <c:idx val="1"/>
          <c:order val="1"/>
          <c:tx>
            <c:strRef>
              <c:f>'Componente 1 1T22'!$B$5</c:f>
              <c:strCache>
                <c:ptCount val="1"/>
                <c:pt idx="0">
                  <c:v>Meta Realizada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'Componente 1 1T22'!$C$3</c:f>
              <c:strCache>
                <c:ptCount val="1"/>
                <c:pt idx="0">
                  <c:v>Porcentaje de Incremento de Introductres en Rastro</c:v>
                </c:pt>
              </c:strCache>
            </c:strRef>
          </c:cat>
          <c:val>
            <c:numRef>
              <c:f>'Componente 1 1T22'!$C$5</c:f>
              <c:numCache>
                <c:formatCode>General</c:formatCode>
                <c:ptCount val="1"/>
                <c:pt idx="0">
                  <c:v>8019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37-4430-8794-7FB4A786FF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332679007"/>
        <c:axId val="1332668607"/>
      </c:barChart>
      <c:lineChart>
        <c:grouping val="standard"/>
        <c:varyColors val="0"/>
        <c:ser>
          <c:idx val="2"/>
          <c:order val="2"/>
          <c:tx>
            <c:v>Porcentaje de avance</c:v>
          </c:tx>
          <c:spPr>
            <a:ln w="28575" cap="rnd">
              <a:solidFill>
                <a:schemeClr val="accent3"/>
              </a:solidFill>
              <a:round/>
              <a:headEnd type="oval"/>
              <a:tailEnd type="oval"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'Componente 1 1T22'!$C$3</c:f>
              <c:strCache>
                <c:ptCount val="1"/>
                <c:pt idx="0">
                  <c:v>Porcentaje de Incremento de Introductres en Rastro</c:v>
                </c:pt>
              </c:strCache>
            </c:strRef>
          </c:cat>
          <c:val>
            <c:numRef>
              <c:f>'Componente 1 1T22'!$C$6</c:f>
              <c:numCache>
                <c:formatCode>0.00%</c:formatCode>
                <c:ptCount val="1"/>
                <c:pt idx="0">
                  <c:v>1.0691999999999999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137-4430-8794-7FB4A786FF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2491903"/>
        <c:axId val="1452496063"/>
      </c:lineChart>
      <c:catAx>
        <c:axId val="133267900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32668607"/>
        <c:crosses val="autoZero"/>
        <c:auto val="1"/>
        <c:lblAlgn val="ctr"/>
        <c:lblOffset val="100"/>
        <c:noMultiLvlLbl val="0"/>
      </c:catAx>
      <c:valAx>
        <c:axId val="1332668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Unidades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32679007"/>
        <c:crosses val="autoZero"/>
        <c:crossBetween val="between"/>
      </c:valAx>
      <c:valAx>
        <c:axId val="1452496063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Avance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52491903"/>
        <c:crosses val="max"/>
        <c:crossBetween val="between"/>
      </c:valAx>
      <c:catAx>
        <c:axId val="1452491903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452496063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200" b="1" i="0" baseline="0">
                <a:effectLst/>
              </a:rPr>
              <a:t>METAS PLANEADAS Y ALCANZADAS A NIVEL ACTIVIDAD </a:t>
            </a:r>
            <a:endParaRPr lang="es-MX" sz="1200">
              <a:effectLst/>
            </a:endParaRPr>
          </a:p>
          <a:p>
            <a:pPr>
              <a:defRPr/>
            </a:pPr>
            <a:r>
              <a:rPr lang="es-MX" sz="1200" b="1" i="0" baseline="0">
                <a:effectLst/>
              </a:rPr>
              <a:t>PRIMER TRIMESTRE 2022</a:t>
            </a:r>
            <a:endParaRPr lang="es-MX" sz="1200">
              <a:effectLst/>
            </a:endParaRPr>
          </a:p>
          <a:p>
            <a:pPr>
              <a:defRPr/>
            </a:pPr>
            <a:r>
              <a:rPr lang="es-MX" sz="1200" b="1" i="0" baseline="0">
                <a:effectLst/>
              </a:rPr>
              <a:t>EN UNIDADES Y PORCENTAJE DE AVANCE</a:t>
            </a:r>
            <a:endParaRPr lang="es-MX" sz="1200">
              <a:effectLst/>
            </a:endParaRPr>
          </a:p>
        </c:rich>
      </c:tx>
      <c:layout>
        <c:manualLayout>
          <c:xMode val="edge"/>
          <c:yMode val="edge"/>
          <c:x val="0.12362808568393363"/>
          <c:y val="1.99275390744521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'Actividades Aprov Servicios ope'!$B$4</c:f>
              <c:strCache>
                <c:ptCount val="1"/>
                <c:pt idx="0">
                  <c:v>Meta Planeada</c:v>
                </c:pt>
              </c:strCache>
            </c:strRef>
          </c:tx>
          <c:spPr>
            <a:solidFill>
              <a:srgbClr val="B38E5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'Actividades Aprov Servicios ope'!$C$3:$E$3</c:f>
              <c:strCache>
                <c:ptCount val="3"/>
                <c:pt idx="0">
                  <c:v> Ejecución de servicios de maquila de ganado porcino</c:v>
                </c:pt>
                <c:pt idx="1">
                  <c:v>Ejecución de servicios de maquila de ganado bovino.</c:v>
                </c:pt>
                <c:pt idx="2">
                  <c:v>Ejecución de servicios de maquila de ganado ovino.</c:v>
                </c:pt>
              </c:strCache>
            </c:strRef>
          </c:cat>
          <c:val>
            <c:numRef>
              <c:f>'Actividades Aprov Servicios ope'!$C$4:$E$4</c:f>
              <c:numCache>
                <c:formatCode>General</c:formatCode>
                <c:ptCount val="3"/>
                <c:pt idx="0">
                  <c:v>5800</c:v>
                </c:pt>
                <c:pt idx="1">
                  <c:v>1175</c:v>
                </c:pt>
                <c:pt idx="2">
                  <c:v>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EA-45EC-9545-94FB7BE8D56D}"/>
            </c:ext>
          </c:extLst>
        </c:ser>
        <c:ser>
          <c:idx val="1"/>
          <c:order val="1"/>
          <c:tx>
            <c:strRef>
              <c:f>'Actividades Aprov Servicios ope'!$B$5</c:f>
              <c:strCache>
                <c:ptCount val="1"/>
                <c:pt idx="0">
                  <c:v>Meta Alcanzada</c:v>
                </c:pt>
              </c:strCache>
            </c:strRef>
          </c:tx>
          <c:spPr>
            <a:solidFill>
              <a:srgbClr val="D4C19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'Actividades Aprov Servicios ope'!$C$3:$E$3</c:f>
              <c:strCache>
                <c:ptCount val="3"/>
                <c:pt idx="0">
                  <c:v> Ejecución de servicios de maquila de ganado porcino</c:v>
                </c:pt>
                <c:pt idx="1">
                  <c:v>Ejecución de servicios de maquila de ganado bovino.</c:v>
                </c:pt>
                <c:pt idx="2">
                  <c:v>Ejecución de servicios de maquila de ganado ovino.</c:v>
                </c:pt>
              </c:strCache>
            </c:strRef>
          </c:cat>
          <c:val>
            <c:numRef>
              <c:f>'Actividades Aprov Servicios ope'!$C$5:$E$5</c:f>
              <c:numCache>
                <c:formatCode>General</c:formatCode>
                <c:ptCount val="3"/>
                <c:pt idx="0">
                  <c:v>6712</c:v>
                </c:pt>
                <c:pt idx="1">
                  <c:v>1140</c:v>
                </c:pt>
                <c:pt idx="2">
                  <c:v>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EA-45EC-9545-94FB7BE8D5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-882931536"/>
        <c:axId val="-882929904"/>
      </c:barChart>
      <c:lineChart>
        <c:grouping val="standard"/>
        <c:varyColors val="0"/>
        <c:ser>
          <c:idx val="2"/>
          <c:order val="2"/>
          <c:tx>
            <c:v>Porcentaje de avance</c:v>
          </c:tx>
          <c:spPr>
            <a:ln w="28575" cap="rnd">
              <a:solidFill>
                <a:schemeClr val="accent3"/>
              </a:solidFill>
              <a:round/>
              <a:headEnd type="oval"/>
              <a:tailEnd type="oval"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'Actividades Aprov Servicios ope'!$C$3:$E$3</c:f>
              <c:strCache>
                <c:ptCount val="3"/>
                <c:pt idx="0">
                  <c:v> Ejecución de servicios de maquila de ganado porcino</c:v>
                </c:pt>
                <c:pt idx="1">
                  <c:v>Ejecución de servicios de maquila de ganado bovino.</c:v>
                </c:pt>
                <c:pt idx="2">
                  <c:v>Ejecución de servicios de maquila de ganado ovino.</c:v>
                </c:pt>
              </c:strCache>
            </c:strRef>
          </c:cat>
          <c:val>
            <c:numRef>
              <c:f>'Actividades Aprov Servicios ope'!$C$6:$E$6</c:f>
              <c:numCache>
                <c:formatCode>0.00%</c:formatCode>
                <c:ptCount val="3"/>
                <c:pt idx="0">
                  <c:v>1.1572413793103449</c:v>
                </c:pt>
                <c:pt idx="1">
                  <c:v>0.97021276595744677</c:v>
                </c:pt>
                <c:pt idx="2">
                  <c:v>0.3180952380952381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3EA-45EC-9545-94FB7BE8D5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82935888"/>
        <c:axId val="-882929360"/>
      </c:lineChart>
      <c:catAx>
        <c:axId val="-88293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82929904"/>
        <c:crosses val="autoZero"/>
        <c:auto val="1"/>
        <c:lblAlgn val="ctr"/>
        <c:lblOffset val="100"/>
        <c:noMultiLvlLbl val="0"/>
      </c:catAx>
      <c:valAx>
        <c:axId val="-882929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Unidades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82931536"/>
        <c:crosses val="autoZero"/>
        <c:crossBetween val="between"/>
      </c:valAx>
      <c:valAx>
        <c:axId val="-88292936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Avance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82935888"/>
        <c:crosses val="max"/>
        <c:crossBetween val="between"/>
      </c:valAx>
      <c:catAx>
        <c:axId val="-88293588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-882929360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200" b="1" baseline="0"/>
              <a:t>METAS ALCANZADAS DURANTE EL CUARTO TRIMESTRE DEL 2021 EN UNIDADES Y PORCENTAJES NIVEL COMPONENTE</a:t>
            </a:r>
            <a:endParaRPr lang="es-MX" sz="12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'Componente 1 1T22'!$B$4</c:f>
              <c:strCache>
                <c:ptCount val="1"/>
                <c:pt idx="0">
                  <c:v>Meta Planeada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'Componente 1 1T22'!$C$3</c:f>
              <c:strCache>
                <c:ptCount val="1"/>
                <c:pt idx="0">
                  <c:v>Servicios de sepulturas </c:v>
                </c:pt>
              </c:strCache>
            </c:strRef>
          </c:cat>
          <c:val>
            <c:numRef>
              <c:f>'Componente 1 1T22'!$C$4</c:f>
              <c:numCache>
                <c:formatCode>General</c:formatCode>
                <c:ptCount val="1"/>
                <c:pt idx="0">
                  <c:v>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37-4430-8794-7FB4A786FF57}"/>
            </c:ext>
          </c:extLst>
        </c:ser>
        <c:ser>
          <c:idx val="1"/>
          <c:order val="1"/>
          <c:tx>
            <c:strRef>
              <c:f>'Componente 1 1T22'!$B$5</c:f>
              <c:strCache>
                <c:ptCount val="1"/>
                <c:pt idx="0">
                  <c:v>Meta Realizada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'Componente 1 1T22'!$C$3</c:f>
              <c:strCache>
                <c:ptCount val="1"/>
                <c:pt idx="0">
                  <c:v>Servicios de sepulturas </c:v>
                </c:pt>
              </c:strCache>
            </c:strRef>
          </c:cat>
          <c:val>
            <c:numRef>
              <c:f>'Componente 1 1T22'!$C$5</c:f>
              <c:numCache>
                <c:formatCode>General</c:formatCode>
                <c:ptCount val="1"/>
                <c:pt idx="0">
                  <c:v>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37-4430-8794-7FB4A786FF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332679007"/>
        <c:axId val="1332668607"/>
      </c:barChart>
      <c:lineChart>
        <c:grouping val="standard"/>
        <c:varyColors val="0"/>
        <c:ser>
          <c:idx val="2"/>
          <c:order val="2"/>
          <c:tx>
            <c:v>Porcentaje de avance</c:v>
          </c:tx>
          <c:spPr>
            <a:ln w="28575" cap="rnd">
              <a:solidFill>
                <a:schemeClr val="accent3"/>
              </a:solidFill>
              <a:round/>
              <a:headEnd type="oval"/>
              <a:tailEnd type="oval"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'Componente 1 1T22'!$C$3</c:f>
              <c:strCache>
                <c:ptCount val="1"/>
                <c:pt idx="0">
                  <c:v>Servicios de sepulturas </c:v>
                </c:pt>
              </c:strCache>
            </c:strRef>
          </c:cat>
          <c:val>
            <c:numRef>
              <c:f>'Componente 1 1T22'!$C$6</c:f>
              <c:numCache>
                <c:formatCode>0.00%</c:formatCode>
                <c:ptCount val="1"/>
                <c:pt idx="0">
                  <c:v>1.0109890109890109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137-4430-8794-7FB4A786FF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2491903"/>
        <c:axId val="1452496063"/>
      </c:lineChart>
      <c:catAx>
        <c:axId val="133267900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32668607"/>
        <c:crosses val="autoZero"/>
        <c:auto val="1"/>
        <c:lblAlgn val="ctr"/>
        <c:lblOffset val="100"/>
        <c:noMultiLvlLbl val="0"/>
      </c:catAx>
      <c:valAx>
        <c:axId val="1332668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Unidades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32679007"/>
        <c:crosses val="autoZero"/>
        <c:crossBetween val="between"/>
      </c:valAx>
      <c:valAx>
        <c:axId val="1452496063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Avance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52491903"/>
        <c:crosses val="max"/>
        <c:crossBetween val="between"/>
      </c:valAx>
      <c:catAx>
        <c:axId val="1452491903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452496063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200" b="1" i="0" baseline="0">
                <a:effectLst/>
              </a:rPr>
              <a:t>METAS PLANEADAS Y ALCANZADAS A NIVEL ACTIVIDAD </a:t>
            </a:r>
            <a:endParaRPr lang="es-MX" sz="1200">
              <a:effectLst/>
            </a:endParaRPr>
          </a:p>
          <a:p>
            <a:pPr>
              <a:defRPr/>
            </a:pPr>
            <a:r>
              <a:rPr lang="es-MX" sz="1200" b="1" i="0" baseline="0">
                <a:effectLst/>
              </a:rPr>
              <a:t>PRIMER TRIMESTRE 2022</a:t>
            </a:r>
            <a:endParaRPr lang="es-MX" sz="1200">
              <a:effectLst/>
            </a:endParaRPr>
          </a:p>
          <a:p>
            <a:pPr>
              <a:defRPr/>
            </a:pPr>
            <a:r>
              <a:rPr lang="es-MX" sz="1200" b="1" i="0" baseline="0">
                <a:effectLst/>
              </a:rPr>
              <a:t>EN UNIDADES Y PORCENTAJE DE AVANCE</a:t>
            </a:r>
            <a:endParaRPr lang="es-MX" sz="1200">
              <a:effectLst/>
            </a:endParaRPr>
          </a:p>
        </c:rich>
      </c:tx>
      <c:layout>
        <c:manualLayout>
          <c:xMode val="edge"/>
          <c:yMode val="edge"/>
          <c:x val="0.12362808568393363"/>
          <c:y val="1.99275390744521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'Actividades Aprov Porcentaje de'!$B$4</c:f>
              <c:strCache>
                <c:ptCount val="1"/>
                <c:pt idx="0">
                  <c:v>Meta Planeada</c:v>
                </c:pt>
              </c:strCache>
            </c:strRef>
          </c:tx>
          <c:spPr>
            <a:solidFill>
              <a:srgbClr val="B38E5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'Actividades Aprov Porcentaje de'!$C$3:$E$3</c:f>
              <c:strCache>
                <c:ptCount val="3"/>
                <c:pt idx="0">
                  <c:v>Porcentaje de Servicios de Sepultura, realizados </c:v>
                </c:pt>
                <c:pt idx="1">
                  <c:v>Porcentaje de servicios de sepultura ejecutadas</c:v>
                </c:pt>
                <c:pt idx="2">
                  <c:v>Porcentaje de Bóvedas regulaizadas</c:v>
                </c:pt>
              </c:strCache>
            </c:strRef>
          </c:cat>
          <c:val>
            <c:numRef>
              <c:f>'Actividades Aprov Porcentaje de'!$C$4:$E$4</c:f>
              <c:numCache>
                <c:formatCode>General</c:formatCode>
                <c:ptCount val="3"/>
                <c:pt idx="0">
                  <c:v>100</c:v>
                </c:pt>
                <c:pt idx="1">
                  <c:v>75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DC-482F-8407-BAEE4FE44D91}"/>
            </c:ext>
          </c:extLst>
        </c:ser>
        <c:ser>
          <c:idx val="1"/>
          <c:order val="1"/>
          <c:tx>
            <c:strRef>
              <c:f>'Actividades Aprov Porcentaje de'!$B$5</c:f>
              <c:strCache>
                <c:ptCount val="1"/>
                <c:pt idx="0">
                  <c:v>Meta Alcanzada</c:v>
                </c:pt>
              </c:strCache>
            </c:strRef>
          </c:tx>
          <c:spPr>
            <a:solidFill>
              <a:srgbClr val="D4C19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'Actividades Aprov Porcentaje de'!$C$3:$E$3</c:f>
              <c:strCache>
                <c:ptCount val="3"/>
                <c:pt idx="0">
                  <c:v>Porcentaje de Servicios de Sepultura, realizados </c:v>
                </c:pt>
                <c:pt idx="1">
                  <c:v>Porcentaje de servicios de sepultura ejecutadas</c:v>
                </c:pt>
                <c:pt idx="2">
                  <c:v>Porcentaje de Bóvedas regulaizadas</c:v>
                </c:pt>
              </c:strCache>
            </c:strRef>
          </c:cat>
          <c:val>
            <c:numRef>
              <c:f>'Actividades Aprov Porcentaje de'!$C$5:$E$5</c:f>
              <c:numCache>
                <c:formatCode>General</c:formatCode>
                <c:ptCount val="3"/>
                <c:pt idx="0">
                  <c:v>44</c:v>
                </c:pt>
                <c:pt idx="1">
                  <c:v>110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DC-482F-8407-BAEE4FE44D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-882931536"/>
        <c:axId val="-882929904"/>
      </c:barChart>
      <c:lineChart>
        <c:grouping val="standard"/>
        <c:varyColors val="0"/>
        <c:ser>
          <c:idx val="2"/>
          <c:order val="2"/>
          <c:tx>
            <c:v>Porcentaje de avance</c:v>
          </c:tx>
          <c:spPr>
            <a:ln w="28575" cap="rnd">
              <a:solidFill>
                <a:schemeClr val="accent3"/>
              </a:solidFill>
              <a:round/>
              <a:headEnd type="oval"/>
              <a:tailEnd type="oval"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'Actividades Aprov Porcentaje de'!$C$3:$E$3</c:f>
              <c:strCache>
                <c:ptCount val="3"/>
                <c:pt idx="0">
                  <c:v>Porcentaje de Servicios de Sepultura, realizados </c:v>
                </c:pt>
                <c:pt idx="1">
                  <c:v>Porcentaje de servicios de sepultura ejecutadas</c:v>
                </c:pt>
                <c:pt idx="2">
                  <c:v>Porcentaje de Bóvedas regulaizadas</c:v>
                </c:pt>
              </c:strCache>
            </c:strRef>
          </c:cat>
          <c:val>
            <c:numRef>
              <c:f>'Actividades Aprov Porcentaje de'!$C$6:$E$6</c:f>
              <c:numCache>
                <c:formatCode>0.00%</c:formatCode>
                <c:ptCount val="3"/>
                <c:pt idx="0">
                  <c:v>0.44</c:v>
                </c:pt>
                <c:pt idx="1">
                  <c:v>1.4666666666666666</c:v>
                </c:pt>
                <c:pt idx="2">
                  <c:v>4.2857142857142856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7DC-482F-8407-BAEE4FE44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82935888"/>
        <c:axId val="-882929360"/>
      </c:lineChart>
      <c:catAx>
        <c:axId val="-88293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82929904"/>
        <c:crosses val="autoZero"/>
        <c:auto val="1"/>
        <c:lblAlgn val="ctr"/>
        <c:lblOffset val="100"/>
        <c:noMultiLvlLbl val="0"/>
      </c:catAx>
      <c:valAx>
        <c:axId val="-882929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Unidades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82931536"/>
        <c:crosses val="autoZero"/>
        <c:crossBetween val="between"/>
      </c:valAx>
      <c:valAx>
        <c:axId val="-88292936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Avance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82935888"/>
        <c:crosses val="max"/>
        <c:crossBetween val="between"/>
      </c:valAx>
      <c:catAx>
        <c:axId val="-88293588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-882929360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0E345E5-69E5-46CA-B395-52A6421A2A3D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85A3B2-6601-44E5-AE42-D842DC1A67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04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4B6457-97E7-414B-9DDF-F351C914E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B76DE1-0A04-0D4A-AAC4-B1EF5D2E6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4791CD-CA7A-5A46-A023-9CB0C3814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A57-C585-244B-8F83-9BDCE76C2BCF}" type="datetimeFigureOut">
              <a:rPr lang="es-ES_tradnl" smtClean="0"/>
              <a:t>12/08/2022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3C7484-024B-4746-85C0-0C4B76698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85D070-424F-CC4B-BA10-E02C744CC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F752-F846-4F41-9DA0-B3398F31DD6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973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EFBC21-16D8-BE49-B0D4-BCFA86759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4321B81-1BB8-8E4B-8FDC-08571E646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22D281-A4E4-2944-ADA2-82CFA66DC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A57-C585-244B-8F83-9BDCE76C2BCF}" type="datetimeFigureOut">
              <a:rPr lang="es-ES_tradnl" smtClean="0"/>
              <a:t>12/08/2022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2F3B37-0916-3542-A4A0-2BD5F334A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A2205C-C199-5E49-B4A5-7BA8062C1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F752-F846-4F41-9DA0-B3398F31DD6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9214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F80E750-39C1-DF43-8259-6260E36B8D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8D799E0-5A90-2D47-AD40-D69014B2A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D79760-9DAB-EE4E-B913-CCB3D3E19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A57-C585-244B-8F83-9BDCE76C2BCF}" type="datetimeFigureOut">
              <a:rPr lang="es-ES_tradnl" smtClean="0"/>
              <a:t>12/08/2022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32F2D8-463B-1D48-9B45-94804A7C5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10823-C2FD-1646-A13E-BC35FE5C5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F752-F846-4F41-9DA0-B3398F31DD6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0024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F7B8E9-ACCF-DE40-A42D-411CC6C2C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AF23D8-4817-F341-BD0D-AD2483116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42EE89-7F71-9343-9B4A-4CCC03CB1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A57-C585-244B-8F83-9BDCE76C2BCF}" type="datetimeFigureOut">
              <a:rPr lang="es-ES_tradnl" smtClean="0"/>
              <a:t>12/08/2022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B16D72-F859-0840-A8D7-DA762D6CE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A86A1E-7B22-B74C-8070-CF30F660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F752-F846-4F41-9DA0-B3398F31DD6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2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B9C628-9B10-184A-BF90-18FD6F7B4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2212D1-AAC1-5A45-B5D9-938CF9382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EEFD7F-B503-CF46-AAB6-87ECD52C4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A57-C585-244B-8F83-9BDCE76C2BCF}" type="datetimeFigureOut">
              <a:rPr lang="es-ES_tradnl" smtClean="0"/>
              <a:t>12/08/2022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441AD8-1AE7-8B41-91AF-AA44AEDBF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B71F90-59AB-4444-A018-A274A3E0A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F752-F846-4F41-9DA0-B3398F31DD6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0622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AC2119-27FB-9E4E-B5BF-C07D60A2F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E2BA35-CA44-4143-9D52-3B0670DF9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3DD19E-9D30-4244-BBD3-0E837A055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78B5C8-C21B-EB4A-88ED-56F534C08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A57-C585-244B-8F83-9BDCE76C2BCF}" type="datetimeFigureOut">
              <a:rPr lang="es-ES_tradnl" smtClean="0"/>
              <a:t>12/08/2022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2E11DB-6CEC-D94B-AF53-E1F782865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39FF7D-B361-9A48-A5CA-852F925A9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F752-F846-4F41-9DA0-B3398F31DD6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58213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F61B8-1510-8D49-944E-80BD7A0A0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24911C-54FD-8C48-8BFC-DAADFA749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229F621-9CD7-DC45-9D28-6AE199E37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D714FEE-1909-5E48-91CF-A21B02204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2E05B77-07EF-DD40-BDA8-27CE8530FD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11822A6-C32F-A042-A924-46F961F50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A57-C585-244B-8F83-9BDCE76C2BCF}" type="datetimeFigureOut">
              <a:rPr lang="es-ES_tradnl" smtClean="0"/>
              <a:t>12/08/2022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0A22F9E-4514-A94E-B6C3-85A0EC5D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2C40D86-05B5-D742-ADF3-FC3495B3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F752-F846-4F41-9DA0-B3398F31DD6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0085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B9C358-8BD9-A344-8B1F-1221E620E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E0BA330-F8F8-F245-940E-473577E73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A57-C585-244B-8F83-9BDCE76C2BCF}" type="datetimeFigureOut">
              <a:rPr lang="es-ES_tradnl" smtClean="0"/>
              <a:t>12/08/2022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27DC52B-72AC-1C42-92B4-3B59FDE7F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8C35862-B345-2444-85EC-9CBBC8C1B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F752-F846-4F41-9DA0-B3398F31DD6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7987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5176637-01DD-5F41-BC28-36B81411D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A57-C585-244B-8F83-9BDCE76C2BCF}" type="datetimeFigureOut">
              <a:rPr lang="es-ES_tradnl" smtClean="0"/>
              <a:t>12/08/2022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2F34602-5039-0247-8615-72F1A1A06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9413057-F7D0-6344-A2E9-15A59EB12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F752-F846-4F41-9DA0-B3398F31DD6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32683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3F3766-B4F1-A243-82E1-33E9FFDAD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55258C-4D20-504B-907D-0579E54A1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630014-8F63-5240-8880-4050E1028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E78B4A-DA56-D14F-A5CD-E2CF4083A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A57-C585-244B-8F83-9BDCE76C2BCF}" type="datetimeFigureOut">
              <a:rPr lang="es-ES_tradnl" smtClean="0"/>
              <a:t>12/08/2022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10CB0D-135B-D14D-BE44-2200DD72E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3A78BF-33D8-D34E-9568-F94CDCAAB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F752-F846-4F41-9DA0-B3398F31DD6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93428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3F14F-80CB-CF4A-9AA5-FA760D38D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806937E-0175-C946-9717-BB41ED62EC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68A21C-4975-5544-9675-CC0DB3EC8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A18AD6-0A33-5145-96CA-684911556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A57-C585-244B-8F83-9BDCE76C2BCF}" type="datetimeFigureOut">
              <a:rPr lang="es-ES_tradnl" smtClean="0"/>
              <a:t>12/08/2022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E64733-ADBF-B94F-A858-88618687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52B227-78C6-9E49-920F-03A65D440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F752-F846-4F41-9DA0-B3398F31DD6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247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9CA23C3-FA5F-2446-A92B-9C10A5421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60BC84-BB76-E842-B1E5-25D870CBE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C34074-78C5-4048-88CA-EBDF41FB7E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7FA57-C585-244B-8F83-9BDCE76C2BCF}" type="datetimeFigureOut">
              <a:rPr lang="es-ES_tradnl" smtClean="0"/>
              <a:t>12/08/2022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F080F6-92E7-4545-9012-1F02D5BECF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0EE611-63F7-434A-B371-B1A784428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BF752-F846-4F41-9DA0-B3398F31DD6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44225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102C42-2525-405E-A60A-B51A85D97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4364"/>
            <a:ext cx="6037071" cy="39230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0FCB7E7-9A44-48FF-BB8A-3A03FCF2FE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30" t="31890" r="23480" b="31890"/>
          <a:stretch/>
        </p:blipFill>
        <p:spPr>
          <a:xfrm>
            <a:off x="9248503" y="695635"/>
            <a:ext cx="2756712" cy="1074897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98FA050F-DA14-5D47-860C-2B06FB8C55EA}"/>
              </a:ext>
            </a:extLst>
          </p:cNvPr>
          <p:cNvSpPr txBox="1"/>
          <p:nvPr/>
        </p:nvSpPr>
        <p:spPr>
          <a:xfrm>
            <a:off x="5354157" y="2591878"/>
            <a:ext cx="66026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>
                <a:latin typeface="Arial Black" panose="020B0604020202020204" pitchFamily="34" charset="0"/>
                <a:cs typeface="Arial Black" panose="020B0604020202020204" pitchFamily="34" charset="0"/>
              </a:rPr>
              <a:t>PRIMERA </a:t>
            </a:r>
            <a:r>
              <a:rPr lang="es-MX" sz="2200" b="1" dirty="0" smtClean="0">
                <a:latin typeface="Arial Black" panose="020B0604020202020204" pitchFamily="34" charset="0"/>
                <a:cs typeface="Arial Black" panose="020B0604020202020204" pitchFamily="34" charset="0"/>
              </a:rPr>
              <a:t>SESIÓN </a:t>
            </a:r>
            <a:r>
              <a:rPr lang="es-MX" sz="2200" b="1" dirty="0">
                <a:latin typeface="Arial Black" panose="020B0604020202020204" pitchFamily="34" charset="0"/>
                <a:cs typeface="Arial Black" panose="020B0604020202020204" pitchFamily="34" charset="0"/>
              </a:rPr>
              <a:t>ORDINARIA 2021-2024</a:t>
            </a:r>
          </a:p>
          <a:p>
            <a:pPr algn="ctr"/>
            <a:r>
              <a:rPr lang="es-MX" sz="2200" dirty="0">
                <a:latin typeface="Arial Black" panose="020B0604020202020204" pitchFamily="34" charset="0"/>
                <a:cs typeface="Arial Black" panose="020B0604020202020204" pitchFamily="34" charset="0"/>
              </a:rPr>
              <a:t>SUBCOMITÉ SECTORIAL DEL EJE 2</a:t>
            </a:r>
          </a:p>
          <a:p>
            <a:pPr algn="ctr"/>
            <a:r>
              <a:rPr lang="es-MX" sz="2200" b="1" dirty="0">
                <a:latin typeface="Arial Black" panose="020B0604020202020204" pitchFamily="34" charset="0"/>
                <a:cs typeface="Arial Black" panose="020B0604020202020204" pitchFamily="34" charset="0"/>
              </a:rPr>
              <a:t>PROSPERIDAD COMPARTIDA</a:t>
            </a: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D16FDEF1-01AF-904D-BC09-635291126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09" y="463493"/>
            <a:ext cx="11823700" cy="101600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6D1D4BCC-2746-A64A-8759-D332562A7905}"/>
              </a:ext>
            </a:extLst>
          </p:cNvPr>
          <p:cNvSpPr txBox="1"/>
          <p:nvPr/>
        </p:nvSpPr>
        <p:spPr>
          <a:xfrm>
            <a:off x="3474721" y="4992813"/>
            <a:ext cx="8717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INFORME</a:t>
            </a:r>
            <a:r>
              <a:rPr lang="es-MX" sz="2400" dirty="0"/>
              <a:t> </a:t>
            </a:r>
            <a:r>
              <a:rPr lang="es-MX" sz="2400" b="1" dirty="0"/>
              <a:t>DE AVANCES EN CUMPLIMIENTO DE METAS Y OBJETIVOS</a:t>
            </a:r>
          </a:p>
          <a:p>
            <a:pPr algn="ctr"/>
            <a:r>
              <a:rPr lang="es-MX" sz="2400" b="1" dirty="0"/>
              <a:t>PROGRAMA DE SERVICIOS FUNERARIOS INTEGRALES Y DE RASTRO MUNICIPAL</a:t>
            </a:r>
          </a:p>
          <a:p>
            <a:pPr algn="ctr"/>
            <a:r>
              <a:rPr lang="es-MX" sz="2400" dirty="0"/>
              <a:t>CORRESPONDIENTE AL TRIMESTRE ENERO-MARZO 2022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CC8BD34C-42EC-6345-9E2C-A04D5779E038}"/>
              </a:ext>
            </a:extLst>
          </p:cNvPr>
          <p:cNvSpPr txBox="1"/>
          <p:nvPr/>
        </p:nvSpPr>
        <p:spPr>
          <a:xfrm>
            <a:off x="1048626" y="5952753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ABRIL 2022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B45AFDFF-1686-7540-83FE-C2B0E37717C2}"/>
              </a:ext>
            </a:extLst>
          </p:cNvPr>
          <p:cNvSpPr txBox="1"/>
          <p:nvPr/>
        </p:nvSpPr>
        <p:spPr>
          <a:xfrm>
            <a:off x="532492" y="5648462"/>
            <a:ext cx="2276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Cancún, Quintana Roo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9D9981-8E1D-4820-AB68-0E6EC1875B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7189" y="837413"/>
            <a:ext cx="1888598" cy="84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08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8414E5F-A9AD-C147-90E3-21EDDF37EFFC}"/>
              </a:ext>
            </a:extLst>
          </p:cNvPr>
          <p:cNvSpPr txBox="1"/>
          <p:nvPr/>
        </p:nvSpPr>
        <p:spPr>
          <a:xfrm>
            <a:off x="253218" y="239151"/>
            <a:ext cx="4220308" cy="6330461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Nivel </a:t>
            </a:r>
            <a:r>
              <a:rPr lang="es-E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es-E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ropósito</a:t>
            </a:r>
            <a:endParaRPr lang="es-ES_tradnl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Programa Presupuestario Anual E-PP 2. 11 OPERADORA Y ADMINISTRADORA DE BIENES MUNICIPALES S. A. DE C. V. tiene como Propósito contribuir al logro del Objetivo Estratégico del Eje 2, mediante los servicios de la Funeraria Municipal, Panteón Municipal y Rastro Municipal, dirigidas a mejorar la calidad de vida de los habitantes del Municipio de Benito Juárez. 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gráfica se observa: en el eje vertical izquierdo la meta planteada para el primer trimestre, y en el derecho la meta alcanzada durante el primer trimestre respecto a los servicios ofrecidos por esta Operadora y Administradora de Bienes Municipales.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primer trimestre del 2022 este Programa logró un avance del 105. 10% de acuerdo a lo planeado, realizando 8308 servicio, de </a:t>
            </a:r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7905.</a:t>
            </a:r>
            <a:endParaRPr kumimoji="0" lang="es-ES_tradnl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5545565-05F4-467C-8D0A-263BE9593B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7048489"/>
              </p:ext>
            </p:extLst>
          </p:nvPr>
        </p:nvGraphicFramePr>
        <p:xfrm>
          <a:off x="6085518" y="1294227"/>
          <a:ext cx="4941345" cy="397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354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8414E5F-A9AD-C147-90E3-21EDDF37EFFC}"/>
              </a:ext>
            </a:extLst>
          </p:cNvPr>
          <p:cNvSpPr txBox="1"/>
          <p:nvPr/>
        </p:nvSpPr>
        <p:spPr>
          <a:xfrm>
            <a:off x="754380" y="557784"/>
            <a:ext cx="3400462" cy="5218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5545565-05F4-467C-8D0A-263BE9593B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1952636"/>
              </p:ext>
            </p:extLst>
          </p:nvPr>
        </p:nvGraphicFramePr>
        <p:xfrm>
          <a:off x="5506836" y="847102"/>
          <a:ext cx="5930784" cy="2319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15913EDA-2AAA-4CF9-A6EB-27A5ACBAC506}"/>
              </a:ext>
            </a:extLst>
          </p:cNvPr>
          <p:cNvSpPr txBox="1"/>
          <p:nvPr/>
        </p:nvSpPr>
        <p:spPr>
          <a:xfrm>
            <a:off x="271849" y="557784"/>
            <a:ext cx="4097041" cy="59048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Nivel Componente y Actividades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s-ES" sz="1300" b="1" dirty="0">
              <a:solidFill>
                <a:prstClr val="black"/>
              </a:solidFill>
              <a:latin typeface="Calibri" panose="020F0502020204030204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1300" b="1" dirty="0"/>
              <a:t>La Operadora y Administradora de Bienes Municipales S. A. de C. V. ha implementado en los servicios municipales de Funeraria, Panteón y Rastro   diversos programas a fin de ayudar a la economía familiar.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1300" b="1" dirty="0"/>
              <a:t>En la Funeraria Municipal, se realizan servicios de sepultura y cremación con descuentos aplicados a la ciudadanía en general que se encuentre con la situación de una perdida familiar.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s-ES_tradnl" sz="1300" dirty="0"/>
              <a:t>En la PRIMERA gráfica se muestra el numero de servicios que conforman la meta planteada para el primer trimestre del 2022 en los servicios funerarios y la meta alcanzada durante el periodo, que asciende al 46. 88%, porcentaje correspondiente al PRIMER TRIMESTRE del 2022. </a:t>
            </a:r>
            <a:endParaRPr lang="es-ES_tradnl" sz="1300" b="1" dirty="0"/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s-ES_tradnl" sz="1300" dirty="0"/>
              <a:t>En la SEGUNDA grafica se muestra el numero de servicios y porcentajes alcanzados durante el primer trimestre por actividad: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1300" dirty="0"/>
              <a:t>En la PRIMERA actividad: </a:t>
            </a:r>
            <a:r>
              <a:rPr lang="es-MX" sz="1300" dirty="0"/>
              <a:t>Ejecución de servicios de velación y sepultura</a:t>
            </a:r>
            <a:r>
              <a:rPr lang="es-ES_tradnl" sz="1300" dirty="0"/>
              <a:t> se logró un avance del 40.88% con 56 actividades realizadas de las 137 programadas.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1300" dirty="0"/>
              <a:t>En la SEGUNDA actividad: </a:t>
            </a:r>
            <a:r>
              <a:rPr lang="es-MX" sz="1300" dirty="0"/>
              <a:t>Ejecución de servicios de velación y cremación</a:t>
            </a:r>
            <a:r>
              <a:rPr lang="es-ES_tradnl" sz="1300" dirty="0"/>
              <a:t> se logró un avance del 56.98% con 49 actividades realizadas de las 86 programadas.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s-ES_tradnl" sz="1300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3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3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3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62F39659-62BC-47C5-AB8B-0EFA979850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0435079"/>
              </p:ext>
            </p:extLst>
          </p:nvPr>
        </p:nvGraphicFramePr>
        <p:xfrm>
          <a:off x="5955236" y="3166872"/>
          <a:ext cx="4920584" cy="3032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2819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93660083-018D-4F9E-81A3-A28562A81E90}"/>
              </a:ext>
            </a:extLst>
          </p:cNvPr>
          <p:cNvSpPr/>
          <p:nvPr/>
        </p:nvSpPr>
        <p:spPr>
          <a:xfrm>
            <a:off x="1866102" y="116249"/>
            <a:ext cx="836091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Evidencias Fotográficas</a:t>
            </a:r>
          </a:p>
          <a:p>
            <a:pPr algn="ctr"/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Dirección de Actividades de Funeraria </a:t>
            </a:r>
            <a:r>
              <a:rPr lang="es-E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</a:t>
            </a:r>
            <a:r>
              <a:rPr lang="es-ES_tradnl" sz="3200" b="1" dirty="0"/>
              <a:t>l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38" y="1308818"/>
            <a:ext cx="11827265" cy="10364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34DD3C3-687C-4122-8D86-1BCF1BD60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12" y="1527810"/>
            <a:ext cx="4949776" cy="494977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87415A9-B0D9-47B4-9DD8-E870E9F44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0443" y="1527810"/>
            <a:ext cx="3634602" cy="484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44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8414E5F-A9AD-C147-90E3-21EDDF37EFFC}"/>
              </a:ext>
            </a:extLst>
          </p:cNvPr>
          <p:cNvSpPr txBox="1"/>
          <p:nvPr/>
        </p:nvSpPr>
        <p:spPr>
          <a:xfrm>
            <a:off x="754380" y="557784"/>
            <a:ext cx="3400462" cy="5218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5545565-05F4-467C-8D0A-263BE9593B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6952593"/>
              </p:ext>
            </p:extLst>
          </p:nvPr>
        </p:nvGraphicFramePr>
        <p:xfrm>
          <a:off x="5506836" y="847102"/>
          <a:ext cx="5930784" cy="2319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15913EDA-2AAA-4CF9-A6EB-27A5ACBAC506}"/>
              </a:ext>
            </a:extLst>
          </p:cNvPr>
          <p:cNvSpPr txBox="1"/>
          <p:nvPr/>
        </p:nvSpPr>
        <p:spPr>
          <a:xfrm>
            <a:off x="271849" y="458930"/>
            <a:ext cx="4097041" cy="604072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Nivel Componente y Actividades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1300" b="1" dirty="0"/>
              <a:t>La Operadora y Administradora de Bienes Municipales S. A. de C. V. ha implementado en los servicios municipales de Funeraria, Panteón y Rastro   diversos programas a fin de ayudar a la economía familiar.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300" b="1" dirty="0"/>
              <a:t>En e</a:t>
            </a:r>
            <a:r>
              <a:rPr lang="es-ES_tradnl" sz="1300" b="1" dirty="0"/>
              <a:t>l Rastro Municipal, se realizan </a:t>
            </a:r>
            <a:r>
              <a:rPr lang="es-MX" sz="1300" b="1" dirty="0"/>
              <a:t>servicios operativos y técnicos de ganadería dirigido a introductores en todas las áreas del rastro.</a:t>
            </a:r>
            <a:endParaRPr lang="es-ES_tradnl" sz="1300" b="1" dirty="0"/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s-ES_tradnl" sz="1300" dirty="0"/>
              <a:t>En la PRIMERA gráfica se muestra el numero de servicios que conforman la meta planteada para el primer trimestre del 2022 en los servicios de rastro y la meta alcanzada durante el periodo, que asciende al 106.92%, porcentaje correspondiente al PRIMER TRIMESTRE del 2022..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s-ES_tradnl" sz="1300" dirty="0"/>
              <a:t>En la SEGUNDA grafica se muestra el numero de servicios y porcentajes alcanzados durante el primer trimestre por actividad: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1300" dirty="0"/>
              <a:t>En la PRIMERA actividad se logró un avance del 115.72% con 6712 actividades realizadas de las 5800 programadas.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1300" dirty="0"/>
              <a:t>En la SEGUNDA actividad se logró un avance del 97.02% con 1140 actividades realizadas de las 1175 programadas.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1300" dirty="0"/>
              <a:t>En la TERCERA actividad se logró un avance del 31.81% con 167 actividades realizadas de las 525 programadas.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9E73B0EE-06E7-4AEE-945A-E3D0DD8194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512260"/>
              </p:ext>
            </p:extLst>
          </p:nvPr>
        </p:nvGraphicFramePr>
        <p:xfrm>
          <a:off x="6010507" y="3204933"/>
          <a:ext cx="4923442" cy="3053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7717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93660083-018D-4F9E-81A3-A28562A81E90}"/>
              </a:ext>
            </a:extLst>
          </p:cNvPr>
          <p:cNvSpPr/>
          <p:nvPr/>
        </p:nvSpPr>
        <p:spPr>
          <a:xfrm>
            <a:off x="1866102" y="116249"/>
            <a:ext cx="836091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Evidencias Fotográficas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Dirección de Actividades de Rastro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Municipa</a:t>
            </a:r>
            <a:r>
              <a:rPr lang="es-ES_tradnl" sz="3200" b="1" dirty="0"/>
              <a:t>l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38" y="1308818"/>
            <a:ext cx="11827265" cy="10364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FC75960-2B88-4421-B6B1-E89B984383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096"/>
          <a:stretch/>
        </p:blipFill>
        <p:spPr>
          <a:xfrm>
            <a:off x="613008" y="1613092"/>
            <a:ext cx="3892741" cy="497846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D72066B-F088-453E-A7AF-1164CCB6CF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538" r="11385"/>
          <a:stretch/>
        </p:blipFill>
        <p:spPr>
          <a:xfrm>
            <a:off x="4753894" y="1613092"/>
            <a:ext cx="6825098" cy="497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39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8414E5F-A9AD-C147-90E3-21EDDF37EFFC}"/>
              </a:ext>
            </a:extLst>
          </p:cNvPr>
          <p:cNvSpPr txBox="1"/>
          <p:nvPr/>
        </p:nvSpPr>
        <p:spPr>
          <a:xfrm>
            <a:off x="754380" y="557784"/>
            <a:ext cx="3400462" cy="5218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5545565-05F4-467C-8D0A-263BE9593B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3103582"/>
              </p:ext>
            </p:extLst>
          </p:nvPr>
        </p:nvGraphicFramePr>
        <p:xfrm>
          <a:off x="5506836" y="847102"/>
          <a:ext cx="5930784" cy="2319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15913EDA-2AAA-4CF9-A6EB-27A5ACBAC506}"/>
              </a:ext>
            </a:extLst>
          </p:cNvPr>
          <p:cNvSpPr txBox="1"/>
          <p:nvPr/>
        </p:nvSpPr>
        <p:spPr>
          <a:xfrm>
            <a:off x="271849" y="234778"/>
            <a:ext cx="4226010" cy="636373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Nivel Componente y Actividades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1300" b="1" dirty="0"/>
              <a:t>La Operadora y Administradora de Bienes Municipales S. A. de C. V. ha implementado en los servicios municipales de Funeraria, Panteón y Rastro   diversos programas a fin de ayudar a la economía familiar.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1300" b="1" dirty="0"/>
              <a:t>En el Panteón Municipal se ejecutan servicios de sepultura provenientes de funerarias particulares o de la funeraria municipal, así como el cobro por la regularización de bóvedas.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s-ES_tradnl" sz="1300" dirty="0"/>
              <a:t>En la PRIMERA gráfica se muestra el numero de servicios que conforman la meta planteada para el primer trimestre del 2022 en los servicios de panteón y la meta alcanzada durante el periodo, que asciende al 101.10%, porcentaje correspondiente al PRIMER TRIMESTRE del 2022. </a:t>
            </a:r>
            <a:endParaRPr lang="es-ES_tradnl" sz="1300" b="1" dirty="0"/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s-ES_tradnl" sz="1300" dirty="0"/>
              <a:t>En la SEGUNDA grafica se muestra el numero de servicios y porcentajes alcanzados durante el primer trimestre por actividad: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1300" dirty="0"/>
              <a:t>En la PRIMERA actividad: </a:t>
            </a:r>
            <a:r>
              <a:rPr lang="es-MX" sz="1300" dirty="0"/>
              <a:t>Ejecución de servicios de sepulturas de Panteón Municipal</a:t>
            </a:r>
            <a:r>
              <a:rPr lang="es-ES_tradnl" sz="1300" dirty="0"/>
              <a:t> se logró un avance del 44% con 44 actividades realizadas de las 100 programadas.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1300" dirty="0"/>
              <a:t>En la SEGUNDA actividad se logró un avance del 146.67% con 110 actividades realizadas de las 75 programadas.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1300" dirty="0"/>
              <a:t>En la TERCERA actividad se logró un avance del 428.57% con 30 actividades realizadas de las 7 programadas.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71C21C93-2D3E-4131-9D9A-405E28710E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8475371"/>
              </p:ext>
            </p:extLst>
          </p:nvPr>
        </p:nvGraphicFramePr>
        <p:xfrm>
          <a:off x="6096000" y="3281800"/>
          <a:ext cx="4766347" cy="2759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44252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93660083-018D-4F9E-81A3-A28562A81E90}"/>
              </a:ext>
            </a:extLst>
          </p:cNvPr>
          <p:cNvSpPr/>
          <p:nvPr/>
        </p:nvSpPr>
        <p:spPr>
          <a:xfrm>
            <a:off x="1866102" y="116249"/>
            <a:ext cx="836091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Evidencias Fotográficas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Dirección de Actividades de Panteón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Municipa</a:t>
            </a:r>
            <a:r>
              <a:rPr lang="es-ES_tradnl" sz="3200" b="1" dirty="0"/>
              <a:t>l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38" y="1308818"/>
            <a:ext cx="11827265" cy="10364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46498A6-6668-4A64-A7F4-48638865F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37" y="1527810"/>
            <a:ext cx="6506615" cy="487996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54B4FF5-2964-4E47-8664-F016D392CA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81"/>
          <a:stretch/>
        </p:blipFill>
        <p:spPr>
          <a:xfrm>
            <a:off x="6900288" y="1527808"/>
            <a:ext cx="2449019" cy="487996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AD4C428-92F7-4B0B-B4CA-9C7E5EDF84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657" r="18140" b="6371"/>
          <a:stretch/>
        </p:blipFill>
        <p:spPr>
          <a:xfrm>
            <a:off x="9542443" y="1527809"/>
            <a:ext cx="2449019" cy="487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55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TM10001115[[fn=Paquete]]</Template>
  <TotalTime>4821</TotalTime>
  <Words>933</Words>
  <Application>Microsoft Office PowerPoint</Application>
  <PresentationFormat>Panorámica</PresentationFormat>
  <Paragraphs>115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Enrique Eduardo Encalada Sánchez</dc:creator>
  <cp:lastModifiedBy>Jessica Silveyra</cp:lastModifiedBy>
  <cp:revision>203</cp:revision>
  <cp:lastPrinted>2021-08-02T16:59:29Z</cp:lastPrinted>
  <dcterms:created xsi:type="dcterms:W3CDTF">2021-04-16T16:11:05Z</dcterms:created>
  <dcterms:modified xsi:type="dcterms:W3CDTF">2022-08-12T17:10:30Z</dcterms:modified>
</cp:coreProperties>
</file>