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16" r:id="rId3"/>
    <p:sldId id="311" r:id="rId4"/>
    <p:sldId id="312" r:id="rId5"/>
    <p:sldId id="315" r:id="rId6"/>
    <p:sldId id="277" r:id="rId7"/>
    <p:sldId id="313" r:id="rId8"/>
    <p:sldId id="285" r:id="rId9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/>
    <p:restoredTop sz="95885"/>
  </p:normalViewPr>
  <p:slideViewPr>
    <p:cSldViewPr snapToGrid="0" snapToObjects="1">
      <p:cViewPr varScale="1">
        <p:scale>
          <a:sx n="110" d="100"/>
          <a:sy n="110" d="100"/>
        </p:scale>
        <p:origin x="10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RADIO%20CULTURAL%20AYUNTAMIENTO\3.%20RADIO%20CULTURAL\5.%20PLANEACION\MIR%20PLANEACION%202022\4.%20INFORMES%20TRIMESTRALES\1.%20PRIMER%20TRIMESTRE\5.%20INFORME%20AVANCE%20RCA%20EJE%201%201RT22\Gr&#225;ficas%201T%20EJE%201%20202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500" b="0" i="0" baseline="0" dirty="0">
                <a:effectLst/>
              </a:rPr>
              <a:t>META PLANEADA Y ALCANZADA A NIVEL PROPÓSITO </a:t>
            </a:r>
            <a:endParaRPr lang="es-MX" sz="1500" b="0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500" b="0" i="0" baseline="0" dirty="0">
                <a:effectLst/>
              </a:rPr>
              <a:t>PRIMER TRIMESTRE 2022</a:t>
            </a:r>
            <a:endParaRPr lang="es-MX" sz="1500" b="0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500" b="0" i="0" baseline="0" dirty="0">
                <a:effectLst/>
              </a:rPr>
              <a:t>EN UNIDADES Y PORCENTAJE DE AVANCE</a:t>
            </a:r>
            <a:endParaRPr lang="es-MX" sz="1500" b="0" dirty="0">
              <a:effectLst/>
            </a:endParaRPr>
          </a:p>
        </c:rich>
      </c:tx>
      <c:layout>
        <c:manualLayout>
          <c:xMode val="edge"/>
          <c:yMode val="edge"/>
          <c:x val="0.22499076873945886"/>
          <c:y val="8.0352802370943369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'Propósito 1 1T22'!$B$4</c:f>
              <c:strCache>
                <c:ptCount val="1"/>
                <c:pt idx="0">
                  <c:v>Meta Planeada</c:v>
                </c:pt>
              </c:strCache>
            </c:strRef>
          </c:tx>
          <c:spPr>
            <a:solidFill>
              <a:srgbClr val="6211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'Propósito 1 1T22'!$C$3</c:f>
              <c:strCache>
                <c:ptCount val="1"/>
                <c:pt idx="0">
                  <c:v>Horas de programación</c:v>
                </c:pt>
              </c:strCache>
            </c:strRef>
          </c:cat>
          <c:val>
            <c:numRef>
              <c:f>'Propósito 1 1T22'!$C$4</c:f>
              <c:numCache>
                <c:formatCode>General</c:formatCode>
                <c:ptCount val="1"/>
                <c:pt idx="0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3F-410C-B8FF-DD1B7953708B}"/>
            </c:ext>
          </c:extLst>
        </c:ser>
        <c:ser>
          <c:idx val="1"/>
          <c:order val="1"/>
          <c:tx>
            <c:strRef>
              <c:f>'Propósito 1 1T22'!$B$5</c:f>
              <c:strCache>
                <c:ptCount val="1"/>
                <c:pt idx="0">
                  <c:v>Meta Alcanzada</c:v>
                </c:pt>
              </c:strCache>
            </c:strRef>
          </c:tx>
          <c:spPr>
            <a:solidFill>
              <a:srgbClr val="9D244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'Propósito 1 1T22'!$C$3</c:f>
              <c:strCache>
                <c:ptCount val="1"/>
                <c:pt idx="0">
                  <c:v>Horas de programación</c:v>
                </c:pt>
              </c:strCache>
            </c:strRef>
          </c:cat>
          <c:val>
            <c:numRef>
              <c:f>'Propósito 1 1T22'!$C$5</c:f>
              <c:numCache>
                <c:formatCode>General</c:formatCode>
                <c:ptCount val="1"/>
                <c:pt idx="0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3F-410C-B8FF-DD1B795370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882936432"/>
        <c:axId val="-882935344"/>
      </c:barChart>
      <c:lineChart>
        <c:grouping val="standard"/>
        <c:varyColors val="0"/>
        <c:ser>
          <c:idx val="2"/>
          <c:order val="2"/>
          <c:tx>
            <c:v>Porcentaje de avance</c:v>
          </c:tx>
          <c:spPr>
            <a:ln w="28575" cap="rnd">
              <a:solidFill>
                <a:schemeClr val="accent3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4995129793805062E-2"/>
                  <c:y val="-1.5142017106633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3F-410C-B8FF-DD1B795370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'Propósito 1 1T22'!$C$3</c:f>
              <c:strCache>
                <c:ptCount val="1"/>
                <c:pt idx="0">
                  <c:v>Horas de programación</c:v>
                </c:pt>
              </c:strCache>
            </c:strRef>
          </c:cat>
          <c:val>
            <c:numRef>
              <c:f>'Propósito 1 1T22'!$C$6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3F-410C-B8FF-DD1B79537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82921744"/>
        <c:axId val="-882921200"/>
      </c:lineChart>
      <c:catAx>
        <c:axId val="-88293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5344"/>
        <c:crosses val="autoZero"/>
        <c:auto val="1"/>
        <c:lblAlgn val="ctr"/>
        <c:lblOffset val="100"/>
        <c:noMultiLvlLbl val="0"/>
      </c:catAx>
      <c:valAx>
        <c:axId val="-882935344"/>
        <c:scaling>
          <c:orientation val="minMax"/>
          <c:max val="2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Unidades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6432"/>
        <c:crosses val="autoZero"/>
        <c:crossBetween val="between"/>
        <c:majorUnit val="300"/>
      </c:valAx>
      <c:valAx>
        <c:axId val="-882921200"/>
        <c:scaling>
          <c:orientation val="minMax"/>
          <c:max val="1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Porcentaje de Avance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21744"/>
        <c:crosses val="max"/>
        <c:crossBetween val="between"/>
      </c:valAx>
      <c:catAx>
        <c:axId val="-88292174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-88292120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500" b="1" dirty="0"/>
              <a:t>METAS PLANEADAS Y ALCANZADAS A NIVEL ACTIVIDAD </a:t>
            </a:r>
          </a:p>
          <a:p>
            <a:pPr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500" b="1" dirty="0"/>
              <a:t>PRIMER TRIMESTRE 2022</a:t>
            </a:r>
          </a:p>
          <a:p>
            <a:pPr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500" b="1" dirty="0"/>
              <a:t>EN UNIDADES Y PORCENTAJE DE AVANCE</a:t>
            </a:r>
          </a:p>
        </c:rich>
      </c:tx>
      <c:layout>
        <c:manualLayout>
          <c:xMode val="edge"/>
          <c:yMode val="edge"/>
          <c:x val="0.20701907923715443"/>
          <c:y val="9.7933244888285869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'Actividades 1 1T22'!$B$4</c:f>
              <c:strCache>
                <c:ptCount val="1"/>
                <c:pt idx="0">
                  <c:v>Meta Planeada</c:v>
                </c:pt>
              </c:strCache>
            </c:strRef>
          </c:tx>
          <c:spPr>
            <a:solidFill>
              <a:srgbClr val="B38E5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'Actividades 1 1T22'!$C$3:$D$3</c:f>
              <c:strCache>
                <c:ptCount val="2"/>
                <c:pt idx="0">
                  <c:v> Noticias transmitidas</c:v>
                </c:pt>
                <c:pt idx="1">
                  <c:v>Cápsulas transmitidas</c:v>
                </c:pt>
              </c:strCache>
            </c:strRef>
          </c:cat>
          <c:val>
            <c:numRef>
              <c:f>'Actividades 1 1T22'!$C$4:$D$4</c:f>
              <c:numCache>
                <c:formatCode>General</c:formatCode>
                <c:ptCount val="2"/>
                <c:pt idx="0">
                  <c:v>1265</c:v>
                </c:pt>
                <c:pt idx="1">
                  <c:v>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5-40EC-A7B4-C222D45EE4C5}"/>
            </c:ext>
          </c:extLst>
        </c:ser>
        <c:ser>
          <c:idx val="1"/>
          <c:order val="1"/>
          <c:tx>
            <c:strRef>
              <c:f>'Actividades 1 1T22'!$B$5</c:f>
              <c:strCache>
                <c:ptCount val="1"/>
                <c:pt idx="0">
                  <c:v>Meta Alcanzada</c:v>
                </c:pt>
              </c:strCache>
            </c:strRef>
          </c:tx>
          <c:spPr>
            <a:solidFill>
              <a:srgbClr val="D4C1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'Actividades 1 1T22'!$C$3:$D$3</c:f>
              <c:strCache>
                <c:ptCount val="2"/>
                <c:pt idx="0">
                  <c:v> Noticias transmitidas</c:v>
                </c:pt>
                <c:pt idx="1">
                  <c:v>Cápsulas transmitidas</c:v>
                </c:pt>
              </c:strCache>
            </c:strRef>
          </c:cat>
          <c:val>
            <c:numRef>
              <c:f>'Actividades 1 1T22'!$C$5:$D$5</c:f>
              <c:numCache>
                <c:formatCode>General</c:formatCode>
                <c:ptCount val="2"/>
                <c:pt idx="0">
                  <c:v>1284</c:v>
                </c:pt>
                <c:pt idx="1">
                  <c:v>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05-40EC-A7B4-C222D45EE4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882931536"/>
        <c:axId val="-882929904"/>
      </c:barChart>
      <c:lineChart>
        <c:grouping val="standard"/>
        <c:varyColors val="0"/>
        <c:ser>
          <c:idx val="2"/>
          <c:order val="2"/>
          <c:tx>
            <c:v>Porcentaje de avance</c:v>
          </c:tx>
          <c:spPr>
            <a:ln w="28575" cap="rnd">
              <a:solidFill>
                <a:srgbClr val="FF0000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6008232837859462E-2"/>
                  <c:y val="4.0603039323990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BE-46C3-832B-4F119B1807DA}"/>
                </c:ext>
              </c:extLst>
            </c:dLbl>
            <c:dLbl>
              <c:idx val="1"/>
              <c:layout>
                <c:manualLayout>
                  <c:x val="-5.6006985438183859E-2"/>
                  <c:y val="3.248243145919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BE-46C3-832B-4F119B180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'Actividades 1 1T22'!$C$3:$D$3</c:f>
              <c:strCache>
                <c:ptCount val="2"/>
                <c:pt idx="0">
                  <c:v> Noticias transmitidas</c:v>
                </c:pt>
                <c:pt idx="1">
                  <c:v>Cápsulas transmitidas</c:v>
                </c:pt>
              </c:strCache>
            </c:strRef>
          </c:cat>
          <c:val>
            <c:numRef>
              <c:f>'Actividades 1 1T22'!$C$6:$D$6</c:f>
              <c:numCache>
                <c:formatCode>0.00%</c:formatCode>
                <c:ptCount val="2"/>
                <c:pt idx="0">
                  <c:v>1.0150197628458497</c:v>
                </c:pt>
                <c:pt idx="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05-40EC-A7B4-C222D45EE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82935888"/>
        <c:axId val="-882929360"/>
      </c:lineChart>
      <c:catAx>
        <c:axId val="-88293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29904"/>
        <c:crosses val="autoZero"/>
        <c:auto val="1"/>
        <c:lblAlgn val="ctr"/>
        <c:lblOffset val="100"/>
        <c:noMultiLvlLbl val="0"/>
      </c:catAx>
      <c:valAx>
        <c:axId val="-88292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Unidades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1536"/>
        <c:crosses val="autoZero"/>
        <c:crossBetween val="between"/>
      </c:valAx>
      <c:valAx>
        <c:axId val="-882929360"/>
        <c:scaling>
          <c:orientation val="minMax"/>
          <c:max val="1.1000000000000001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Porcentaje Avance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5888"/>
        <c:crosses val="max"/>
        <c:crossBetween val="between"/>
      </c:valAx>
      <c:catAx>
        <c:axId val="-8829358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-88292936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500" b="1" i="0" baseline="0" dirty="0">
                <a:effectLst/>
              </a:rPr>
              <a:t>METAS PLANEADAS Y ALCANZADAS A NIVEL ACTIVIDAD </a:t>
            </a:r>
            <a:endParaRPr lang="es-MX" sz="1500" b="1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500" b="1" i="0" baseline="0" dirty="0">
                <a:effectLst/>
              </a:rPr>
              <a:t>PRIMER TRIMESTRE 2022</a:t>
            </a:r>
            <a:endParaRPr lang="es-MX" sz="1500" b="1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500" b="1" i="0" baseline="0" dirty="0">
                <a:effectLst/>
              </a:rPr>
              <a:t>EN UNIDADES Y PORCENTAJE DE AVANCE</a:t>
            </a:r>
            <a:endParaRPr lang="es-MX" sz="1500" b="1" dirty="0">
              <a:effectLst/>
            </a:endParaRPr>
          </a:p>
        </c:rich>
      </c:tx>
      <c:layout>
        <c:manualLayout>
          <c:xMode val="edge"/>
          <c:yMode val="edge"/>
          <c:x val="0.19891078043178229"/>
          <c:y val="2.572514972173790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'[Gráficas 1T EJE 1 2022.xlsx]Actividades 2 1T22 (2)'!$B$4</c:f>
              <c:strCache>
                <c:ptCount val="1"/>
                <c:pt idx="0">
                  <c:v>Meta Planeada</c:v>
                </c:pt>
              </c:strCache>
            </c:strRef>
          </c:tx>
          <c:spPr>
            <a:solidFill>
              <a:srgbClr val="B38E5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'[Gráficas 1T EJE 1 2022.xlsx]Actividades 2 1T22 (2)'!$C$3:$D$3</c:f>
              <c:strCache>
                <c:ptCount val="2"/>
                <c:pt idx="0">
                  <c:v>Programas de atención ciudadana</c:v>
                </c:pt>
                <c:pt idx="1">
                  <c:v>Transmisión de colección musical </c:v>
                </c:pt>
              </c:strCache>
            </c:strRef>
          </c:cat>
          <c:val>
            <c:numRef>
              <c:f>'[Gráficas 1T EJE 1 2022.xlsx]Actividades 2 1T22 (2)'!$C$4:$D$4</c:f>
              <c:numCache>
                <c:formatCode>General</c:formatCode>
                <c:ptCount val="2"/>
                <c:pt idx="0">
                  <c:v>60</c:v>
                </c:pt>
                <c:pt idx="1">
                  <c:v>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8-495F-AF78-5727CB09893F}"/>
            </c:ext>
          </c:extLst>
        </c:ser>
        <c:ser>
          <c:idx val="1"/>
          <c:order val="1"/>
          <c:tx>
            <c:strRef>
              <c:f>'[Gráficas 1T EJE 1 2022.xlsx]Actividades 2 1T22 (2)'!$B$5</c:f>
              <c:strCache>
                <c:ptCount val="1"/>
                <c:pt idx="0">
                  <c:v>Meta Alcanzada</c:v>
                </c:pt>
              </c:strCache>
            </c:strRef>
          </c:tx>
          <c:spPr>
            <a:solidFill>
              <a:srgbClr val="D4C1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'[Gráficas 1T EJE 1 2022.xlsx]Actividades 2 1T22 (2)'!$C$3:$D$3</c:f>
              <c:strCache>
                <c:ptCount val="2"/>
                <c:pt idx="0">
                  <c:v>Programas de atención ciudadana</c:v>
                </c:pt>
                <c:pt idx="1">
                  <c:v>Transmisión de colección musical </c:v>
                </c:pt>
              </c:strCache>
            </c:strRef>
          </c:cat>
          <c:val>
            <c:numRef>
              <c:f>'[Gráficas 1T EJE 1 2022.xlsx]Actividades 2 1T22 (2)'!$C$5:$D$5</c:f>
              <c:numCache>
                <c:formatCode>General</c:formatCode>
                <c:ptCount val="2"/>
                <c:pt idx="0">
                  <c:v>20</c:v>
                </c:pt>
                <c:pt idx="1">
                  <c:v>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F8-495F-AF78-5727CB0989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882931536"/>
        <c:axId val="-882929904"/>
      </c:barChart>
      <c:lineChart>
        <c:grouping val="standard"/>
        <c:varyColors val="0"/>
        <c:ser>
          <c:idx val="2"/>
          <c:order val="2"/>
          <c:tx>
            <c:v>Porcentaje de avance</c:v>
          </c:tx>
          <c:spPr>
            <a:ln w="28575" cap="rnd">
              <a:solidFill>
                <a:srgbClr val="C00000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8876811594202896E-2"/>
                  <c:y val="-3.8361131194794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F8-495F-AF78-5727CB09893F}"/>
                </c:ext>
              </c:extLst>
            </c:dLbl>
            <c:dLbl>
              <c:idx val="1"/>
              <c:layout>
                <c:manualLayout>
                  <c:x val="-1.3586956521739213E-2"/>
                  <c:y val="3.836113119479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F8-495F-AF78-5727CB098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'[Gráficas 1T EJE 1 2022.xlsx]Actividades 2 1T22 (2)'!$C$3:$D$3</c:f>
              <c:strCache>
                <c:ptCount val="2"/>
                <c:pt idx="0">
                  <c:v>Programas de atención ciudadana</c:v>
                </c:pt>
                <c:pt idx="1">
                  <c:v>Transmisión de colección musical </c:v>
                </c:pt>
              </c:strCache>
            </c:strRef>
          </c:cat>
          <c:val>
            <c:numRef>
              <c:f>'[Gráficas 1T EJE 1 2022.xlsx]Actividades 2 1T22 (2)'!$C$6:$D$6</c:f>
              <c:numCache>
                <c:formatCode>0.00%</c:formatCode>
                <c:ptCount val="2"/>
                <c:pt idx="0">
                  <c:v>0.33333333333333331</c:v>
                </c:pt>
                <c:pt idx="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F8-495F-AF78-5727CB098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82935888"/>
        <c:axId val="-882929360"/>
      </c:lineChart>
      <c:catAx>
        <c:axId val="-88293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29904"/>
        <c:crosses val="autoZero"/>
        <c:auto val="1"/>
        <c:lblAlgn val="ctr"/>
        <c:lblOffset val="100"/>
        <c:noMultiLvlLbl val="0"/>
      </c:catAx>
      <c:valAx>
        <c:axId val="-88292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Unidades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1536"/>
        <c:crosses val="autoZero"/>
        <c:crossBetween val="between"/>
      </c:valAx>
      <c:valAx>
        <c:axId val="-8829293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Porcentaje de Avance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5888"/>
        <c:crosses val="max"/>
        <c:crossBetween val="between"/>
      </c:valAx>
      <c:catAx>
        <c:axId val="-8829358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-88292936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500" b="1" dirty="0"/>
              <a:t>METAS PLANEADAS Y ALCANZADAS A NIVEL ACTIVIDAD </a:t>
            </a:r>
          </a:p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500" b="1" dirty="0"/>
              <a:t>PRIMER TRIMESTRE 2022</a:t>
            </a:r>
          </a:p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500" b="1" dirty="0"/>
              <a:t>EN UNIDADES Y PORCENTAJE DE AVANCE</a:t>
            </a:r>
          </a:p>
        </c:rich>
      </c:tx>
      <c:layout>
        <c:manualLayout>
          <c:xMode val="edge"/>
          <c:yMode val="edge"/>
          <c:x val="0.19191419074329502"/>
          <c:y val="2.10669529210570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1744021580635754"/>
          <c:y val="0.20294573307476463"/>
          <c:w val="0.72848753280839895"/>
          <c:h val="0.62739719030955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'[Gráficas 1T EJE 1 2022.xlsx]Actividades 3 1T22 (3)'!$B$4</c:f>
              <c:strCache>
                <c:ptCount val="1"/>
                <c:pt idx="0">
                  <c:v>Meta Planeada</c:v>
                </c:pt>
              </c:strCache>
            </c:strRef>
          </c:tx>
          <c:spPr>
            <a:solidFill>
              <a:srgbClr val="B38E5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'[Gráficas 1T EJE 1 2022.xlsx]Actividades 3 1T22 (3)'!$C$3:$D$3</c:f>
              <c:strCache>
                <c:ptCount val="2"/>
                <c:pt idx="0">
                  <c:v>Elaboración de requisiciones</c:v>
                </c:pt>
                <c:pt idx="1">
                  <c:v>Atención  de solicitudes</c:v>
                </c:pt>
              </c:strCache>
            </c:strRef>
          </c:cat>
          <c:val>
            <c:numRef>
              <c:f>'[Gráficas 1T EJE 1 2022.xlsx]Actividades 3 1T22 (3)'!$C$4:$D$4</c:f>
              <c:numCache>
                <c:formatCode>General</c:formatCode>
                <c:ptCount val="2"/>
                <c:pt idx="0">
                  <c:v>80</c:v>
                </c:pt>
                <c:pt idx="1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B6-403A-BE04-8995F4FFC9B6}"/>
            </c:ext>
          </c:extLst>
        </c:ser>
        <c:ser>
          <c:idx val="1"/>
          <c:order val="1"/>
          <c:tx>
            <c:strRef>
              <c:f>'[Gráficas 1T EJE 1 2022.xlsx]Actividades 3 1T22 (3)'!$B$5</c:f>
              <c:strCache>
                <c:ptCount val="1"/>
                <c:pt idx="0">
                  <c:v>Meta Alcanzada</c:v>
                </c:pt>
              </c:strCache>
            </c:strRef>
          </c:tx>
          <c:spPr>
            <a:solidFill>
              <a:srgbClr val="D4C1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'[Gráficas 1T EJE 1 2022.xlsx]Actividades 3 1T22 (3)'!$C$3:$D$3</c:f>
              <c:strCache>
                <c:ptCount val="2"/>
                <c:pt idx="0">
                  <c:v>Elaboración de requisiciones</c:v>
                </c:pt>
                <c:pt idx="1">
                  <c:v>Atención  de solicitudes</c:v>
                </c:pt>
              </c:strCache>
            </c:strRef>
          </c:cat>
          <c:val>
            <c:numRef>
              <c:f>'[Gráficas 1T EJE 1 2022.xlsx]Actividades 3 1T22 (3)'!$C$5:$D$5</c:f>
              <c:numCache>
                <c:formatCode>General</c:formatCode>
                <c:ptCount val="2"/>
                <c:pt idx="0">
                  <c:v>45</c:v>
                </c:pt>
                <c:pt idx="1">
                  <c:v>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B6-403A-BE04-8995F4FFC9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882931536"/>
        <c:axId val="-882929904"/>
      </c:barChart>
      <c:lineChart>
        <c:grouping val="standard"/>
        <c:varyColors val="0"/>
        <c:ser>
          <c:idx val="2"/>
          <c:order val="2"/>
          <c:tx>
            <c:v>Porcentaje de avance</c:v>
          </c:tx>
          <c:spPr>
            <a:ln w="28575" cap="rnd">
              <a:solidFill>
                <a:srgbClr val="C00000"/>
              </a:solidFill>
              <a:round/>
              <a:headEnd type="oval"/>
              <a:tailEnd type="oval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285546434206971E-2"/>
                  <c:y val="2.5535023529976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0C-44E5-92B8-1E62B3C0F26E}"/>
                </c:ext>
              </c:extLst>
            </c:dLbl>
            <c:dLbl>
              <c:idx val="1"/>
              <c:layout>
                <c:manualLayout>
                  <c:x val="-7.6844066299557257E-2"/>
                  <c:y val="-4.1709774239562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04613417141203"/>
                      <c:h val="9.79031631867444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8B6-403A-BE04-8995F4FFC9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'[Gráficas 1T EJE 1 2022.xlsx]Actividades 3 1T22 (3)'!$C$3:$D$3</c:f>
              <c:strCache>
                <c:ptCount val="2"/>
                <c:pt idx="0">
                  <c:v>Elaboración de requisiciones</c:v>
                </c:pt>
                <c:pt idx="1">
                  <c:v>Atención  de solicitudes</c:v>
                </c:pt>
              </c:strCache>
            </c:strRef>
          </c:cat>
          <c:val>
            <c:numRef>
              <c:f>'[Gráficas 1T EJE 1 2022.xlsx]Actividades 3 1T22 (3)'!$C$6:$D$6</c:f>
              <c:numCache>
                <c:formatCode>0.00%</c:formatCode>
                <c:ptCount val="2"/>
                <c:pt idx="0">
                  <c:v>0.5625</c:v>
                </c:pt>
                <c:pt idx="1">
                  <c:v>1.1085714285714285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B6-403A-BE04-8995F4FFC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82935888"/>
        <c:axId val="-882929360"/>
      </c:lineChart>
      <c:catAx>
        <c:axId val="-88293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29904"/>
        <c:crosses val="autoZero"/>
        <c:auto val="1"/>
        <c:lblAlgn val="ctr"/>
        <c:lblOffset val="100"/>
        <c:noMultiLvlLbl val="0"/>
      </c:catAx>
      <c:valAx>
        <c:axId val="-88292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Unidades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1536"/>
        <c:crosses val="autoZero"/>
        <c:crossBetween val="between"/>
      </c:valAx>
      <c:valAx>
        <c:axId val="-8829293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Porcentaje de Avance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882935888"/>
        <c:crosses val="max"/>
        <c:crossBetween val="between"/>
      </c:valAx>
      <c:catAx>
        <c:axId val="-8829358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-88292936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E345E5-69E5-46CA-B395-52A6421A2A3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85A3B2-6601-44E5-AE42-D842DC1A67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0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B6457-97E7-414B-9DDF-F351C914E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B76DE1-0A04-0D4A-AAC4-B1EF5D2E6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4791CD-CA7A-5A46-A023-9CB0C3814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16/05/2022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3C7484-024B-4746-85C0-0C4B76698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85D070-424F-CC4B-BA10-E02C744CC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97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FBC21-16D8-BE49-B0D4-BCFA86759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321B81-1BB8-8E4B-8FDC-08571E646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22D281-A4E4-2944-ADA2-82CFA66DC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16/05/2022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2F3B37-0916-3542-A4A0-2BD5F334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A2205C-C199-5E49-B4A5-7BA8062C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21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80E750-39C1-DF43-8259-6260E36B8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D799E0-5A90-2D47-AD40-D69014B2A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D79760-9DAB-EE4E-B913-CCB3D3E19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16/05/2022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32F2D8-463B-1D48-9B45-94804A7C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10823-C2FD-1646-A13E-BC35FE5C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024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7B8E9-ACCF-DE40-A42D-411CC6C2C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AF23D8-4817-F341-BD0D-AD2483116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42EE89-7F71-9343-9B4A-4CCC03CB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16/05/2022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B16D72-F859-0840-A8D7-DA762D6C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A86A1E-7B22-B74C-8070-CF30F660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9C628-9B10-184A-BF90-18FD6F7B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2212D1-AAC1-5A45-B5D9-938CF9382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EEFD7F-B503-CF46-AAB6-87ECD52C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16/05/2022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41AD8-1AE7-8B41-91AF-AA44AEDB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B71F90-59AB-4444-A018-A274A3E0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622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C2119-27FB-9E4E-B5BF-C07D60A2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E2BA35-CA44-4143-9D52-3B0670DF9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3DD19E-9D30-4244-BBD3-0E837A055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78B5C8-C21B-EB4A-88ED-56F534C08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16/05/2022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2E11DB-6CEC-D94B-AF53-E1F78286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39FF7D-B361-9A48-A5CA-852F925A9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821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F61B8-1510-8D49-944E-80BD7A0A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24911C-54FD-8C48-8BFC-DAADFA749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29F621-9CD7-DC45-9D28-6AE199E37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714FEE-1909-5E48-91CF-A21B02204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E05B77-07EF-DD40-BDA8-27CE8530F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1822A6-C32F-A042-A924-46F961F5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16/05/2022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A22F9E-4514-A94E-B6C3-85A0EC5D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C40D86-05B5-D742-ADF3-FC3495B3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085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9C358-8BD9-A344-8B1F-1221E620E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0BA330-F8F8-F245-940E-473577E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16/05/2022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7DC52B-72AC-1C42-92B4-3B59FDE7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C35862-B345-2444-85EC-9CBBC8C1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98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176637-01DD-5F41-BC28-36B81411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16/05/2022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F34602-5039-0247-8615-72F1A1A06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413057-F7D0-6344-A2E9-15A59EB1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268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F3766-B4F1-A243-82E1-33E9FFDA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55258C-4D20-504B-907D-0579E54A1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630014-8F63-5240-8880-4050E1028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E78B4A-DA56-D14F-A5CD-E2CF4083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16/05/2022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10CB0D-135B-D14D-BE44-2200DD72E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3A78BF-33D8-D34E-9568-F94CDCAA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342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3F14F-80CB-CF4A-9AA5-FA760D38D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06937E-0175-C946-9717-BB41ED62E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68A21C-4975-5544-9675-CC0DB3EC8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A18AD6-0A33-5145-96CA-68491155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A57-C585-244B-8F83-9BDCE76C2BCF}" type="datetimeFigureOut">
              <a:rPr lang="es-ES_tradnl" smtClean="0"/>
              <a:t>16/05/2022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E64733-ADBF-B94F-A858-88618687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52B227-78C6-9E49-920F-03A65D44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247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CA23C3-FA5F-2446-A92B-9C10A542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60BC84-BB76-E842-B1E5-25D870CBE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C34074-78C5-4048-88CA-EBDF41FB7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7FA57-C585-244B-8F83-9BDCE76C2BCF}" type="datetimeFigureOut">
              <a:rPr lang="es-ES_tradnl" smtClean="0"/>
              <a:t>16/05/2022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F080F6-92E7-4545-9012-1F02D5BEC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0EE611-63F7-434A-B371-B1A784428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BF752-F846-4F41-9DA0-B3398F31DD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422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0FCB7E7-9A44-48FF-BB8A-3A03FCF2F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30" t="31890" r="23480" b="31890"/>
          <a:stretch/>
        </p:blipFill>
        <p:spPr>
          <a:xfrm>
            <a:off x="8655498" y="695635"/>
            <a:ext cx="3349717" cy="13061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CBCD78-62CD-45B1-9F20-D2D39395FE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109" y="1181463"/>
            <a:ext cx="5560317" cy="4246695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98FA050F-DA14-5D47-860C-2B06FB8C55EA}"/>
              </a:ext>
            </a:extLst>
          </p:cNvPr>
          <p:cNvSpPr txBox="1"/>
          <p:nvPr/>
        </p:nvSpPr>
        <p:spPr>
          <a:xfrm>
            <a:off x="5335500" y="3013308"/>
            <a:ext cx="6602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latin typeface="Arial Black" panose="020B0604020202020204" pitchFamily="34" charset="0"/>
                <a:cs typeface="Arial Black" panose="020B0604020202020204" pitchFamily="34" charset="0"/>
              </a:rPr>
              <a:t>PRIMERA SESIÓN ORDINARIA 2022-2024</a:t>
            </a:r>
          </a:p>
          <a:p>
            <a:pPr algn="ctr"/>
            <a:r>
              <a:rPr lang="es-MX" sz="2200" dirty="0">
                <a:latin typeface="Arial Black" panose="020B0604020202020204" pitchFamily="34" charset="0"/>
                <a:cs typeface="Arial Black" panose="020B0604020202020204" pitchFamily="34" charset="0"/>
              </a:rPr>
              <a:t>SUBCOMITÉ SECTORIAL DEL </a:t>
            </a:r>
          </a:p>
          <a:p>
            <a:pPr algn="ctr"/>
            <a:r>
              <a:rPr lang="es-MX" sz="2200" dirty="0">
                <a:latin typeface="Arial Black" panose="020B0604020202020204" pitchFamily="34" charset="0"/>
                <a:cs typeface="Arial Black" panose="020B0604020202020204" pitchFamily="34" charset="0"/>
              </a:rPr>
              <a:t>EJE 1 </a:t>
            </a:r>
            <a:r>
              <a:rPr lang="es-MX" sz="2200" b="1" dirty="0">
                <a:latin typeface="Arial Black" panose="020B0604020202020204" pitchFamily="34" charset="0"/>
                <a:cs typeface="Arial Black" panose="020B0604020202020204" pitchFamily="34" charset="0"/>
              </a:rPr>
              <a:t>BUEN GOBIERNO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D16FDEF1-01AF-904D-BC09-635291126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09" y="463493"/>
            <a:ext cx="11823700" cy="101600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6D1D4BCC-2746-A64A-8759-D332562A7905}"/>
              </a:ext>
            </a:extLst>
          </p:cNvPr>
          <p:cNvSpPr txBox="1"/>
          <p:nvPr/>
        </p:nvSpPr>
        <p:spPr>
          <a:xfrm>
            <a:off x="3962136" y="4967868"/>
            <a:ext cx="82908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/>
              <a:t>INFORME</a:t>
            </a:r>
            <a:r>
              <a:rPr lang="es-MX" sz="2200" dirty="0"/>
              <a:t> </a:t>
            </a:r>
            <a:r>
              <a:rPr lang="es-MX" sz="2200" b="1" dirty="0"/>
              <a:t>DE AVANCES EN CUMPLIMIENTO DE METAS Y OBJETIVOS</a:t>
            </a:r>
          </a:p>
          <a:p>
            <a:pPr algn="ctr"/>
            <a:r>
              <a:rPr lang="es-MX" sz="2400" b="1" dirty="0"/>
              <a:t>PROGRAMA DE SERVICIO DE RADIODIFUSIÓN QUE PROMUEVE LA INTEGRACIÓN MUNICIPAL</a:t>
            </a:r>
          </a:p>
          <a:p>
            <a:pPr algn="ctr"/>
            <a:r>
              <a:rPr lang="es-MX" sz="2400" dirty="0"/>
              <a:t>CORRESPONDIENTE AL TRIMESTRE ENERO-MARZO 2022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C8BD34C-42EC-6345-9E2C-A04D5779E038}"/>
              </a:ext>
            </a:extLst>
          </p:cNvPr>
          <p:cNvSpPr txBox="1"/>
          <p:nvPr/>
        </p:nvSpPr>
        <p:spPr>
          <a:xfrm>
            <a:off x="1048626" y="5952753"/>
            <a:ext cx="127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MAYO 2022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45AFDFF-1686-7540-83FE-C2B0E37717C2}"/>
              </a:ext>
            </a:extLst>
          </p:cNvPr>
          <p:cNvSpPr txBox="1"/>
          <p:nvPr/>
        </p:nvSpPr>
        <p:spPr>
          <a:xfrm>
            <a:off x="532492" y="5648462"/>
            <a:ext cx="227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Cancún, Quintana Roo</a:t>
            </a:r>
          </a:p>
        </p:txBody>
      </p:sp>
    </p:spTree>
    <p:extLst>
      <p:ext uri="{BB962C8B-B14F-4D97-AF65-F5344CB8AC3E}">
        <p14:creationId xmlns:p14="http://schemas.microsoft.com/office/powerpoint/2010/main" val="418151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16FDEF1-01AF-904D-BC09-635291126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09" y="463493"/>
            <a:ext cx="11823700" cy="1016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7A8D22B-9E23-917E-CE19-6688B5796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016" y="1197221"/>
            <a:ext cx="9075038" cy="416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1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9188C30-821C-8ED7-8D5E-71FE5D575173}"/>
              </a:ext>
            </a:extLst>
          </p:cNvPr>
          <p:cNvSpPr txBox="1"/>
          <p:nvPr/>
        </p:nvSpPr>
        <p:spPr>
          <a:xfrm>
            <a:off x="3183327" y="287185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OBJETIVO GENERAL DEL PROGRAMA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5B76DA-97E2-86A8-0EC1-6997E22A0DCC}"/>
              </a:ext>
            </a:extLst>
          </p:cNvPr>
          <p:cNvSpPr txBox="1"/>
          <p:nvPr/>
        </p:nvSpPr>
        <p:spPr>
          <a:xfrm>
            <a:off x="277792" y="724698"/>
            <a:ext cx="1167885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INFORMAR HECHOS DEL ACONTECER DE LA VIDA EN LA SOCIEDAD A TRAVÉS DE PROGRAMAS CON MENSAJES POSITIVOS DE CALIDAD, CON LA FINALIDAD DE FORTALECER LA INTEGRACIÓN MUNICIPAL, LA FORMACIÓN EDUCATIVA, CULTURAL Y CÍVICA, LA IGUALDAD ENTRE MUJERES Y HOMBRES, LA DIFUSIÓN DE INFORMACIÓN IMPARCIAL, OBJETIVA, OPORTUNA Y VERAZ CON EL PÚBLICO EN GENERAL.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104A3F-4F68-F92E-8E7B-02E06A480E78}"/>
              </a:ext>
            </a:extLst>
          </p:cNvPr>
          <p:cNvSpPr txBox="1"/>
          <p:nvPr/>
        </p:nvSpPr>
        <p:spPr>
          <a:xfrm>
            <a:off x="256572" y="1870029"/>
            <a:ext cx="11678856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ESTE PRIMER TRIMESTRE SE TUVO UN 100%  DEL INDICADOR QUE MIDE EL CUMPLIMIENTO DE ESTE OBJETIVO.</a:t>
            </a:r>
            <a:endParaRPr kumimoji="0" lang="es-ES_tradnl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6BBEDAC-83E6-978A-5272-6276D71E4D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89019"/>
              </p:ext>
            </p:extLst>
          </p:nvPr>
        </p:nvGraphicFramePr>
        <p:xfrm>
          <a:off x="2116184" y="2421157"/>
          <a:ext cx="7977050" cy="421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511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242067-7E92-D6DF-3D52-3978CFBCCC70}"/>
              </a:ext>
            </a:extLst>
          </p:cNvPr>
          <p:cNvSpPr txBox="1"/>
          <p:nvPr/>
        </p:nvSpPr>
        <p:spPr>
          <a:xfrm>
            <a:off x="2359284" y="201679"/>
            <a:ext cx="704523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sz="1800" b="1" dirty="0"/>
              <a:t>DIRECCIÓN DE NOTICIAS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B3A210-FE42-7D09-4859-E25AA4E57ECF}"/>
              </a:ext>
            </a:extLst>
          </p:cNvPr>
          <p:cNvSpPr txBox="1"/>
          <p:nvPr/>
        </p:nvSpPr>
        <p:spPr>
          <a:xfrm>
            <a:off x="878904" y="786714"/>
            <a:ext cx="1059028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_tradnl" sz="1750" dirty="0">
                <a:solidFill>
                  <a:prstClr val="black"/>
                </a:solidFill>
                <a:latin typeface="Calibri" panose="020F0502020204030204"/>
              </a:rPr>
              <a:t>LA DIRECCIÓN DE NOTICIAS LOGRÓ EL CUMPLIMIENTO DE LAS METAS PLANEADAS EN SUS DOS ACTIVIDADES SUPERANDO EN 1.50% LA TRANSMISIÓN DE NOTICAS EN EL TRIMESTRE.</a:t>
            </a:r>
            <a:endParaRPr kumimoji="0" lang="es-ES_tradnl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2F39659-62BC-47C5-AB8B-0EFA979850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429541"/>
              </p:ext>
            </p:extLst>
          </p:nvPr>
        </p:nvGraphicFramePr>
        <p:xfrm>
          <a:off x="2534193" y="1607198"/>
          <a:ext cx="7846423" cy="4784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236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242067-7E92-D6DF-3D52-3978CFBCCC70}"/>
              </a:ext>
            </a:extLst>
          </p:cNvPr>
          <p:cNvSpPr txBox="1"/>
          <p:nvPr/>
        </p:nvSpPr>
        <p:spPr>
          <a:xfrm>
            <a:off x="2651429" y="237973"/>
            <a:ext cx="704523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sz="1800" b="1" dirty="0"/>
              <a:t>PROGRAMACIÓN CULTURAL Y MUSICAL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07BE8EA-BFC2-EBDB-9742-DFB3AF1786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525570"/>
              </p:ext>
            </p:extLst>
          </p:nvPr>
        </p:nvGraphicFramePr>
        <p:xfrm>
          <a:off x="2651430" y="1813278"/>
          <a:ext cx="7250216" cy="4597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C8B3A210-FE42-7D09-4859-E25AA4E57ECF}"/>
              </a:ext>
            </a:extLst>
          </p:cNvPr>
          <p:cNvSpPr txBox="1"/>
          <p:nvPr/>
        </p:nvSpPr>
        <p:spPr>
          <a:xfrm>
            <a:off x="878904" y="786714"/>
            <a:ext cx="1059028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ESTE PRIMER TRIMESTRE SE TUVO UN 100% EN EL LOGRO DE LAS TRANSMISIONES DE COLECCIÓN MUSICAL Y CULTURAL  </a:t>
            </a:r>
            <a:r>
              <a:rPr lang="es-ES_tradnl" sz="1750" dirty="0">
                <a:solidFill>
                  <a:prstClr val="black"/>
                </a:solidFill>
                <a:latin typeface="Calibri" panose="020F0502020204030204"/>
              </a:rPr>
              <a:t>MIENTRAS QUE </a:t>
            </a:r>
            <a:r>
              <a:rPr kumimoji="0" lang="es-ES_tradnl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PORGRAMA DE ATENCIÓN CIUDADANA  LOGRÓ UN 33.33% DE LO PLANEADO</a:t>
            </a:r>
            <a:endParaRPr kumimoji="0" lang="es-ES_tradnl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09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3660083-018D-4F9E-81A3-A28562A81E90}"/>
              </a:ext>
            </a:extLst>
          </p:cNvPr>
          <p:cNvSpPr/>
          <p:nvPr/>
        </p:nvSpPr>
        <p:spPr>
          <a:xfrm>
            <a:off x="2186369" y="76398"/>
            <a:ext cx="836091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Evidencias</a:t>
            </a:r>
          </a:p>
          <a:p>
            <a:pPr lvl="0"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Dirección de Noticias Y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Programación Cultural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8" y="1308818"/>
            <a:ext cx="11827265" cy="1036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1" r="2020" b="37606"/>
          <a:stretch/>
        </p:blipFill>
        <p:spPr>
          <a:xfrm>
            <a:off x="331166" y="1518124"/>
            <a:ext cx="3023754" cy="2889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8" b="30314"/>
          <a:stretch/>
        </p:blipFill>
        <p:spPr>
          <a:xfrm>
            <a:off x="4293636" y="2127725"/>
            <a:ext cx="3023754" cy="3619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4" b="35723"/>
          <a:stretch/>
        </p:blipFill>
        <p:spPr>
          <a:xfrm>
            <a:off x="347369" y="4576334"/>
            <a:ext cx="3007551" cy="2108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9633CD-1525-4464-6E70-E54401AB13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4" b="38490"/>
          <a:stretch/>
        </p:blipFill>
        <p:spPr>
          <a:xfrm>
            <a:off x="8256106" y="1621764"/>
            <a:ext cx="3604728" cy="2478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4938C74-93D9-0F62-0CE5-C29A14C654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8808" y="4100489"/>
            <a:ext cx="3999323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4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6242067-7E92-D6DF-3D52-3978CFBCCC70}"/>
              </a:ext>
            </a:extLst>
          </p:cNvPr>
          <p:cNvSpPr txBox="1"/>
          <p:nvPr/>
        </p:nvSpPr>
        <p:spPr>
          <a:xfrm>
            <a:off x="3047999" y="254498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sz="1800" b="1" dirty="0"/>
              <a:t>COORDINACIÓN ADMINISTRATIVA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B3A210-FE42-7D09-4859-E25AA4E57ECF}"/>
              </a:ext>
            </a:extLst>
          </p:cNvPr>
          <p:cNvSpPr txBox="1"/>
          <p:nvPr/>
        </p:nvSpPr>
        <p:spPr>
          <a:xfrm>
            <a:off x="800857" y="986594"/>
            <a:ext cx="1059028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ESTE PRIMER TRIMESTRE SE LOGRO LA META DE ATENCIÓN A SOLICITUDES Y SE SOBREPÁSÓ EN UN 10.86% MIENTRAS QUE EN LA ELABORACIÓN DE REQUISICIONES SOLO SE LOGRÓ UN 56.25% DE LO PLANEADO</a:t>
            </a:r>
            <a:endParaRPr kumimoji="0" lang="es-ES_tradnl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FDE2000-E971-5C2C-3317-44E3B68064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692279"/>
              </p:ext>
            </p:extLst>
          </p:nvPr>
        </p:nvGraphicFramePr>
        <p:xfrm>
          <a:off x="2307772" y="1994263"/>
          <a:ext cx="7350034" cy="4476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572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3660083-018D-4F9E-81A3-A28562A81E90}"/>
              </a:ext>
            </a:extLst>
          </p:cNvPr>
          <p:cNvSpPr/>
          <p:nvPr/>
        </p:nvSpPr>
        <p:spPr>
          <a:xfrm>
            <a:off x="2125409" y="408636"/>
            <a:ext cx="836091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es-E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Evidencias</a:t>
            </a:r>
          </a:p>
          <a:p>
            <a:pPr lvl="0" algn="ctr">
              <a:defRPr/>
            </a:pPr>
            <a:r>
              <a:rPr lang="es-E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Coordinación Administrativa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8" y="1308818"/>
            <a:ext cx="11827265" cy="103641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3"/>
          <a:srcRect l="33096" t="23958" r="31263" b="27816"/>
          <a:stretch/>
        </p:blipFill>
        <p:spPr bwMode="auto">
          <a:xfrm>
            <a:off x="5874590" y="1639019"/>
            <a:ext cx="5762444" cy="4140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3551" t="17939" r="34578" b="26103"/>
          <a:stretch/>
        </p:blipFill>
        <p:spPr>
          <a:xfrm>
            <a:off x="1003595" y="2013149"/>
            <a:ext cx="4275770" cy="35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37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4987</TotalTime>
  <Words>326</Words>
  <Application>Microsoft Office PowerPoint</Application>
  <PresentationFormat>Panorámica</PresentationFormat>
  <Paragraphs>48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Eduardo Encalada Sánchez</dc:creator>
  <cp:lastModifiedBy>Dir. Planeacion</cp:lastModifiedBy>
  <cp:revision>250</cp:revision>
  <cp:lastPrinted>2021-08-02T16:59:29Z</cp:lastPrinted>
  <dcterms:created xsi:type="dcterms:W3CDTF">2021-04-16T16:11:05Z</dcterms:created>
  <dcterms:modified xsi:type="dcterms:W3CDTF">2022-05-16T14:54:51Z</dcterms:modified>
</cp:coreProperties>
</file>