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8288000" cy="10287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Lato Bold" panose="020B0604020202020204" charset="0"/>
      <p:regular r:id="rId18"/>
      <p:bold r:id="rId19"/>
    </p:embeddedFont>
    <p:embeddedFont>
      <p:font typeface="Lato Bold Italics" panose="020B0604020202020204" charset="0"/>
      <p:regular r:id="rId20"/>
      <p:bold r:id="rId21"/>
      <p:italic r:id="rId22"/>
      <p:boldItalic r:id="rId23"/>
    </p:embeddedFont>
    <p:embeddedFont>
      <p:font typeface="Lato Italics" panose="020B0604020202020204" charset="0"/>
      <p:regular r:id="rId24"/>
      <p:italic r:id="rId25"/>
    </p:embeddedFont>
    <p:embeddedFont>
      <p:font typeface="Poppins ExtraBold" panose="00000900000000000000" pitchFamily="2" charset="0"/>
      <p:regular r:id="rId26"/>
      <p:bold r:id="rId27"/>
      <p:italic r:id="rId28"/>
      <p:boldItalic r:id="rId29"/>
    </p:embeddedFont>
    <p:embeddedFont>
      <p:font typeface="Poppins ExtraBold Bold" panose="020B0604020202020204" charset="0"/>
      <p:regular r:id="rId30"/>
      <p:bold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6FA9D4-C8CA-4A46-B950-FF15E34C5ADA}" v="73" dt="2023-04-27T15:18:32.1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 autoAdjust="0"/>
    <p:restoredTop sz="94632" autoAdjust="0"/>
  </p:normalViewPr>
  <p:slideViewPr>
    <p:cSldViewPr>
      <p:cViewPr varScale="1">
        <p:scale>
          <a:sx n="72" d="100"/>
          <a:sy n="72" d="100"/>
        </p:scale>
        <p:origin x="109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396D9B-BCEB-0B4F-901C-48B6D41DF2FC}" type="datetimeFigureOut">
              <a:rPr lang="es-MX" smtClean="0"/>
              <a:t>25/04/2024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2FC2E1-1C9A-174B-9346-87599C0D7E4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44811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FC2E1-1C9A-174B-9346-87599C0D7E45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7921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FC2E1-1C9A-174B-9346-87599C0D7E45}" type="slidenum">
              <a:rPr lang="es-MX" smtClean="0"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02176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FC2E1-1C9A-174B-9346-87599C0D7E45}" type="slidenum">
              <a:rPr lang="es-MX" smtClean="0"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5828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emf"/><Relationship Id="rId5" Type="http://schemas.openxmlformats.org/officeDocument/2006/relationships/package" Target="../embeddings/Microsoft_Excel_Worksheet2.xlsx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package" Target="../embeddings/Microsoft_Excel_Worksheet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emf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2700000">
            <a:off x="15004959" y="1860459"/>
            <a:ext cx="6566081" cy="6566081"/>
            <a:chOff x="0" y="0"/>
            <a:chExt cx="1913890" cy="191389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1913890" y="0"/>
                  </a:lnTo>
                  <a:lnTo>
                    <a:pt x="1913890" y="1913890"/>
                  </a:lnTo>
                  <a:lnTo>
                    <a:pt x="0" y="191389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4" name="Group 4"/>
          <p:cNvGrpSpPr/>
          <p:nvPr/>
        </p:nvGrpSpPr>
        <p:grpSpPr>
          <a:xfrm rot="2700000">
            <a:off x="15361560" y="2217060"/>
            <a:ext cx="5852880" cy="5852880"/>
            <a:chOff x="0" y="0"/>
            <a:chExt cx="1913890" cy="191389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" name="Group 6"/>
          <p:cNvGrpSpPr/>
          <p:nvPr/>
        </p:nvGrpSpPr>
        <p:grpSpPr>
          <a:xfrm rot="2700000">
            <a:off x="11143419" y="8163269"/>
            <a:ext cx="6164339" cy="6164339"/>
            <a:chOff x="0" y="0"/>
            <a:chExt cx="1913890" cy="191389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alphaModFix amt="69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4134433" y="1004889"/>
            <a:ext cx="12993464" cy="2102579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0" y="0"/>
            <a:ext cx="541602" cy="10287000"/>
            <a:chOff x="0" y="0"/>
            <a:chExt cx="157867" cy="29984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57867" cy="2998468"/>
            </a:xfrm>
            <a:custGeom>
              <a:avLst/>
              <a:gdLst/>
              <a:ahLst/>
              <a:cxnLst/>
              <a:rect l="l" t="t" r="r" b="b"/>
              <a:pathLst>
                <a:path w="157867" h="2998468">
                  <a:moveTo>
                    <a:pt x="0" y="0"/>
                  </a:moveTo>
                  <a:lnTo>
                    <a:pt x="157867" y="0"/>
                  </a:lnTo>
                  <a:lnTo>
                    <a:pt x="157867" y="2998468"/>
                  </a:lnTo>
                  <a:lnTo>
                    <a:pt x="0" y="2998468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489686" y="304702"/>
            <a:ext cx="4310786" cy="3388652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1114425" y="3834261"/>
            <a:ext cx="10918968" cy="30215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5"/>
              </a:lnSpc>
            </a:pPr>
            <a:r>
              <a:rPr lang="en-US" sz="3526" spc="352" dirty="0">
                <a:solidFill>
                  <a:srgbClr val="545454"/>
                </a:solidFill>
                <a:latin typeface="Poppins ExtraBold Bold"/>
              </a:rPr>
              <a:t>NOVENA SESIÓN ORDINARIA 2022-2024</a:t>
            </a:r>
          </a:p>
          <a:p>
            <a:pPr algn="ctr">
              <a:lnSpc>
                <a:spcPts val="4795"/>
              </a:lnSpc>
            </a:pPr>
            <a:r>
              <a:rPr lang="en-US" sz="3526" spc="352" dirty="0">
                <a:solidFill>
                  <a:srgbClr val="545454"/>
                </a:solidFill>
                <a:latin typeface="Poppins ExtraBold Bold"/>
              </a:rPr>
              <a:t>SUBCOMITÉ SECTORIAL DEL EJE 4</a:t>
            </a:r>
          </a:p>
          <a:p>
            <a:pPr algn="ctr">
              <a:lnSpc>
                <a:spcPts val="4795"/>
              </a:lnSpc>
            </a:pPr>
            <a:r>
              <a:rPr lang="en-US" sz="3526" spc="352" dirty="0">
                <a:solidFill>
                  <a:srgbClr val="545454"/>
                </a:solidFill>
                <a:latin typeface="Poppins ExtraBold Bold"/>
              </a:rPr>
              <a:t>CANCÚN POR LA PAZ</a:t>
            </a:r>
          </a:p>
          <a:p>
            <a:pPr>
              <a:lnSpc>
                <a:spcPts val="10887"/>
              </a:lnSpc>
            </a:pPr>
            <a:endParaRPr lang="en-US" sz="3526" spc="352" dirty="0">
              <a:solidFill>
                <a:srgbClr val="545454"/>
              </a:solidFill>
              <a:latin typeface="Poppins ExtraBold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51767" y="6581090"/>
            <a:ext cx="12075587" cy="14759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22"/>
              </a:lnSpc>
            </a:pPr>
            <a:r>
              <a:rPr lang="en-US" sz="2801" spc="140" dirty="0">
                <a:solidFill>
                  <a:srgbClr val="234955"/>
                </a:solidFill>
                <a:latin typeface="Poppins ExtraBold"/>
              </a:rPr>
              <a:t>INFORME DE AVANCES EN CUMPLIMIENTO DE METAS Y OBJETIVOS PROGRAMA ASOCIACIÓN DE FÚTBOL PIONEROS A.C CORRESPONDIENTE AL TRIMESTRE ENERO-MARZO 2024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2605284" y="8380039"/>
            <a:ext cx="3088210" cy="17565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305021" y="-2492352"/>
            <a:ext cx="5770168" cy="5770168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18458" y="566151"/>
            <a:ext cx="2396931" cy="9154697"/>
            <a:chOff x="0" y="0"/>
            <a:chExt cx="874407" cy="333965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74407" cy="3339659"/>
            </a:xfrm>
            <a:custGeom>
              <a:avLst/>
              <a:gdLst/>
              <a:ahLst/>
              <a:cxnLst/>
              <a:rect l="l" t="t" r="r" b="b"/>
              <a:pathLst>
                <a:path w="874407" h="3339659">
                  <a:moveTo>
                    <a:pt x="0" y="0"/>
                  </a:moveTo>
                  <a:lnTo>
                    <a:pt x="874407" y="0"/>
                  </a:lnTo>
                  <a:lnTo>
                    <a:pt x="874407" y="3339659"/>
                  </a:lnTo>
                  <a:lnTo>
                    <a:pt x="0" y="3339659"/>
                  </a:lnTo>
                  <a:close/>
                </a:path>
              </a:pathLst>
            </a:custGeom>
            <a:solidFill>
              <a:srgbClr val="336A94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747069" y="5894406"/>
            <a:ext cx="11540931" cy="4392594"/>
            <a:chOff x="0" y="0"/>
            <a:chExt cx="4210163" cy="160243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10163" cy="1602430"/>
            </a:xfrm>
            <a:custGeom>
              <a:avLst/>
              <a:gdLst/>
              <a:ahLst/>
              <a:cxnLst/>
              <a:rect l="l" t="t" r="r" b="b"/>
              <a:pathLst>
                <a:path w="4210163" h="1602430">
                  <a:moveTo>
                    <a:pt x="0" y="0"/>
                  </a:moveTo>
                  <a:lnTo>
                    <a:pt x="4210163" y="0"/>
                  </a:lnTo>
                  <a:lnTo>
                    <a:pt x="4210163" y="1602430"/>
                  </a:lnTo>
                  <a:lnTo>
                    <a:pt x="0" y="160243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3336986" y="-9994"/>
            <a:ext cx="14951014" cy="417760"/>
            <a:chOff x="0" y="0"/>
            <a:chExt cx="5454170" cy="152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454171" cy="152400"/>
            </a:xfrm>
            <a:custGeom>
              <a:avLst/>
              <a:gdLst/>
              <a:ahLst/>
              <a:cxnLst/>
              <a:rect l="l" t="t" r="r" b="b"/>
              <a:pathLst>
                <a:path w="5454171" h="152400">
                  <a:moveTo>
                    <a:pt x="0" y="0"/>
                  </a:moveTo>
                  <a:lnTo>
                    <a:pt x="5454171" y="0"/>
                  </a:lnTo>
                  <a:lnTo>
                    <a:pt x="5454171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396139" y="1146804"/>
            <a:ext cx="7304695" cy="7993392"/>
            <a:chOff x="0" y="0"/>
            <a:chExt cx="9739593" cy="10657856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3"/>
            <a:srcRect l="32193" r="32193"/>
            <a:stretch>
              <a:fillRect/>
            </a:stretch>
          </p:blipFill>
          <p:spPr>
            <a:xfrm>
              <a:off x="0" y="0"/>
              <a:ext cx="9739593" cy="10657856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199790" y="198886"/>
            <a:ext cx="3088210" cy="175652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9144000" y="1925893"/>
            <a:ext cx="8510076" cy="3217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44"/>
              </a:lnSpc>
            </a:pPr>
            <a:r>
              <a:rPr lang="en-US" sz="3400" spc="170" dirty="0">
                <a:solidFill>
                  <a:srgbClr val="2B4A9D"/>
                </a:solidFill>
                <a:latin typeface="Poppins ExtraBold"/>
              </a:rPr>
              <a:t>ACTIVIDADES</a:t>
            </a:r>
          </a:p>
          <a:p>
            <a:pPr algn="ctr">
              <a:lnSpc>
                <a:spcPts val="3712"/>
              </a:lnSpc>
            </a:pPr>
            <a:endParaRPr lang="en-US" sz="3400" spc="170" dirty="0">
              <a:solidFill>
                <a:srgbClr val="2B4A9D"/>
              </a:solidFill>
              <a:latin typeface="Poppins ExtraBold"/>
            </a:endParaRPr>
          </a:p>
          <a:p>
            <a:pPr algn="ctr">
              <a:lnSpc>
                <a:spcPts val="3712"/>
              </a:lnSpc>
            </a:pPr>
            <a:endParaRPr lang="en-US" sz="3400" spc="170" dirty="0">
              <a:solidFill>
                <a:srgbClr val="2B4A9D"/>
              </a:solidFill>
              <a:latin typeface="Poppins ExtraBold"/>
            </a:endParaRPr>
          </a:p>
          <a:p>
            <a:pPr algn="ctr">
              <a:lnSpc>
                <a:spcPts val="3885"/>
              </a:lnSpc>
            </a:pPr>
            <a:endParaRPr lang="en-US" sz="3400" spc="170" dirty="0">
              <a:solidFill>
                <a:srgbClr val="2B4A9D"/>
              </a:solidFill>
              <a:latin typeface="Poppins ExtraBold"/>
            </a:endParaRPr>
          </a:p>
          <a:p>
            <a:pPr algn="ctr">
              <a:lnSpc>
                <a:spcPts val="9344"/>
              </a:lnSpc>
            </a:pPr>
            <a:endParaRPr lang="en-US" sz="3400" spc="170" dirty="0">
              <a:solidFill>
                <a:srgbClr val="2B4A9D"/>
              </a:solidFill>
              <a:latin typeface="Poppins Extra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059466" y="3009900"/>
            <a:ext cx="8510076" cy="8125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/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En la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gráfica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se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representa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la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realización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eventos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recreativos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en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los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centros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formación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.</a:t>
            </a:r>
          </a:p>
          <a:p>
            <a:pPr algn="just"/>
            <a:endParaRPr lang="en-US" sz="2400" spc="290" dirty="0">
              <a:solidFill>
                <a:srgbClr val="000000"/>
              </a:solidFill>
              <a:latin typeface="Lato Italics" panose="020B0604020202020204" charset="0"/>
              <a:ea typeface="Lato Italics" panose="020B0604020202020204" charset="0"/>
              <a:cs typeface="Lato Italics" panose="020B0604020202020204" charset="0"/>
            </a:endParaRPr>
          </a:p>
          <a:p>
            <a:pPr algn="just"/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Los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Eventos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a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través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la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práctica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fútbol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los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centros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formación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como lo indica la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gráfica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llegan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a 15</a:t>
            </a:r>
            <a:r>
              <a:rPr lang="en-US" sz="2400" b="1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</a:t>
            </a:r>
            <a:r>
              <a:rPr lang="en-US" sz="2400" b="1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realizados</a:t>
            </a:r>
            <a:r>
              <a:rPr lang="en-US" sz="2400" b="1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de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los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15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programados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.</a:t>
            </a:r>
          </a:p>
          <a:p>
            <a:pPr algn="just"/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El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resultado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del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avance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en el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trimestre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en la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actividad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fue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del 100%</a:t>
            </a: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ctr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ctr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ctr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ctr"/>
            <a:endParaRPr lang="en-US" sz="2400" spc="290" dirty="0">
              <a:solidFill>
                <a:srgbClr val="000000"/>
              </a:solidFill>
              <a:latin typeface="Lato Bold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F30728DD-FFCC-794C-9DEE-D09EE63554E4}"/>
              </a:ext>
            </a:extLst>
          </p:cNvPr>
          <p:cNvSpPr/>
          <p:nvPr/>
        </p:nvSpPr>
        <p:spPr>
          <a:xfrm>
            <a:off x="1396139" y="1146804"/>
            <a:ext cx="7313592" cy="7993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17" name="Objeto 16">
            <a:extLst>
              <a:ext uri="{FF2B5EF4-FFF2-40B4-BE49-F238E27FC236}">
                <a16:creationId xmlns:a16="http://schemas.microsoft.com/office/drawing/2014/main" id="{BAC2C2E0-2C94-15BA-2D4A-A6A8BE3760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76054"/>
              </p:ext>
            </p:extLst>
          </p:nvPr>
        </p:nvGraphicFramePr>
        <p:xfrm>
          <a:off x="9144000" y="6057899"/>
          <a:ext cx="8425542" cy="3662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2981405" imgH="1733436" progId="Excel.Sheet.12">
                  <p:embed/>
                </p:oleObj>
              </mc:Choice>
              <mc:Fallback>
                <p:oleObj name="Worksheet" r:id="rId5" imgW="2981405" imgH="173343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44000" y="6057899"/>
                        <a:ext cx="8425542" cy="36629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Imagen 19">
            <a:extLst>
              <a:ext uri="{FF2B5EF4-FFF2-40B4-BE49-F238E27FC236}">
                <a16:creationId xmlns:a16="http://schemas.microsoft.com/office/drawing/2014/main" id="{DDD3B974-4B58-38AF-367B-00ECC1EA1F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4000" y="1158672"/>
            <a:ext cx="7176834" cy="798152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5301447"/>
            <a:chOff x="0" y="0"/>
            <a:chExt cx="6671512" cy="193398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71512" cy="1933982"/>
            </a:xfrm>
            <a:custGeom>
              <a:avLst/>
              <a:gdLst/>
              <a:ahLst/>
              <a:cxnLst/>
              <a:rect l="l" t="t" r="r" b="b"/>
              <a:pathLst>
                <a:path w="6671512" h="1933982">
                  <a:moveTo>
                    <a:pt x="0" y="0"/>
                  </a:moveTo>
                  <a:lnTo>
                    <a:pt x="6671512" y="0"/>
                  </a:lnTo>
                  <a:lnTo>
                    <a:pt x="6671512" y="1933982"/>
                  </a:lnTo>
                  <a:lnTo>
                    <a:pt x="0" y="1933982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685800" y="1885129"/>
            <a:ext cx="5105400" cy="15311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952"/>
              </a:lnSpc>
            </a:pPr>
            <a:r>
              <a:rPr lang="en-US" sz="4800" spc="240" dirty="0">
                <a:solidFill>
                  <a:srgbClr val="FFFFFF"/>
                </a:solidFill>
                <a:latin typeface="Poppins ExtraBold Bold"/>
              </a:rPr>
              <a:t>EVIDENCIA FOTOGRÁFICA</a:t>
            </a: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-1"/>
            <a:ext cx="5104550" cy="5301447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01446"/>
            <a:ext cx="3429000" cy="2848428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52950" y="-2"/>
            <a:ext cx="6997281" cy="5301448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149874"/>
            <a:ext cx="3429000" cy="2137126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9000" y="5301444"/>
            <a:ext cx="3987236" cy="2661455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9000" y="7962899"/>
            <a:ext cx="3987236" cy="2316148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16236" y="5301444"/>
            <a:ext cx="3936714" cy="2664427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11155" y="7932085"/>
            <a:ext cx="3941795" cy="2346961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352949" y="5301444"/>
            <a:ext cx="6997281" cy="497760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397987" y="0"/>
            <a:ext cx="5770168" cy="5770168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9869353" y="1146804"/>
            <a:ext cx="7304695" cy="7993392"/>
            <a:chOff x="0" y="0"/>
            <a:chExt cx="9739593" cy="10657856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/>
            <a:srcRect l="19199" r="19199"/>
            <a:stretch>
              <a:fillRect/>
            </a:stretch>
          </p:blipFill>
          <p:spPr>
            <a:xfrm>
              <a:off x="0" y="0"/>
              <a:ext cx="9739593" cy="10657856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619537" y="8172754"/>
            <a:ext cx="1635964" cy="1633346"/>
            <a:chOff x="0" y="0"/>
            <a:chExt cx="6350000" cy="63398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0" name="Group 10"/>
          <p:cNvGrpSpPr/>
          <p:nvPr/>
        </p:nvGrpSpPr>
        <p:grpSpPr>
          <a:xfrm rot="5400000">
            <a:off x="618228" y="566151"/>
            <a:ext cx="1635964" cy="1633346"/>
            <a:chOff x="0" y="0"/>
            <a:chExt cx="6350000" cy="63398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rcRect l="54234" t="25045" r="4056" b="21914"/>
          <a:stretch>
            <a:fillRect/>
          </a:stretch>
        </p:blipFill>
        <p:spPr>
          <a:xfrm>
            <a:off x="1872544" y="3711504"/>
            <a:ext cx="5796675" cy="251382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305021" y="-2492352"/>
            <a:ext cx="5770168" cy="5770168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18458" y="566151"/>
            <a:ext cx="2396931" cy="9154697"/>
            <a:chOff x="0" y="0"/>
            <a:chExt cx="874407" cy="333965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74407" cy="3339659"/>
            </a:xfrm>
            <a:custGeom>
              <a:avLst/>
              <a:gdLst/>
              <a:ahLst/>
              <a:cxnLst/>
              <a:rect l="l" t="t" r="r" b="b"/>
              <a:pathLst>
                <a:path w="874407" h="3339659">
                  <a:moveTo>
                    <a:pt x="0" y="0"/>
                  </a:moveTo>
                  <a:lnTo>
                    <a:pt x="874407" y="0"/>
                  </a:lnTo>
                  <a:lnTo>
                    <a:pt x="874407" y="3339659"/>
                  </a:lnTo>
                  <a:lnTo>
                    <a:pt x="0" y="3339659"/>
                  </a:lnTo>
                  <a:close/>
                </a:path>
              </a:pathLst>
            </a:custGeom>
            <a:solidFill>
              <a:srgbClr val="336A94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747069" y="5894406"/>
            <a:ext cx="11540931" cy="4392594"/>
            <a:chOff x="0" y="0"/>
            <a:chExt cx="4210163" cy="160243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10163" cy="1602430"/>
            </a:xfrm>
            <a:custGeom>
              <a:avLst/>
              <a:gdLst/>
              <a:ahLst/>
              <a:cxnLst/>
              <a:rect l="l" t="t" r="r" b="b"/>
              <a:pathLst>
                <a:path w="4210163" h="1602430">
                  <a:moveTo>
                    <a:pt x="0" y="0"/>
                  </a:moveTo>
                  <a:lnTo>
                    <a:pt x="4210163" y="0"/>
                  </a:lnTo>
                  <a:lnTo>
                    <a:pt x="4210163" y="1602430"/>
                  </a:lnTo>
                  <a:lnTo>
                    <a:pt x="0" y="160243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3336986" y="-9994"/>
            <a:ext cx="14951014" cy="417760"/>
            <a:chOff x="0" y="0"/>
            <a:chExt cx="5454170" cy="152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454171" cy="152400"/>
            </a:xfrm>
            <a:custGeom>
              <a:avLst/>
              <a:gdLst/>
              <a:ahLst/>
              <a:cxnLst/>
              <a:rect l="l" t="t" r="r" b="b"/>
              <a:pathLst>
                <a:path w="5454171" h="152400">
                  <a:moveTo>
                    <a:pt x="0" y="0"/>
                  </a:moveTo>
                  <a:lnTo>
                    <a:pt x="5454171" y="0"/>
                  </a:lnTo>
                  <a:lnTo>
                    <a:pt x="5454171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396139" y="1146804"/>
            <a:ext cx="7304695" cy="7993392"/>
            <a:chOff x="0" y="0"/>
            <a:chExt cx="9739593" cy="10657856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/>
            <a:srcRect l="32193" r="32193"/>
            <a:stretch>
              <a:fillRect/>
            </a:stretch>
          </p:blipFill>
          <p:spPr>
            <a:xfrm>
              <a:off x="0" y="0"/>
              <a:ext cx="9739593" cy="10657856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199790" y="198886"/>
            <a:ext cx="3088210" cy="175652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9144000" y="2153585"/>
            <a:ext cx="8510076" cy="1593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65"/>
              </a:lnSpc>
            </a:pPr>
            <a:r>
              <a:rPr lang="en-US" sz="3300" spc="165">
                <a:solidFill>
                  <a:srgbClr val="2B4A9D"/>
                </a:solidFill>
                <a:latin typeface="Poppins ExtraBold"/>
              </a:rPr>
              <a:t>OBJETIVO GENERAL DEL PROGRAMA</a:t>
            </a:r>
          </a:p>
          <a:p>
            <a:pPr algn="ctr">
              <a:lnSpc>
                <a:spcPts val="8400"/>
              </a:lnSpc>
            </a:pPr>
            <a:endParaRPr lang="en-US" sz="3300" spc="165">
              <a:solidFill>
                <a:srgbClr val="2B4A9D"/>
              </a:solidFill>
              <a:latin typeface="Poppins Extra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240231" y="2640733"/>
            <a:ext cx="8510076" cy="4801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/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La población de Benito Juárez </a:t>
            </a:r>
            <a:r>
              <a:rPr lang="en-US" sz="2400" spc="300" dirty="0" err="1">
                <a:solidFill>
                  <a:srgbClr val="000000"/>
                </a:solidFill>
                <a:latin typeface="Lato Bold Italics"/>
              </a:rPr>
              <a:t>participa</a:t>
            </a:r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 y </a:t>
            </a:r>
            <a:r>
              <a:rPr lang="en-US" sz="2400" spc="300" dirty="0" err="1">
                <a:solidFill>
                  <a:srgbClr val="000000"/>
                </a:solidFill>
                <a:latin typeface="Lato Bold Italics"/>
              </a:rPr>
              <a:t>desarrolla</a:t>
            </a:r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 </a:t>
            </a:r>
            <a:r>
              <a:rPr lang="en-US" sz="2400" spc="300" dirty="0" err="1">
                <a:solidFill>
                  <a:srgbClr val="000000"/>
                </a:solidFill>
                <a:latin typeface="Lato Bold Italics"/>
              </a:rPr>
              <a:t>habilidades</a:t>
            </a:r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 </a:t>
            </a:r>
            <a:r>
              <a:rPr lang="en-US" sz="2400" spc="300" dirty="0" err="1">
                <a:solidFill>
                  <a:srgbClr val="000000"/>
                </a:solidFill>
                <a:latin typeface="Lato Bold Italics"/>
              </a:rPr>
              <a:t>físicas</a:t>
            </a:r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, </a:t>
            </a:r>
            <a:r>
              <a:rPr lang="en-US" sz="2400" spc="300" dirty="0" err="1">
                <a:solidFill>
                  <a:srgbClr val="000000"/>
                </a:solidFill>
                <a:latin typeface="Lato Bold Italics"/>
              </a:rPr>
              <a:t>recreativas</a:t>
            </a:r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 y </a:t>
            </a:r>
            <a:r>
              <a:rPr lang="en-US" sz="2400" spc="300" dirty="0" err="1">
                <a:solidFill>
                  <a:srgbClr val="000000"/>
                </a:solidFill>
                <a:latin typeface="Lato Bold Italics"/>
              </a:rPr>
              <a:t>deportivas</a:t>
            </a:r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 de alto </a:t>
            </a:r>
            <a:r>
              <a:rPr lang="en-US" sz="2400" spc="300" dirty="0" err="1">
                <a:solidFill>
                  <a:srgbClr val="000000"/>
                </a:solidFill>
                <a:latin typeface="Lato Bold Italics"/>
              </a:rPr>
              <a:t>rendimiento</a:t>
            </a:r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 </a:t>
            </a:r>
            <a:r>
              <a:rPr lang="en-US" sz="2400" spc="300" dirty="0" err="1">
                <a:solidFill>
                  <a:srgbClr val="000000"/>
                </a:solidFill>
                <a:latin typeface="Lato Bold Italics"/>
              </a:rPr>
              <a:t>mediante</a:t>
            </a:r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 la </a:t>
            </a:r>
            <a:r>
              <a:rPr lang="en-US" sz="2400" spc="300" dirty="0" err="1">
                <a:solidFill>
                  <a:srgbClr val="000000"/>
                </a:solidFill>
                <a:latin typeface="Lato Bold Italics"/>
              </a:rPr>
              <a:t>práctica</a:t>
            </a:r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 del </a:t>
            </a:r>
            <a:r>
              <a:rPr lang="en-US" sz="2400" spc="300" dirty="0" err="1">
                <a:solidFill>
                  <a:srgbClr val="000000"/>
                </a:solidFill>
                <a:latin typeface="Lato Bold Italics"/>
              </a:rPr>
              <a:t>fútbol</a:t>
            </a:r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.</a:t>
            </a:r>
          </a:p>
          <a:p>
            <a:pPr algn="just"/>
            <a:endParaRPr lang="en-US" sz="2400" spc="300" dirty="0">
              <a:solidFill>
                <a:srgbClr val="000000"/>
              </a:solidFill>
              <a:latin typeface="Lato Bold Italics"/>
            </a:endParaRPr>
          </a:p>
          <a:p>
            <a:pPr algn="just"/>
            <a:r>
              <a:rPr lang="en-US" sz="2400" spc="300" dirty="0">
                <a:solidFill>
                  <a:srgbClr val="000000"/>
                </a:solidFill>
                <a:latin typeface="Lato Italics"/>
              </a:rPr>
              <a:t>En la </a:t>
            </a:r>
            <a:r>
              <a:rPr lang="en-US" sz="2400" spc="300" dirty="0" err="1">
                <a:solidFill>
                  <a:srgbClr val="000000"/>
                </a:solidFill>
                <a:latin typeface="Lato Italics"/>
              </a:rPr>
              <a:t>gráfica</a:t>
            </a:r>
            <a:r>
              <a:rPr lang="en-US" sz="2400" spc="300" dirty="0">
                <a:solidFill>
                  <a:srgbClr val="000000"/>
                </a:solidFill>
                <a:latin typeface="Lato Italics"/>
              </a:rPr>
              <a:t> se </a:t>
            </a:r>
            <a:r>
              <a:rPr lang="en-US" sz="2400" spc="300" dirty="0" err="1">
                <a:solidFill>
                  <a:srgbClr val="000000"/>
                </a:solidFill>
                <a:latin typeface="Lato Italics"/>
              </a:rPr>
              <a:t>presenta</a:t>
            </a:r>
            <a:r>
              <a:rPr lang="en-US" sz="2400" spc="300" dirty="0">
                <a:solidFill>
                  <a:srgbClr val="000000"/>
                </a:solidFill>
                <a:latin typeface="Lato Italics"/>
              </a:rPr>
              <a:t> el </a:t>
            </a:r>
            <a:r>
              <a:rPr lang="en-US" sz="2400" spc="300" dirty="0" err="1">
                <a:solidFill>
                  <a:srgbClr val="000000"/>
                </a:solidFill>
                <a:latin typeface="Lato Italics"/>
              </a:rPr>
              <a:t>nivel</a:t>
            </a:r>
            <a:r>
              <a:rPr lang="en-US" sz="2400" spc="300" dirty="0">
                <a:solidFill>
                  <a:srgbClr val="000000"/>
                </a:solidFill>
                <a:latin typeface="Lato Italics"/>
              </a:rPr>
              <a:t> </a:t>
            </a:r>
            <a:r>
              <a:rPr lang="en-US" sz="2400" spc="300" dirty="0" err="1">
                <a:solidFill>
                  <a:srgbClr val="000000"/>
                </a:solidFill>
                <a:latin typeface="Lato Italics"/>
              </a:rPr>
              <a:t>programado</a:t>
            </a:r>
            <a:r>
              <a:rPr lang="en-US" sz="2400" spc="300" dirty="0">
                <a:solidFill>
                  <a:srgbClr val="000000"/>
                </a:solidFill>
                <a:latin typeface="Lato Italics"/>
              </a:rPr>
              <a:t> en el </a:t>
            </a:r>
            <a:r>
              <a:rPr lang="en-US" sz="2400" spc="300" dirty="0" err="1">
                <a:solidFill>
                  <a:srgbClr val="000000"/>
                </a:solidFill>
                <a:latin typeface="Lato Bold Italics"/>
              </a:rPr>
              <a:t>Propósito</a:t>
            </a:r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 del </a:t>
            </a:r>
            <a:r>
              <a:rPr lang="en-US" sz="2400" spc="300" dirty="0" err="1">
                <a:solidFill>
                  <a:srgbClr val="000000"/>
                </a:solidFill>
                <a:latin typeface="Lato Bold Italics"/>
              </a:rPr>
              <a:t>Programa</a:t>
            </a:r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 </a:t>
            </a:r>
            <a:r>
              <a:rPr lang="en-US" sz="2400" spc="300" dirty="0" err="1">
                <a:solidFill>
                  <a:srgbClr val="000000"/>
                </a:solidFill>
                <a:latin typeface="Lato Bold Italics"/>
              </a:rPr>
              <a:t>teniendo</a:t>
            </a:r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 un </a:t>
            </a:r>
            <a:r>
              <a:rPr lang="en-US" sz="2400" spc="300" dirty="0" err="1">
                <a:solidFill>
                  <a:srgbClr val="000000"/>
                </a:solidFill>
                <a:latin typeface="Lato Bold Italics"/>
              </a:rPr>
              <a:t>alcance</a:t>
            </a:r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 del 101.98% </a:t>
            </a:r>
            <a:r>
              <a:rPr lang="en-US" sz="2400" spc="300" dirty="0">
                <a:solidFill>
                  <a:srgbClr val="000000"/>
                </a:solidFill>
                <a:latin typeface="Lato Italics"/>
              </a:rPr>
              <a:t>es </a:t>
            </a:r>
            <a:r>
              <a:rPr lang="en-US" sz="2400" spc="300" dirty="0" err="1">
                <a:solidFill>
                  <a:srgbClr val="000000"/>
                </a:solidFill>
                <a:latin typeface="Lato Italics"/>
              </a:rPr>
              <a:t>decir</a:t>
            </a:r>
            <a:r>
              <a:rPr lang="en-US" sz="2400" spc="300" dirty="0">
                <a:solidFill>
                  <a:srgbClr val="000000"/>
                </a:solidFill>
                <a:latin typeface="Lato Italics"/>
              </a:rPr>
              <a:t> 5150</a:t>
            </a:r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 </a:t>
            </a:r>
            <a:r>
              <a:rPr lang="en-US" sz="2400" spc="300" dirty="0" err="1">
                <a:solidFill>
                  <a:srgbClr val="000000"/>
                </a:solidFill>
                <a:latin typeface="Lato Bold Italics"/>
              </a:rPr>
              <a:t>participantes</a:t>
            </a:r>
            <a:r>
              <a:rPr lang="en-US" sz="2400" spc="300" dirty="0">
                <a:solidFill>
                  <a:srgbClr val="000000"/>
                </a:solidFill>
                <a:latin typeface="Lato Bold Italics"/>
              </a:rPr>
              <a:t> y </a:t>
            </a:r>
            <a:r>
              <a:rPr lang="en-US" sz="2400" spc="300" dirty="0" err="1">
                <a:solidFill>
                  <a:srgbClr val="000000"/>
                </a:solidFill>
                <a:latin typeface="Lato Bold Italics"/>
              </a:rPr>
              <a:t>asistentes</a:t>
            </a:r>
            <a:r>
              <a:rPr lang="en-US" sz="2400" spc="300" dirty="0">
                <a:solidFill>
                  <a:srgbClr val="000000"/>
                </a:solidFill>
                <a:latin typeface="Lato Italics"/>
              </a:rPr>
              <a:t> en las actividades</a:t>
            </a:r>
          </a:p>
          <a:p>
            <a:pPr algn="ctr"/>
            <a:endParaRPr lang="en-US" sz="2400" spc="30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z="2400" spc="30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z="2400" spc="30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z="2400" spc="300" dirty="0">
              <a:solidFill>
                <a:srgbClr val="000000"/>
              </a:solidFill>
              <a:latin typeface="Lato Italics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8BB8BB3A-A15D-66B8-6E4B-B1108F645A50}"/>
              </a:ext>
            </a:extLst>
          </p:cNvPr>
          <p:cNvSpPr/>
          <p:nvPr/>
        </p:nvSpPr>
        <p:spPr>
          <a:xfrm>
            <a:off x="1396136" y="1104900"/>
            <a:ext cx="7305412" cy="807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19" name="Objeto 18">
            <a:extLst>
              <a:ext uri="{FF2B5EF4-FFF2-40B4-BE49-F238E27FC236}">
                <a16:creationId xmlns:a16="http://schemas.microsoft.com/office/drawing/2014/main" id="{6DD1EA0D-BD1F-E646-52C8-EAE2EC6029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4226293"/>
              </p:ext>
            </p:extLst>
          </p:nvPr>
        </p:nvGraphicFramePr>
        <p:xfrm>
          <a:off x="10004726" y="6210300"/>
          <a:ext cx="7564816" cy="407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3495851" imgH="2057400" progId="Excel.Sheet.12">
                  <p:embed/>
                </p:oleObj>
              </mc:Choice>
              <mc:Fallback>
                <p:oleObj name="Worksheet" r:id="rId4" imgW="3495851" imgH="20574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04726" y="6210300"/>
                        <a:ext cx="7564816" cy="407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Imagen 19">
            <a:extLst>
              <a:ext uri="{FF2B5EF4-FFF2-40B4-BE49-F238E27FC236}">
                <a16:creationId xmlns:a16="http://schemas.microsoft.com/office/drawing/2014/main" id="{D5F918A9-77FA-6D02-105A-4F5A806FFF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1200" y="1333500"/>
            <a:ext cx="6540573" cy="789050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305021" y="-2492352"/>
            <a:ext cx="5770168" cy="5770168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18458" y="566151"/>
            <a:ext cx="2396931" cy="9154697"/>
            <a:chOff x="0" y="0"/>
            <a:chExt cx="874407" cy="333965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74407" cy="3339659"/>
            </a:xfrm>
            <a:custGeom>
              <a:avLst/>
              <a:gdLst/>
              <a:ahLst/>
              <a:cxnLst/>
              <a:rect l="l" t="t" r="r" b="b"/>
              <a:pathLst>
                <a:path w="874407" h="3339659">
                  <a:moveTo>
                    <a:pt x="0" y="0"/>
                  </a:moveTo>
                  <a:lnTo>
                    <a:pt x="874407" y="0"/>
                  </a:lnTo>
                  <a:lnTo>
                    <a:pt x="874407" y="3339659"/>
                  </a:lnTo>
                  <a:lnTo>
                    <a:pt x="0" y="3339659"/>
                  </a:lnTo>
                  <a:close/>
                </a:path>
              </a:pathLst>
            </a:custGeom>
            <a:solidFill>
              <a:srgbClr val="336A94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747069" y="6210300"/>
            <a:ext cx="11540931" cy="4076699"/>
            <a:chOff x="0" y="0"/>
            <a:chExt cx="4210163" cy="160243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10163" cy="1602430"/>
            </a:xfrm>
            <a:custGeom>
              <a:avLst/>
              <a:gdLst/>
              <a:ahLst/>
              <a:cxnLst/>
              <a:rect l="l" t="t" r="r" b="b"/>
              <a:pathLst>
                <a:path w="4210163" h="1602430">
                  <a:moveTo>
                    <a:pt x="0" y="0"/>
                  </a:moveTo>
                  <a:lnTo>
                    <a:pt x="4210163" y="0"/>
                  </a:lnTo>
                  <a:lnTo>
                    <a:pt x="4210163" y="1602430"/>
                  </a:lnTo>
                  <a:lnTo>
                    <a:pt x="0" y="160243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3336986" y="-9994"/>
            <a:ext cx="14951014" cy="417760"/>
            <a:chOff x="0" y="0"/>
            <a:chExt cx="5454170" cy="152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454171" cy="152400"/>
            </a:xfrm>
            <a:custGeom>
              <a:avLst/>
              <a:gdLst/>
              <a:ahLst/>
              <a:cxnLst/>
              <a:rect l="l" t="t" r="r" b="b"/>
              <a:pathLst>
                <a:path w="5454171" h="152400">
                  <a:moveTo>
                    <a:pt x="0" y="0"/>
                  </a:moveTo>
                  <a:lnTo>
                    <a:pt x="5454171" y="0"/>
                  </a:lnTo>
                  <a:lnTo>
                    <a:pt x="5454171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396139" y="1146804"/>
            <a:ext cx="7304695" cy="7993392"/>
            <a:chOff x="0" y="0"/>
            <a:chExt cx="9739593" cy="10657856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3"/>
            <a:srcRect l="32193" r="32193"/>
            <a:stretch>
              <a:fillRect/>
            </a:stretch>
          </p:blipFill>
          <p:spPr>
            <a:xfrm>
              <a:off x="0" y="0"/>
              <a:ext cx="9739593" cy="10657856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199790" y="198886"/>
            <a:ext cx="3088210" cy="175652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7748371" y="849763"/>
            <a:ext cx="8510076" cy="2301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8"/>
              </a:lnSpc>
            </a:pPr>
            <a:r>
              <a:rPr lang="en-US" sz="2300" spc="115" dirty="0">
                <a:solidFill>
                  <a:srgbClr val="2B4A9D"/>
                </a:solidFill>
                <a:latin typeface="Poppins ExtraBold"/>
              </a:rPr>
              <a:t>ACTIVIDADES</a:t>
            </a:r>
          </a:p>
          <a:p>
            <a:pPr algn="ctr">
              <a:lnSpc>
                <a:spcPts val="2668"/>
              </a:lnSpc>
            </a:pPr>
            <a:r>
              <a:rPr lang="en-US" sz="2300" spc="115" dirty="0" err="1">
                <a:solidFill>
                  <a:srgbClr val="2B4A9D"/>
                </a:solidFill>
                <a:latin typeface="Poppins ExtraBold"/>
              </a:rPr>
              <a:t>Partidos</a:t>
            </a:r>
            <a:r>
              <a:rPr lang="en-US" sz="2300" spc="115" dirty="0">
                <a:solidFill>
                  <a:srgbClr val="2B4A9D"/>
                </a:solidFill>
                <a:latin typeface="Poppins ExtraBold"/>
              </a:rPr>
              <a:t> de </a:t>
            </a:r>
            <a:r>
              <a:rPr lang="en-US" sz="2300" spc="115" dirty="0" err="1">
                <a:solidFill>
                  <a:srgbClr val="2B4A9D"/>
                </a:solidFill>
                <a:latin typeface="Poppins ExtraBold"/>
              </a:rPr>
              <a:t>fútbol</a:t>
            </a:r>
            <a:r>
              <a:rPr lang="en-US" sz="2300" spc="115" dirty="0">
                <a:solidFill>
                  <a:srgbClr val="2B4A9D"/>
                </a:solidFill>
                <a:latin typeface="Poppins ExtraBold"/>
              </a:rPr>
              <a:t> a </a:t>
            </a:r>
            <a:r>
              <a:rPr lang="en-US" sz="2300" spc="115" dirty="0" err="1">
                <a:solidFill>
                  <a:srgbClr val="2B4A9D"/>
                </a:solidFill>
                <a:latin typeface="Poppins ExtraBold"/>
              </a:rPr>
              <a:t>nivel</a:t>
            </a:r>
            <a:r>
              <a:rPr lang="en-US" sz="2300" spc="115" dirty="0">
                <a:solidFill>
                  <a:srgbClr val="2B4A9D"/>
                </a:solidFill>
                <a:latin typeface="Poppins ExtraBold"/>
              </a:rPr>
              <a:t> </a:t>
            </a:r>
            <a:r>
              <a:rPr lang="en-US" sz="2300" spc="115" dirty="0" err="1">
                <a:solidFill>
                  <a:srgbClr val="2B4A9D"/>
                </a:solidFill>
                <a:latin typeface="Poppins ExtraBold"/>
              </a:rPr>
              <a:t>profesional</a:t>
            </a:r>
            <a:r>
              <a:rPr lang="en-US" sz="2300" spc="115" dirty="0">
                <a:solidFill>
                  <a:srgbClr val="2B4A9D"/>
                </a:solidFill>
                <a:latin typeface="Poppins ExtraBold"/>
              </a:rPr>
              <a:t> y </a:t>
            </a:r>
            <a:r>
              <a:rPr lang="en-US" sz="2300" spc="115" dirty="0" err="1">
                <a:solidFill>
                  <a:srgbClr val="2B4A9D"/>
                </a:solidFill>
                <a:latin typeface="Poppins ExtraBold"/>
              </a:rPr>
              <a:t>semiprofesional</a:t>
            </a:r>
            <a:r>
              <a:rPr lang="en-US" sz="2300" spc="115" dirty="0">
                <a:solidFill>
                  <a:srgbClr val="2B4A9D"/>
                </a:solidFill>
                <a:latin typeface="Poppins ExtraBold"/>
              </a:rPr>
              <a:t> </a:t>
            </a:r>
            <a:r>
              <a:rPr lang="en-US" sz="2300" spc="115" dirty="0" err="1">
                <a:solidFill>
                  <a:srgbClr val="2B4A9D"/>
                </a:solidFill>
                <a:latin typeface="Poppins ExtraBold"/>
              </a:rPr>
              <a:t>realizados</a:t>
            </a:r>
            <a:r>
              <a:rPr lang="en-US" sz="2300" spc="115" dirty="0">
                <a:solidFill>
                  <a:srgbClr val="2B4A9D"/>
                </a:solidFill>
                <a:latin typeface="Poppins ExtraBold"/>
              </a:rPr>
              <a:t>. </a:t>
            </a:r>
          </a:p>
          <a:p>
            <a:pPr algn="ctr">
              <a:lnSpc>
                <a:spcPts val="2940"/>
              </a:lnSpc>
            </a:pPr>
            <a:endParaRPr lang="en-US" sz="2300" spc="115" dirty="0">
              <a:solidFill>
                <a:srgbClr val="2B4A9D"/>
              </a:solidFill>
              <a:latin typeface="Poppins ExtraBold"/>
            </a:endParaRPr>
          </a:p>
          <a:p>
            <a:pPr algn="ctr">
              <a:lnSpc>
                <a:spcPts val="8400"/>
              </a:lnSpc>
            </a:pPr>
            <a:endParaRPr lang="en-US" sz="2300" spc="115" dirty="0">
              <a:solidFill>
                <a:srgbClr val="2B4A9D"/>
              </a:solidFill>
              <a:latin typeface="Poppins Extra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134783" y="2000334"/>
            <a:ext cx="8848417" cy="72019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pc="240" dirty="0">
                <a:solidFill>
                  <a:srgbClr val="000000"/>
                </a:solidFill>
                <a:latin typeface="Lato Bold Italics"/>
              </a:rPr>
              <a:t>Las </a:t>
            </a:r>
            <a:r>
              <a:rPr lang="en-US" spc="240" dirty="0" err="1">
                <a:solidFill>
                  <a:srgbClr val="000000"/>
                </a:solidFill>
                <a:latin typeface="Lato Bold Italics"/>
              </a:rPr>
              <a:t>gráficas</a:t>
            </a:r>
            <a:r>
              <a:rPr lang="en-US" spc="240" dirty="0">
                <a:solidFill>
                  <a:srgbClr val="000000"/>
                </a:solidFill>
                <a:latin typeface="Lato Bold Italics"/>
              </a:rPr>
              <a:t> </a:t>
            </a:r>
            <a:r>
              <a:rPr lang="en-US" spc="240" dirty="0" err="1">
                <a:solidFill>
                  <a:srgbClr val="000000"/>
                </a:solidFill>
                <a:latin typeface="Lato Bold Italics"/>
              </a:rPr>
              <a:t>representan</a:t>
            </a:r>
            <a:r>
              <a:rPr lang="en-US" spc="240" dirty="0">
                <a:solidFill>
                  <a:srgbClr val="000000"/>
                </a:solidFill>
                <a:latin typeface="Lato Bold Italics"/>
              </a:rPr>
              <a:t>:</a:t>
            </a:r>
          </a:p>
          <a:p>
            <a:pPr algn="just"/>
            <a:endParaRPr lang="en-US" spc="240" dirty="0">
              <a:solidFill>
                <a:srgbClr val="000000"/>
              </a:solidFill>
              <a:latin typeface="Lato Bold Italics"/>
            </a:endParaRPr>
          </a:p>
          <a:p>
            <a:pPr marL="474988" lvl="1" indent="-237494" algn="just">
              <a:buFont typeface="Arial"/>
              <a:buChar char="•"/>
            </a:pPr>
            <a:r>
              <a:rPr lang="en-US" spc="220" dirty="0" err="1">
                <a:solidFill>
                  <a:srgbClr val="000000"/>
                </a:solidFill>
                <a:latin typeface="Lato Bold Italics"/>
              </a:rPr>
              <a:t>Participación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 y </a:t>
            </a:r>
            <a:r>
              <a:rPr lang="en-US" spc="220" dirty="0" err="1">
                <a:solidFill>
                  <a:srgbClr val="000000"/>
                </a:solidFill>
                <a:latin typeface="Lato Bold Italics"/>
              </a:rPr>
              <a:t>realización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 de </a:t>
            </a:r>
            <a:r>
              <a:rPr lang="en-US" spc="220" dirty="0" err="1">
                <a:solidFill>
                  <a:srgbClr val="000000"/>
                </a:solidFill>
                <a:latin typeface="Lato Bold Italics"/>
              </a:rPr>
              <a:t>partidos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 de </a:t>
            </a:r>
            <a:r>
              <a:rPr lang="en-US" spc="220" dirty="0" err="1">
                <a:solidFill>
                  <a:srgbClr val="000000"/>
                </a:solidFill>
                <a:latin typeface="Lato Bold Italics"/>
              </a:rPr>
              <a:t>fútbol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 de </a:t>
            </a:r>
            <a:r>
              <a:rPr lang="en-US" spc="220" dirty="0" err="1">
                <a:solidFill>
                  <a:srgbClr val="000000"/>
                </a:solidFill>
                <a:latin typeface="Lato Bold Italics"/>
              </a:rPr>
              <a:t>Tercera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 División </a:t>
            </a:r>
            <a:r>
              <a:rPr lang="en-US" spc="220" dirty="0" err="1">
                <a:solidFill>
                  <a:srgbClr val="000000"/>
                </a:solidFill>
                <a:latin typeface="Lato Bold Italics"/>
              </a:rPr>
              <a:t>Profesional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.</a:t>
            </a:r>
          </a:p>
          <a:p>
            <a:pPr algn="just"/>
            <a:r>
              <a:rPr lang="en-US" spc="220" dirty="0">
                <a:solidFill>
                  <a:srgbClr val="000000"/>
                </a:solidFill>
                <a:latin typeface="Lato Italics"/>
              </a:rPr>
              <a:t>La </a:t>
            </a:r>
            <a:r>
              <a:rPr lang="en-US" spc="220" dirty="0" err="1">
                <a:solidFill>
                  <a:srgbClr val="000000"/>
                </a:solidFill>
                <a:latin typeface="Lato Italics"/>
              </a:rPr>
              <a:t>participación</a:t>
            </a:r>
            <a:r>
              <a:rPr lang="en-US" spc="220" dirty="0">
                <a:solidFill>
                  <a:srgbClr val="000000"/>
                </a:solidFill>
                <a:latin typeface="Lato Italics"/>
              </a:rPr>
              <a:t> en la </a:t>
            </a:r>
            <a:r>
              <a:rPr lang="en-US" spc="220" dirty="0" err="1">
                <a:solidFill>
                  <a:srgbClr val="000000"/>
                </a:solidFill>
                <a:latin typeface="Lato Italics"/>
              </a:rPr>
              <a:t>Tercera</a:t>
            </a:r>
            <a:r>
              <a:rPr lang="en-US" spc="220" dirty="0">
                <a:solidFill>
                  <a:srgbClr val="000000"/>
                </a:solidFill>
                <a:latin typeface="Lato Italics"/>
              </a:rPr>
              <a:t> División </a:t>
            </a:r>
            <a:r>
              <a:rPr lang="en-US" spc="220" dirty="0" err="1">
                <a:solidFill>
                  <a:srgbClr val="000000"/>
                </a:solidFill>
                <a:latin typeface="Lato Italics"/>
              </a:rPr>
              <a:t>Profesional</a:t>
            </a:r>
            <a:r>
              <a:rPr lang="en-US" spc="220" dirty="0">
                <a:solidFill>
                  <a:srgbClr val="000000"/>
                </a:solidFill>
                <a:latin typeface="Lato Italics"/>
              </a:rPr>
              <a:t> se </a:t>
            </a:r>
            <a:r>
              <a:rPr lang="en-US" spc="220" dirty="0" err="1">
                <a:solidFill>
                  <a:srgbClr val="000000"/>
                </a:solidFill>
                <a:latin typeface="Lato Italics"/>
              </a:rPr>
              <a:t>logra</a:t>
            </a:r>
            <a:r>
              <a:rPr lang="en-US" spc="220" dirty="0">
                <a:solidFill>
                  <a:srgbClr val="000000"/>
                </a:solidFill>
                <a:latin typeface="Lato Italics"/>
              </a:rPr>
              <a:t> </a:t>
            </a:r>
            <a:r>
              <a:rPr lang="en-US" spc="220" dirty="0" err="1">
                <a:solidFill>
                  <a:srgbClr val="000000"/>
                </a:solidFill>
                <a:latin typeface="Lato Italics"/>
              </a:rPr>
              <a:t>teniendo</a:t>
            </a:r>
            <a:r>
              <a:rPr lang="en-US" spc="220" dirty="0">
                <a:solidFill>
                  <a:srgbClr val="000000"/>
                </a:solidFill>
                <a:latin typeface="Lato Italics"/>
              </a:rPr>
              <a:t> una </a:t>
            </a:r>
            <a:r>
              <a:rPr lang="en-US" spc="220" dirty="0" err="1">
                <a:solidFill>
                  <a:srgbClr val="000000"/>
                </a:solidFill>
                <a:latin typeface="Lato Italics"/>
              </a:rPr>
              <a:t>asistencia</a:t>
            </a:r>
            <a:r>
              <a:rPr lang="en-US" spc="220" dirty="0">
                <a:solidFill>
                  <a:srgbClr val="000000"/>
                </a:solidFill>
                <a:latin typeface="Lato Italics"/>
              </a:rPr>
              <a:t> a </a:t>
            </a:r>
            <a:r>
              <a:rPr lang="en-US" spc="220" dirty="0" err="1">
                <a:solidFill>
                  <a:srgbClr val="000000"/>
                </a:solidFill>
                <a:latin typeface="Lato Italics"/>
              </a:rPr>
              <a:t>los</a:t>
            </a:r>
            <a:r>
              <a:rPr lang="en-US" spc="220" dirty="0">
                <a:solidFill>
                  <a:srgbClr val="000000"/>
                </a:solidFill>
                <a:latin typeface="Lato Italics"/>
              </a:rPr>
              <a:t> </a:t>
            </a:r>
            <a:r>
              <a:rPr lang="en-US" spc="220" dirty="0" err="1">
                <a:solidFill>
                  <a:srgbClr val="000000"/>
                </a:solidFill>
                <a:latin typeface="Lato Italics"/>
              </a:rPr>
              <a:t>partidos</a:t>
            </a:r>
            <a:r>
              <a:rPr lang="en-US" spc="220" dirty="0">
                <a:solidFill>
                  <a:srgbClr val="000000"/>
                </a:solidFill>
                <a:latin typeface="Lato Italics"/>
              </a:rPr>
              <a:t> superior a lo </a:t>
            </a:r>
            <a:r>
              <a:rPr lang="en-US" spc="220" dirty="0" err="1">
                <a:solidFill>
                  <a:srgbClr val="000000"/>
                </a:solidFill>
                <a:latin typeface="Lato Italics"/>
              </a:rPr>
              <a:t>programado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 del 122.35% </a:t>
            </a:r>
            <a:r>
              <a:rPr lang="en-US" spc="220" dirty="0" err="1">
                <a:solidFill>
                  <a:srgbClr val="000000"/>
                </a:solidFill>
                <a:latin typeface="Lato Bold Italics"/>
              </a:rPr>
              <a:t>logrado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.</a:t>
            </a:r>
          </a:p>
          <a:p>
            <a:pPr algn="just"/>
            <a:endParaRPr lang="en-US" spc="220" dirty="0">
              <a:solidFill>
                <a:srgbClr val="000000"/>
              </a:solidFill>
              <a:latin typeface="Lato Bold Italics"/>
            </a:endParaRPr>
          </a:p>
          <a:p>
            <a:pPr marL="474988" lvl="1" indent="-237494" algn="just">
              <a:buFont typeface="Arial"/>
              <a:buChar char="•"/>
            </a:pPr>
            <a:r>
              <a:rPr lang="en-US" spc="220" dirty="0" err="1">
                <a:solidFill>
                  <a:srgbClr val="000000"/>
                </a:solidFill>
                <a:latin typeface="Lato Bold Italics"/>
              </a:rPr>
              <a:t>Participación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 y </a:t>
            </a:r>
            <a:r>
              <a:rPr lang="en-US" spc="220" dirty="0" err="1">
                <a:solidFill>
                  <a:srgbClr val="000000"/>
                </a:solidFill>
                <a:latin typeface="Lato Bold Italics"/>
              </a:rPr>
              <a:t>realización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 de </a:t>
            </a:r>
            <a:r>
              <a:rPr lang="en-US" spc="220" dirty="0" err="1">
                <a:solidFill>
                  <a:srgbClr val="000000"/>
                </a:solidFill>
                <a:latin typeface="Lato Bold Italics"/>
              </a:rPr>
              <a:t>partidos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 de </a:t>
            </a:r>
            <a:r>
              <a:rPr lang="en-US" spc="220" dirty="0" err="1">
                <a:solidFill>
                  <a:srgbClr val="000000"/>
                </a:solidFill>
                <a:latin typeface="Lato Bold Italics"/>
              </a:rPr>
              <a:t>fútbol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 </a:t>
            </a:r>
            <a:r>
              <a:rPr lang="en-US" spc="220" dirty="0" err="1">
                <a:solidFill>
                  <a:srgbClr val="000000"/>
                </a:solidFill>
                <a:latin typeface="Lato Bold Italics"/>
              </a:rPr>
              <a:t>Semiprofesional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.</a:t>
            </a:r>
          </a:p>
          <a:p>
            <a:pPr algn="just"/>
            <a:r>
              <a:rPr lang="en-US" spc="220" dirty="0">
                <a:solidFill>
                  <a:srgbClr val="000000"/>
                </a:solidFill>
                <a:latin typeface="Lato Italics"/>
              </a:rPr>
              <a:t>La </a:t>
            </a:r>
            <a:r>
              <a:rPr lang="en-US" spc="220" dirty="0" err="1">
                <a:solidFill>
                  <a:srgbClr val="000000"/>
                </a:solidFill>
                <a:latin typeface="Lato Italics"/>
              </a:rPr>
              <a:t>asistencia</a:t>
            </a:r>
            <a:r>
              <a:rPr lang="en-US" spc="220" dirty="0">
                <a:solidFill>
                  <a:srgbClr val="000000"/>
                </a:solidFill>
                <a:latin typeface="Lato Italics"/>
              </a:rPr>
              <a:t> en </a:t>
            </a:r>
            <a:r>
              <a:rPr lang="en-US" spc="220" dirty="0" err="1">
                <a:solidFill>
                  <a:srgbClr val="000000"/>
                </a:solidFill>
                <a:latin typeface="Lato Italics"/>
              </a:rPr>
              <a:t>los</a:t>
            </a:r>
            <a:r>
              <a:rPr lang="en-US" spc="220" dirty="0">
                <a:solidFill>
                  <a:srgbClr val="000000"/>
                </a:solidFill>
                <a:latin typeface="Lato Italics"/>
              </a:rPr>
              <a:t> </a:t>
            </a:r>
            <a:r>
              <a:rPr lang="en-US" spc="220" dirty="0" err="1">
                <a:solidFill>
                  <a:srgbClr val="000000"/>
                </a:solidFill>
                <a:latin typeface="Lato Italics"/>
              </a:rPr>
              <a:t>partidos</a:t>
            </a:r>
            <a:r>
              <a:rPr lang="en-US" spc="220" dirty="0">
                <a:solidFill>
                  <a:srgbClr val="000000"/>
                </a:solidFill>
                <a:latin typeface="Lato Italics"/>
              </a:rPr>
              <a:t> </a:t>
            </a:r>
            <a:r>
              <a:rPr lang="en-US" spc="220" dirty="0" err="1">
                <a:solidFill>
                  <a:srgbClr val="000000"/>
                </a:solidFill>
                <a:latin typeface="Lato Italics"/>
              </a:rPr>
              <a:t>semiprofesionales</a:t>
            </a:r>
            <a:r>
              <a:rPr lang="en-US" spc="220" dirty="0">
                <a:solidFill>
                  <a:srgbClr val="000000"/>
                </a:solidFill>
                <a:latin typeface="Lato Italics"/>
              </a:rPr>
              <a:t> </a:t>
            </a:r>
            <a:r>
              <a:rPr lang="en-US" spc="220" dirty="0" err="1">
                <a:solidFill>
                  <a:srgbClr val="000000"/>
                </a:solidFill>
                <a:latin typeface="Lato Italics"/>
              </a:rPr>
              <a:t>logra</a:t>
            </a:r>
            <a:r>
              <a:rPr lang="en-US" spc="220" dirty="0">
                <a:solidFill>
                  <a:srgbClr val="000000"/>
                </a:solidFill>
                <a:latin typeface="Lato Italics"/>
              </a:rPr>
              <a:t> una meta superior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 del 101.98% de lo </a:t>
            </a:r>
            <a:r>
              <a:rPr lang="en-US" spc="220" dirty="0" err="1">
                <a:solidFill>
                  <a:srgbClr val="000000"/>
                </a:solidFill>
                <a:latin typeface="Lato Bold Italics"/>
              </a:rPr>
              <a:t>programado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.</a:t>
            </a:r>
          </a:p>
          <a:p>
            <a:pPr algn="just"/>
            <a:endParaRPr lang="en-US" spc="220" dirty="0">
              <a:solidFill>
                <a:srgbClr val="000000"/>
              </a:solidFill>
              <a:latin typeface="Lato Bold Italics"/>
            </a:endParaRPr>
          </a:p>
          <a:p>
            <a:pPr marL="474988" lvl="1" indent="-237494" algn="just">
              <a:buFont typeface="Arial"/>
              <a:buChar char="•"/>
            </a:pPr>
            <a:r>
              <a:rPr lang="en-US" spc="220" dirty="0">
                <a:solidFill>
                  <a:srgbClr val="000000"/>
                </a:solidFill>
                <a:latin typeface="Lato Bold Italics"/>
              </a:rPr>
              <a:t>Realización de actividades labor social y cultural con el </a:t>
            </a:r>
            <a:r>
              <a:rPr lang="en-US" spc="220" dirty="0" err="1">
                <a:solidFill>
                  <a:srgbClr val="000000"/>
                </a:solidFill>
                <a:latin typeface="Lato Bold Italics"/>
              </a:rPr>
              <a:t>fútbol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 de la </a:t>
            </a:r>
            <a:r>
              <a:rPr lang="en-US" spc="220" dirty="0" err="1">
                <a:solidFill>
                  <a:srgbClr val="000000"/>
                </a:solidFill>
                <a:latin typeface="Lato Bold Italics"/>
              </a:rPr>
              <a:t>Asociación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 de Fútbol </a:t>
            </a:r>
            <a:r>
              <a:rPr lang="en-US" spc="220" dirty="0" err="1">
                <a:solidFill>
                  <a:srgbClr val="000000"/>
                </a:solidFill>
                <a:latin typeface="Lato Bold Italics"/>
              </a:rPr>
              <a:t>Pioneros</a:t>
            </a:r>
            <a:r>
              <a:rPr lang="en-US" spc="220" dirty="0">
                <a:solidFill>
                  <a:srgbClr val="000000"/>
                </a:solidFill>
                <a:latin typeface="Lato Bold Italics"/>
              </a:rPr>
              <a:t> A.C.</a:t>
            </a:r>
          </a:p>
          <a:p>
            <a:pPr algn="just"/>
            <a:r>
              <a:rPr lang="en-US" b="1" spc="220" dirty="0">
                <a:solidFill>
                  <a:srgbClr val="000000"/>
                </a:solidFill>
                <a:latin typeface="Lato Italics"/>
              </a:rPr>
              <a:t>En las actividades de labor social y cultural </a:t>
            </a:r>
            <a:r>
              <a:rPr lang="en-US" b="1" spc="220" dirty="0" err="1">
                <a:solidFill>
                  <a:srgbClr val="000000"/>
                </a:solidFill>
                <a:latin typeface="Lato Italics"/>
              </a:rPr>
              <a:t>fue</a:t>
            </a:r>
            <a:r>
              <a:rPr lang="en-US" b="1" spc="220" dirty="0">
                <a:solidFill>
                  <a:srgbClr val="000000"/>
                </a:solidFill>
                <a:latin typeface="Lato Italics"/>
              </a:rPr>
              <a:t> del 105.00%</a:t>
            </a: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pc="220" dirty="0">
              <a:solidFill>
                <a:srgbClr val="000000"/>
              </a:solidFill>
              <a:latin typeface="Lato Italics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E496C881-B0DC-9EA6-F656-7B12FB632860}"/>
              </a:ext>
            </a:extLst>
          </p:cNvPr>
          <p:cNvSpPr/>
          <p:nvPr/>
        </p:nvSpPr>
        <p:spPr>
          <a:xfrm>
            <a:off x="1396139" y="1146804"/>
            <a:ext cx="7304695" cy="7993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4FE44349-31A8-527C-FC3D-F290719EC5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706" y="1485900"/>
            <a:ext cx="6919560" cy="765429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5301447"/>
            <a:chOff x="0" y="0"/>
            <a:chExt cx="6671512" cy="193398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71512" cy="1933982"/>
            </a:xfrm>
            <a:custGeom>
              <a:avLst/>
              <a:gdLst/>
              <a:ahLst/>
              <a:cxnLst/>
              <a:rect l="l" t="t" r="r" b="b"/>
              <a:pathLst>
                <a:path w="6671512" h="1933982">
                  <a:moveTo>
                    <a:pt x="0" y="0"/>
                  </a:moveTo>
                  <a:lnTo>
                    <a:pt x="6671512" y="0"/>
                  </a:lnTo>
                  <a:lnTo>
                    <a:pt x="6671512" y="1933982"/>
                  </a:lnTo>
                  <a:lnTo>
                    <a:pt x="0" y="1933982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609600" y="1877103"/>
            <a:ext cx="4967830" cy="1547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52"/>
              </a:lnSpc>
            </a:pPr>
            <a:r>
              <a:rPr lang="en-US" sz="4800" spc="240" dirty="0">
                <a:solidFill>
                  <a:srgbClr val="FFFFFF"/>
                </a:solidFill>
                <a:latin typeface="Poppins ExtraBold Bold"/>
              </a:rPr>
              <a:t>EVIDENCIA FOTOGRÁFICA</a:t>
            </a:r>
          </a:p>
        </p:txBody>
      </p:sp>
      <p:pic>
        <p:nvPicPr>
          <p:cNvPr id="4" name="Imagen 3" descr="Puede ser una imagen de ‎7 personas, personas jugando al fútbol y ‎texto que dice &quot;‎に GothiaCup SKF RESULTADO PIONEROS CIFU SUB-17 30 1-0 PIONEROS 0-0 NAPOLI 1-1 FUTBOL CONSULTANTS COSTA RICA SUB-17 PIONEROS SUB-14 PIONERAS CANADÁ SUB-14 FEMENIL 1-0 INTER PLAYA PIONERAS 0-0 SUB-16 FEMENIL KAAN SUASTE SPORTS FMX م തവയായ multimedios FolorncaHeo,MervayCblo‎&quot;‎‎">
            <a:extLst>
              <a:ext uri="{FF2B5EF4-FFF2-40B4-BE49-F238E27FC236}">
                <a16:creationId xmlns:a16="http://schemas.microsoft.com/office/drawing/2014/main" id="{9B67DD66-4058-FD23-E3F3-BED8AD0724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181100"/>
            <a:ext cx="4967830" cy="373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 descr="Puede ser una imagen de 4 personas, personas jugando al fútbol, personas jugando al fútbol y texto">
            <a:extLst>
              <a:ext uri="{FF2B5EF4-FFF2-40B4-BE49-F238E27FC236}">
                <a16:creationId xmlns:a16="http://schemas.microsoft.com/office/drawing/2014/main" id="{1C19AE08-7DFA-ABB2-54C7-3697D39EF6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7230" y="1181100"/>
            <a:ext cx="4785770" cy="373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1B38941-5E5E-2F3C-D292-E5B120B965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301446"/>
            <a:ext cx="4495800" cy="4985554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B9B8F5B7-3331-2C59-DC17-18F8DBFE4C8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715" y="5301445"/>
            <a:ext cx="4083685" cy="4985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agen 16" descr="Puede ser una imagen de 6 personas, personas jugando al fútbol, personas jugando al fútbol y texto">
            <a:extLst>
              <a:ext uri="{FF2B5EF4-FFF2-40B4-BE49-F238E27FC236}">
                <a16:creationId xmlns:a16="http://schemas.microsoft.com/office/drawing/2014/main" id="{85518BD9-6A44-895B-E9FD-CB35470F77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4522" y="5301443"/>
            <a:ext cx="3677478" cy="49855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n 17" descr="Puede ser una imagen de 7 personas, personas jugando al fútbol, personas jugando al fútbol y texto">
            <a:extLst>
              <a:ext uri="{FF2B5EF4-FFF2-40B4-BE49-F238E27FC236}">
                <a16:creationId xmlns:a16="http://schemas.microsoft.com/office/drawing/2014/main" id="{F60958C3-D4C3-AD8A-594D-BD35A68FD68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0" y="5301443"/>
            <a:ext cx="5715000" cy="49855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5301447"/>
            <a:chOff x="0" y="0"/>
            <a:chExt cx="6671512" cy="193398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71512" cy="1933982"/>
            </a:xfrm>
            <a:custGeom>
              <a:avLst/>
              <a:gdLst/>
              <a:ahLst/>
              <a:cxnLst/>
              <a:rect l="l" t="t" r="r" b="b"/>
              <a:pathLst>
                <a:path w="6671512" h="1933982">
                  <a:moveTo>
                    <a:pt x="0" y="0"/>
                  </a:moveTo>
                  <a:lnTo>
                    <a:pt x="6671512" y="0"/>
                  </a:lnTo>
                  <a:lnTo>
                    <a:pt x="6671512" y="1933982"/>
                  </a:lnTo>
                  <a:lnTo>
                    <a:pt x="0" y="1933982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685800" y="1877103"/>
            <a:ext cx="4967830" cy="1547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52"/>
              </a:lnSpc>
            </a:pPr>
            <a:r>
              <a:rPr lang="en-US" sz="4800" spc="240" dirty="0">
                <a:solidFill>
                  <a:srgbClr val="FFFFFF"/>
                </a:solidFill>
                <a:latin typeface="Poppins ExtraBold Bold"/>
              </a:rPr>
              <a:t>EVIDENCIA FOTOGRÁFICA</a:t>
            </a:r>
          </a:p>
        </p:txBody>
      </p:sp>
      <p:pic>
        <p:nvPicPr>
          <p:cNvPr id="4" name="Imagen 3" descr="Puede ser una imagen de 2 personas, personas jugando al fútbol, personas jugando al fútbol y texto">
            <a:extLst>
              <a:ext uri="{FF2B5EF4-FFF2-40B4-BE49-F238E27FC236}">
                <a16:creationId xmlns:a16="http://schemas.microsoft.com/office/drawing/2014/main" id="{68DB7D26-816D-F22F-20AD-00029D7831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0829" y="822509"/>
            <a:ext cx="3596415" cy="3305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F81EF71-1ACE-7E8F-102C-5301F1AFE4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48"/>
          <a:stretch/>
        </p:blipFill>
        <p:spPr bwMode="auto">
          <a:xfrm>
            <a:off x="13520009" y="822509"/>
            <a:ext cx="3473133" cy="33054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Imagen 5" descr="Puede ser una imagen de 1 persona, jugando al fútbol, jugando al fútbol y texto">
            <a:extLst>
              <a:ext uri="{FF2B5EF4-FFF2-40B4-BE49-F238E27FC236}">
                <a16:creationId xmlns:a16="http://schemas.microsoft.com/office/drawing/2014/main" id="{D0FA4387-3C3E-8FBB-970C-9B3C950ED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6513" y="5021500"/>
            <a:ext cx="3233466" cy="3248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 descr="Puede ser una imagen de 2 personas, personas jugando al fútbol, personas jugando al fútbol y texto">
            <a:extLst>
              <a:ext uri="{FF2B5EF4-FFF2-40B4-BE49-F238E27FC236}">
                <a16:creationId xmlns:a16="http://schemas.microsoft.com/office/drawing/2014/main" id="{C81AA95C-63F4-11E2-C1BA-33C5B041C7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5" y="4985554"/>
            <a:ext cx="3935896" cy="3248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n 18" descr="Puede ser una imagen de 6 personas, personas jugando al fútbol, personas jugando al fútbol y texto">
            <a:extLst>
              <a:ext uri="{FF2B5EF4-FFF2-40B4-BE49-F238E27FC236}">
                <a16:creationId xmlns:a16="http://schemas.microsoft.com/office/drawing/2014/main" id="{D0A377E6-8579-A98F-C449-E58CD9E230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822509"/>
            <a:ext cx="3901030" cy="3305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Imagen 19" descr="Puede ser una imagen de 2 personas, personas jugando al fútbol, personas jugando al fútbol y texto">
            <a:extLst>
              <a:ext uri="{FF2B5EF4-FFF2-40B4-BE49-F238E27FC236}">
                <a16:creationId xmlns:a16="http://schemas.microsoft.com/office/drawing/2014/main" id="{41C522A7-C214-7C5E-1175-E5053B0484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650" y="5038163"/>
            <a:ext cx="3233466" cy="3248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agen 20" descr="Puede ser una imagen de 3 personas, personas jugando al fútbol, personas jugando al fútbol y texto">
            <a:extLst>
              <a:ext uri="{FF2B5EF4-FFF2-40B4-BE49-F238E27FC236}">
                <a16:creationId xmlns:a16="http://schemas.microsoft.com/office/drawing/2014/main" id="{BA2ED56C-DE9E-5D23-3460-548704D38BE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3231" y="4985554"/>
            <a:ext cx="4691334" cy="3247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Imagen 21" descr="Puede ser una imagen de 6 personas, personas jugando al fútbol, personas jugando al fútbol y texto">
            <a:extLst>
              <a:ext uri="{FF2B5EF4-FFF2-40B4-BE49-F238E27FC236}">
                <a16:creationId xmlns:a16="http://schemas.microsoft.com/office/drawing/2014/main" id="{82E747D4-AE4E-E655-1020-99D464321CE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461" y="5038163"/>
            <a:ext cx="3303104" cy="3248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n 22" descr="Puede ser una imagen de 7 personas, personas jugando al fútbol, personas jugando al fútbol y texto">
            <a:extLst>
              <a:ext uri="{FF2B5EF4-FFF2-40B4-BE49-F238E27FC236}">
                <a16:creationId xmlns:a16="http://schemas.microsoft.com/office/drawing/2014/main" id="{7A61C679-9F87-266E-2064-CEA3F461355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6" y="8180154"/>
            <a:ext cx="4027546" cy="2106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agen 23" descr="Puede ser una imagen de 12 personas, personas jugando al fútbol, personas jugando al fútbol y texto">
            <a:extLst>
              <a:ext uri="{FF2B5EF4-FFF2-40B4-BE49-F238E27FC236}">
                <a16:creationId xmlns:a16="http://schemas.microsoft.com/office/drawing/2014/main" id="{089D3E2F-9A67-E10E-C35D-77C97B2AC68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702" y="8270158"/>
            <a:ext cx="3678411" cy="2016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Imagen 24" descr="Puede ser una imagen de 7 personas, personas jugando al fútbol y texto">
            <a:extLst>
              <a:ext uri="{FF2B5EF4-FFF2-40B4-BE49-F238E27FC236}">
                <a16:creationId xmlns:a16="http://schemas.microsoft.com/office/drawing/2014/main" id="{DC43B135-E681-7A94-2C9D-2D6BFA52E94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020" y="8270158"/>
            <a:ext cx="3438874" cy="2052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 descr="Puede ser una imagen de 2 personas, personas jugando al fútbol, personas jugando al fútbol y texto">
            <a:extLst>
              <a:ext uri="{FF2B5EF4-FFF2-40B4-BE49-F238E27FC236}">
                <a16:creationId xmlns:a16="http://schemas.microsoft.com/office/drawing/2014/main" id="{C29EC3F7-DFCF-213C-C742-A7D52BFEE14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8832" y="8252035"/>
            <a:ext cx="3487767" cy="2052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A08D1768-0D50-CCAF-246C-5FDB336EFAE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6599" y="8180154"/>
            <a:ext cx="3597965" cy="21068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305021" y="-2492352"/>
            <a:ext cx="5770168" cy="5770168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18458" y="566151"/>
            <a:ext cx="2396931" cy="9154697"/>
            <a:chOff x="0" y="0"/>
            <a:chExt cx="874407" cy="333965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74407" cy="3339659"/>
            </a:xfrm>
            <a:custGeom>
              <a:avLst/>
              <a:gdLst/>
              <a:ahLst/>
              <a:cxnLst/>
              <a:rect l="l" t="t" r="r" b="b"/>
              <a:pathLst>
                <a:path w="874407" h="3339659">
                  <a:moveTo>
                    <a:pt x="0" y="0"/>
                  </a:moveTo>
                  <a:lnTo>
                    <a:pt x="874407" y="0"/>
                  </a:lnTo>
                  <a:lnTo>
                    <a:pt x="874407" y="3339659"/>
                  </a:lnTo>
                  <a:lnTo>
                    <a:pt x="0" y="3339659"/>
                  </a:lnTo>
                  <a:close/>
                </a:path>
              </a:pathLst>
            </a:custGeom>
            <a:solidFill>
              <a:srgbClr val="336A94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747069" y="5894406"/>
            <a:ext cx="11540931" cy="4392594"/>
            <a:chOff x="0" y="0"/>
            <a:chExt cx="4210163" cy="160243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10163" cy="1602430"/>
            </a:xfrm>
            <a:custGeom>
              <a:avLst/>
              <a:gdLst/>
              <a:ahLst/>
              <a:cxnLst/>
              <a:rect l="l" t="t" r="r" b="b"/>
              <a:pathLst>
                <a:path w="4210163" h="1602430">
                  <a:moveTo>
                    <a:pt x="0" y="0"/>
                  </a:moveTo>
                  <a:lnTo>
                    <a:pt x="4210163" y="0"/>
                  </a:lnTo>
                  <a:lnTo>
                    <a:pt x="4210163" y="1602430"/>
                  </a:lnTo>
                  <a:lnTo>
                    <a:pt x="0" y="160243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2032555" y="-9994"/>
            <a:ext cx="14951014" cy="417760"/>
            <a:chOff x="0" y="0"/>
            <a:chExt cx="5454170" cy="152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454171" cy="152400"/>
            </a:xfrm>
            <a:custGeom>
              <a:avLst/>
              <a:gdLst/>
              <a:ahLst/>
              <a:cxnLst/>
              <a:rect l="l" t="t" r="r" b="b"/>
              <a:pathLst>
                <a:path w="5454171" h="152400">
                  <a:moveTo>
                    <a:pt x="0" y="0"/>
                  </a:moveTo>
                  <a:lnTo>
                    <a:pt x="5454171" y="0"/>
                  </a:lnTo>
                  <a:lnTo>
                    <a:pt x="5454171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396139" y="1146804"/>
            <a:ext cx="7304695" cy="7993392"/>
            <a:chOff x="0" y="0"/>
            <a:chExt cx="9739593" cy="10657856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3"/>
            <a:srcRect l="32193" r="32193"/>
            <a:stretch>
              <a:fillRect/>
            </a:stretch>
          </p:blipFill>
          <p:spPr>
            <a:xfrm>
              <a:off x="0" y="0"/>
              <a:ext cx="9739593" cy="10657856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199790" y="198886"/>
            <a:ext cx="3088210" cy="175652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9144000" y="1808076"/>
            <a:ext cx="8510076" cy="28782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500" spc="125" dirty="0">
                <a:solidFill>
                  <a:srgbClr val="2B4A9D"/>
                </a:solidFill>
                <a:latin typeface="Poppins ExtraBold"/>
              </a:rPr>
              <a:t>ACTIVIDADES</a:t>
            </a:r>
          </a:p>
          <a:p>
            <a:pPr algn="ctr">
              <a:lnSpc>
                <a:spcPts val="2668"/>
              </a:lnSpc>
            </a:pPr>
            <a:r>
              <a:rPr lang="en-US" sz="2000" spc="115" dirty="0">
                <a:solidFill>
                  <a:srgbClr val="2B4A9D"/>
                </a:solidFill>
                <a:latin typeface="Poppins ExtraBold Bold"/>
              </a:rPr>
              <a:t>DESARROLLO Y CUMPLIMIENTO A LA NORMATIVIDAD CON INFORMES DE AVANCES FINANCIEROS Y ADMINISTRATIVOS.</a:t>
            </a:r>
          </a:p>
          <a:p>
            <a:pPr algn="ctr">
              <a:lnSpc>
                <a:spcPts val="2668"/>
              </a:lnSpc>
            </a:pPr>
            <a:endParaRPr lang="en-US" sz="2300" spc="115" dirty="0">
              <a:solidFill>
                <a:srgbClr val="2B4A9D"/>
              </a:solidFill>
              <a:latin typeface="Poppins ExtraBold Bold"/>
            </a:endParaRPr>
          </a:p>
          <a:p>
            <a:pPr algn="ctr">
              <a:lnSpc>
                <a:spcPts val="2940"/>
              </a:lnSpc>
            </a:pPr>
            <a:endParaRPr lang="en-US" sz="2300" spc="115" dirty="0">
              <a:solidFill>
                <a:srgbClr val="2B4A9D"/>
              </a:solidFill>
              <a:latin typeface="Poppins ExtraBold Bold"/>
            </a:endParaRPr>
          </a:p>
          <a:p>
            <a:pPr algn="ctr">
              <a:lnSpc>
                <a:spcPts val="8400"/>
              </a:lnSpc>
            </a:pPr>
            <a:endParaRPr lang="en-US" sz="2300" spc="115" dirty="0">
              <a:solidFill>
                <a:srgbClr val="2B4A9D"/>
              </a:solidFill>
              <a:latin typeface="Poppins ExtraBold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369245" y="3467100"/>
            <a:ext cx="8510076" cy="7078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61345" lvl="1" indent="-280673" algn="just">
              <a:buFont typeface="Arial"/>
              <a:buChar char="•"/>
            </a:pPr>
            <a:r>
              <a:rPr lang="en-US" sz="2000" b="1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Ejecución</a:t>
            </a:r>
            <a:r>
              <a:rPr lang="en-US" sz="2000" b="1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informes de resultados administrativos y </a:t>
            </a:r>
            <a:r>
              <a:rPr lang="en-US" sz="2000" b="1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contables</a:t>
            </a:r>
            <a:r>
              <a:rPr lang="en-US" sz="2000" b="1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</a:t>
            </a:r>
            <a:r>
              <a:rPr lang="en-US" sz="2000" b="1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realizados</a:t>
            </a:r>
            <a:r>
              <a:rPr lang="en-US" sz="2000" b="1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.</a:t>
            </a:r>
          </a:p>
          <a:p>
            <a:pPr algn="just"/>
            <a:endParaRPr lang="en-US" sz="2000" spc="260" dirty="0">
              <a:solidFill>
                <a:srgbClr val="000000"/>
              </a:solidFill>
              <a:latin typeface="Lato Italics" panose="020B0604020202020204" charset="0"/>
              <a:ea typeface="Lato Italics" panose="020B0604020202020204" charset="0"/>
              <a:cs typeface="Lato Italics" panose="020B0604020202020204" charset="0"/>
            </a:endParaRPr>
          </a:p>
          <a:p>
            <a:pPr algn="just"/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Con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esta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información se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miden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los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informes y análisis de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tipo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administrativo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,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financiero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y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contables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como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resultado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la aplicación del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presupuesto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en las actividades y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eventos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realizados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.</a:t>
            </a: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r>
              <a:rPr lang="en-US" sz="2000" spc="260" dirty="0">
                <a:solidFill>
                  <a:srgbClr val="000000"/>
                </a:solidFill>
                <a:latin typeface="Lato Bold Italics"/>
              </a:rPr>
              <a:t>E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n la </a:t>
            </a:r>
            <a:r>
              <a:rPr lang="en-US" sz="2000" spc="260" dirty="0" err="1">
                <a:solidFill>
                  <a:srgbClr val="000000"/>
                </a:solidFill>
                <a:latin typeface="Lato Italics"/>
              </a:rPr>
              <a:t>gráfica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 se </a:t>
            </a:r>
            <a:r>
              <a:rPr lang="en-US" sz="2000" spc="260" dirty="0" err="1">
                <a:solidFill>
                  <a:srgbClr val="000000"/>
                </a:solidFill>
                <a:latin typeface="Lato Italics"/>
              </a:rPr>
              <a:t>puede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 </a:t>
            </a:r>
            <a:r>
              <a:rPr lang="en-US" sz="2000" spc="260" dirty="0" err="1">
                <a:solidFill>
                  <a:srgbClr val="000000"/>
                </a:solidFill>
                <a:latin typeface="Lato Italics"/>
              </a:rPr>
              <a:t>notar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 que del </a:t>
            </a:r>
            <a:r>
              <a:rPr lang="en-US" sz="2000" spc="260" dirty="0" err="1">
                <a:solidFill>
                  <a:srgbClr val="000000"/>
                </a:solidFill>
                <a:latin typeface="Lato Italics"/>
              </a:rPr>
              <a:t>número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 de informes </a:t>
            </a:r>
            <a:r>
              <a:rPr lang="en-US" sz="2000" spc="260" dirty="0" err="1">
                <a:solidFill>
                  <a:srgbClr val="000000"/>
                </a:solidFill>
                <a:latin typeface="Lato Italics"/>
              </a:rPr>
              <a:t>programados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 </a:t>
            </a:r>
            <a:r>
              <a:rPr lang="en-US" sz="2000" spc="260" dirty="0">
                <a:solidFill>
                  <a:srgbClr val="000000"/>
                </a:solidFill>
                <a:latin typeface="Lato Bold Italics"/>
              </a:rPr>
              <a:t>se </a:t>
            </a:r>
            <a:r>
              <a:rPr lang="en-US" sz="2000" spc="260" dirty="0" err="1">
                <a:solidFill>
                  <a:srgbClr val="000000"/>
                </a:solidFill>
                <a:latin typeface="Lato Bold Italics"/>
              </a:rPr>
              <a:t>logra</a:t>
            </a:r>
            <a:r>
              <a:rPr lang="en-US" sz="2000" spc="260" dirty="0">
                <a:solidFill>
                  <a:srgbClr val="000000"/>
                </a:solidFill>
                <a:latin typeface="Lato Bold Italics"/>
              </a:rPr>
              <a:t> el 100% de </a:t>
            </a:r>
            <a:r>
              <a:rPr lang="en-US" sz="2000" spc="260" dirty="0" err="1">
                <a:solidFill>
                  <a:srgbClr val="000000"/>
                </a:solidFill>
                <a:latin typeface="Lato Bold Italics"/>
              </a:rPr>
              <a:t>cumplimiento</a:t>
            </a:r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ctr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ctr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ctr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ctr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561F2155-37A8-A194-B346-63085042F5E5}"/>
              </a:ext>
            </a:extLst>
          </p:cNvPr>
          <p:cNvSpPr/>
          <p:nvPr/>
        </p:nvSpPr>
        <p:spPr>
          <a:xfrm>
            <a:off x="1396139" y="1146804"/>
            <a:ext cx="7304695" cy="7993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17" name="Objeto 16">
            <a:extLst>
              <a:ext uri="{FF2B5EF4-FFF2-40B4-BE49-F238E27FC236}">
                <a16:creationId xmlns:a16="http://schemas.microsoft.com/office/drawing/2014/main" id="{01495952-113B-9C61-B306-1B29BAD429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566486"/>
              </p:ext>
            </p:extLst>
          </p:nvPr>
        </p:nvGraphicFramePr>
        <p:xfrm>
          <a:off x="8787324" y="6896100"/>
          <a:ext cx="8510076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3467036" imgH="1971803" progId="Excel.Sheet.12">
                  <p:embed/>
                </p:oleObj>
              </mc:Choice>
              <mc:Fallback>
                <p:oleObj name="Worksheet" r:id="rId5" imgW="3467036" imgH="197180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87324" y="6896100"/>
                        <a:ext cx="8510076" cy="304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Imagen 19">
            <a:extLst>
              <a:ext uri="{FF2B5EF4-FFF2-40B4-BE49-F238E27FC236}">
                <a16:creationId xmlns:a16="http://schemas.microsoft.com/office/drawing/2014/main" id="{F26EEB2F-17A3-96CD-2B0C-D8CD999C96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8968" y="1257301"/>
            <a:ext cx="7139035" cy="7696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80498" y="886353"/>
            <a:ext cx="15327005" cy="1190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8000" spc="400">
                <a:solidFill>
                  <a:srgbClr val="267BAF"/>
                </a:solidFill>
                <a:latin typeface="Poppins ExtraBold"/>
              </a:rPr>
              <a:t>EVIDENCIAS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9334500" y="2476500"/>
            <a:ext cx="8953500" cy="7810500"/>
            <a:chOff x="0" y="0"/>
            <a:chExt cx="3266261" cy="284929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266261" cy="2849292"/>
            </a:xfrm>
            <a:custGeom>
              <a:avLst/>
              <a:gdLst/>
              <a:ahLst/>
              <a:cxnLst/>
              <a:rect l="l" t="t" r="r" b="b"/>
              <a:pathLst>
                <a:path w="3266261" h="2849292">
                  <a:moveTo>
                    <a:pt x="0" y="0"/>
                  </a:moveTo>
                  <a:lnTo>
                    <a:pt x="3266261" y="0"/>
                  </a:lnTo>
                  <a:lnTo>
                    <a:pt x="3266261" y="2849292"/>
                  </a:lnTo>
                  <a:lnTo>
                    <a:pt x="0" y="2849292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0" y="2476500"/>
            <a:ext cx="8953500" cy="7810500"/>
            <a:chOff x="0" y="0"/>
            <a:chExt cx="3266261" cy="284929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266261" cy="2849292"/>
            </a:xfrm>
            <a:custGeom>
              <a:avLst/>
              <a:gdLst/>
              <a:ahLst/>
              <a:cxnLst/>
              <a:rect l="l" t="t" r="r" b="b"/>
              <a:pathLst>
                <a:path w="3266261" h="2849292">
                  <a:moveTo>
                    <a:pt x="0" y="0"/>
                  </a:moveTo>
                  <a:lnTo>
                    <a:pt x="3266261" y="0"/>
                  </a:lnTo>
                  <a:lnTo>
                    <a:pt x="3266261" y="2849292"/>
                  </a:lnTo>
                  <a:lnTo>
                    <a:pt x="0" y="2849292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0" y="0"/>
            <a:ext cx="18288000" cy="417760"/>
            <a:chOff x="0" y="0"/>
            <a:chExt cx="6671512" cy="1524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671512" cy="152400"/>
            </a:xfrm>
            <a:custGeom>
              <a:avLst/>
              <a:gdLst/>
              <a:ahLst/>
              <a:cxnLst/>
              <a:rect l="l" t="t" r="r" b="b"/>
              <a:pathLst>
                <a:path w="6671512" h="152400">
                  <a:moveTo>
                    <a:pt x="0" y="0"/>
                  </a:moveTo>
                  <a:lnTo>
                    <a:pt x="6671512" y="0"/>
                  </a:lnTo>
                  <a:lnTo>
                    <a:pt x="6671512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9" name="Group 9"/>
          <p:cNvGrpSpPr/>
          <p:nvPr/>
        </p:nvGrpSpPr>
        <p:grpSpPr>
          <a:xfrm rot="5400000">
            <a:off x="-1963" y="1309"/>
            <a:ext cx="1635964" cy="1633346"/>
            <a:chOff x="0" y="0"/>
            <a:chExt cx="6350000" cy="63398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1" name="Group 11"/>
          <p:cNvGrpSpPr/>
          <p:nvPr/>
        </p:nvGrpSpPr>
        <p:grpSpPr>
          <a:xfrm rot="-10800000">
            <a:off x="16652690" y="1309"/>
            <a:ext cx="1635964" cy="1633346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947763" y="719978"/>
            <a:ext cx="3088210" cy="1756521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CD04A0A5-1E1C-7797-48FC-6298AE132A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383" y="2302693"/>
            <a:ext cx="16004233" cy="79925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80498" y="886353"/>
            <a:ext cx="15327005" cy="1190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8000" spc="400">
                <a:solidFill>
                  <a:srgbClr val="267BAF"/>
                </a:solidFill>
                <a:latin typeface="Poppins ExtraBold"/>
              </a:rPr>
              <a:t>EVIDENCIAS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9334500" y="2476500"/>
            <a:ext cx="8953500" cy="7810500"/>
            <a:chOff x="0" y="0"/>
            <a:chExt cx="3266261" cy="284929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266261" cy="2849292"/>
            </a:xfrm>
            <a:custGeom>
              <a:avLst/>
              <a:gdLst/>
              <a:ahLst/>
              <a:cxnLst/>
              <a:rect l="l" t="t" r="r" b="b"/>
              <a:pathLst>
                <a:path w="3266261" h="2849292">
                  <a:moveTo>
                    <a:pt x="0" y="0"/>
                  </a:moveTo>
                  <a:lnTo>
                    <a:pt x="3266261" y="0"/>
                  </a:lnTo>
                  <a:lnTo>
                    <a:pt x="3266261" y="2849292"/>
                  </a:lnTo>
                  <a:lnTo>
                    <a:pt x="0" y="2849292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0" y="2476500"/>
            <a:ext cx="8953500" cy="7810500"/>
            <a:chOff x="0" y="0"/>
            <a:chExt cx="3266261" cy="284929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266261" cy="2849292"/>
            </a:xfrm>
            <a:custGeom>
              <a:avLst/>
              <a:gdLst/>
              <a:ahLst/>
              <a:cxnLst/>
              <a:rect l="l" t="t" r="r" b="b"/>
              <a:pathLst>
                <a:path w="3266261" h="2849292">
                  <a:moveTo>
                    <a:pt x="0" y="0"/>
                  </a:moveTo>
                  <a:lnTo>
                    <a:pt x="3266261" y="0"/>
                  </a:lnTo>
                  <a:lnTo>
                    <a:pt x="3266261" y="2849292"/>
                  </a:lnTo>
                  <a:lnTo>
                    <a:pt x="0" y="2849292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0" y="0"/>
            <a:ext cx="18288000" cy="417760"/>
            <a:chOff x="0" y="0"/>
            <a:chExt cx="6671512" cy="1524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671512" cy="152400"/>
            </a:xfrm>
            <a:custGeom>
              <a:avLst/>
              <a:gdLst/>
              <a:ahLst/>
              <a:cxnLst/>
              <a:rect l="l" t="t" r="r" b="b"/>
              <a:pathLst>
                <a:path w="6671512" h="152400">
                  <a:moveTo>
                    <a:pt x="0" y="0"/>
                  </a:moveTo>
                  <a:lnTo>
                    <a:pt x="6671512" y="0"/>
                  </a:lnTo>
                  <a:lnTo>
                    <a:pt x="6671512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9" name="Group 9"/>
          <p:cNvGrpSpPr/>
          <p:nvPr/>
        </p:nvGrpSpPr>
        <p:grpSpPr>
          <a:xfrm rot="5400000">
            <a:off x="-1963" y="1309"/>
            <a:ext cx="1635964" cy="1633346"/>
            <a:chOff x="0" y="0"/>
            <a:chExt cx="6350000" cy="63398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1" name="Group 11"/>
          <p:cNvGrpSpPr/>
          <p:nvPr/>
        </p:nvGrpSpPr>
        <p:grpSpPr>
          <a:xfrm rot="-10800000">
            <a:off x="16652690" y="1309"/>
            <a:ext cx="1635964" cy="1633346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947763" y="719978"/>
            <a:ext cx="3088210" cy="1756521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16263" y="2754159"/>
            <a:ext cx="8478268" cy="7269764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964145" y="2746868"/>
            <a:ext cx="7694210" cy="726976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343</Words>
  <Application>Microsoft Office PowerPoint</Application>
  <PresentationFormat>Personalizado</PresentationFormat>
  <Paragraphs>77</Paragraphs>
  <Slides>11</Slides>
  <Notes>3</Notes>
  <HiddenSlides>0</HiddenSlides>
  <MMClips>0</MMClips>
  <ScaleCrop>false</ScaleCrop>
  <HeadingPairs>
    <vt:vector size="8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20" baseType="lpstr">
      <vt:lpstr>Poppins ExtraBold</vt:lpstr>
      <vt:lpstr>Lato Bold</vt:lpstr>
      <vt:lpstr>Arial</vt:lpstr>
      <vt:lpstr>Lato Bold Italics</vt:lpstr>
      <vt:lpstr>Calibri</vt:lpstr>
      <vt:lpstr>Lato Italics</vt:lpstr>
      <vt:lpstr>Poppins ExtraBold Bold</vt:lpstr>
      <vt:lpstr>Office Theme</vt:lpstr>
      <vt:lpstr>Hoja de cálculo de Microsoft Excel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PRIMERA SESIÓN ORDINARIA 2022-2024 SUBCOMITÉ SECTORIAL DEL EJE 4 CANCÚN POR LA PAZ</dc:title>
  <dc:creator>BRISA MOHEDANO</dc:creator>
  <cp:lastModifiedBy>DRBJ-ARRE-875</cp:lastModifiedBy>
  <cp:revision>33</cp:revision>
  <dcterms:created xsi:type="dcterms:W3CDTF">2006-08-16T00:00:00Z</dcterms:created>
  <dcterms:modified xsi:type="dcterms:W3CDTF">2024-04-25T19:07:58Z</dcterms:modified>
  <dc:identifier>DAFhRAqvqtw</dc:identifier>
</cp:coreProperties>
</file>