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6" r:id="rId3"/>
    <p:sldId id="311" r:id="rId4"/>
    <p:sldId id="317" r:id="rId5"/>
    <p:sldId id="277" r:id="rId6"/>
    <p:sldId id="319" r:id="rId7"/>
    <p:sldId id="320" r:id="rId8"/>
    <p:sldId id="318" r:id="rId9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8E5D"/>
    <a:srgbClr val="9D2449"/>
    <a:srgbClr val="621132"/>
    <a:srgbClr val="F1C1D0"/>
    <a:srgbClr val="D4C19C"/>
    <a:srgbClr val="ECA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10" autoAdjust="0"/>
    <p:restoredTop sz="95885"/>
  </p:normalViewPr>
  <p:slideViewPr>
    <p:cSldViewPr snapToGrid="0" snapToObjects="1">
      <p:cViewPr varScale="1">
        <p:scale>
          <a:sx n="70" d="100"/>
          <a:sy n="70" d="100"/>
        </p:scale>
        <p:origin x="9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PC\Desktop\IMJUVE%20GESER\PLANEACION\PLANEACION%202024\IMJUVE%201TR%202023\Gr&#225;fica%20Trimestral%20de%20Avance%20IMJUVE%204Tr2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esktop\IMJUVE%20GESER\PLANEACION\PLANEACION%202024\IMJUVE%201TR%202023\10.-%20PRESENTACI&#211;N%20POWER%20POINT\Gr&#225;fica%20Trimestral%20de%20Avance%20IMJUVE%201Tr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esktop\IMJUVE%20GESER\PLANEACION\PLANEACION%202024\IMJUVE%201TR%202023\10.-%20PRESENTACI&#211;N%20POWER%20POINT\Gr&#225;fica%20Trimestral%20de%20Avance%20IMJUVE%201Tr2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esktop\IMJUVE%20GESER\PLANEACION\PLANEACION%202024\IMJUVE%201TR%202023\10.-%20PRESENTACI&#211;N%20POWER%20POINT\Gr&#225;fica%20Trimestral%20de%20Avance%20IMJUVE%201Tr2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esktop\IMJUVE%20GESER\PLANEACION\PLANEACION%202024\IMJUVE%201TR%202023\10.-%20PRESENTACI&#211;N%20POWER%20POINT\Gr&#225;fica%20Trimestral%20de%20Avance%20IMJUVE%201Tr24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 dirty="0">
                <a:effectLst/>
              </a:rPr>
              <a:t>META PLANEADA Y ALCANZADA A NIVEL PROPÓSITO </a:t>
            </a:r>
            <a:endParaRPr lang="es-MX" sz="1200" dirty="0">
              <a:effectLst/>
            </a:endParaRPr>
          </a:p>
          <a:p>
            <a:pPr>
              <a:defRPr/>
            </a:pPr>
            <a:r>
              <a:rPr lang="es-MX" sz="1200" b="1" i="0" baseline="0" dirty="0">
                <a:effectLst/>
              </a:rPr>
              <a:t>PRIMER TRIMESTRE </a:t>
            </a:r>
            <a:r>
              <a:rPr lang="es-MX" sz="1200" b="1" i="0" baseline="0" dirty="0" smtClean="0">
                <a:effectLst/>
              </a:rPr>
              <a:t>2024</a:t>
            </a:r>
            <a:endParaRPr lang="es-MX" sz="1200" dirty="0">
              <a:effectLst/>
            </a:endParaRPr>
          </a:p>
          <a:p>
            <a:pPr>
              <a:defRPr/>
            </a:pPr>
            <a:r>
              <a:rPr lang="es-MX" sz="1200" b="1" i="0" baseline="0" dirty="0">
                <a:effectLst/>
              </a:rPr>
              <a:t>EN UNIDADES Y PORCENTAJE DE AVANCE</a:t>
            </a:r>
            <a:endParaRPr lang="es-MX" sz="1200" dirty="0">
              <a:effectLst/>
            </a:endParaRPr>
          </a:p>
        </c:rich>
      </c:tx>
      <c:layout>
        <c:manualLayout>
          <c:xMode val="edge"/>
          <c:yMode val="edge"/>
          <c:x val="0.10669759759167233"/>
          <c:y val="4.20506687380759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'[Gráfica Trimestral de Avance IMJUVE 4Tr23.xlsx]Propósito 2TR23'!$B$4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62113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4Tr23.xlsx]Propósito 2TR23'!$C$3</c:f>
              <c:strCache>
                <c:ptCount val="1"/>
                <c:pt idx="0">
                  <c:v>Población Beneficiada</c:v>
                </c:pt>
              </c:strCache>
            </c:strRef>
          </c:cat>
          <c:val>
            <c:numRef>
              <c:f>'[Gráfica Trimestral de Avance IMJUVE 4Tr23.xlsx]Propósito 2TR23'!$C$4</c:f>
              <c:numCache>
                <c:formatCode>General</c:formatCode>
                <c:ptCount val="1"/>
                <c:pt idx="0">
                  <c:v>3500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AAF-4E5A-A86E-8C34F5BB5CE6}"/>
            </c:ext>
          </c:extLst>
        </c:ser>
        <c:ser>
          <c:idx val="1"/>
          <c:order val="1"/>
          <c:tx>
            <c:strRef>
              <c:f>'[Gráfica Trimestral de Avance IMJUVE 4Tr23.xlsx]Propósito 2TR23'!$B$5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9D244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4Tr23.xlsx]Propósito 2TR23'!$C$3</c:f>
              <c:strCache>
                <c:ptCount val="1"/>
                <c:pt idx="0">
                  <c:v>Población Beneficiada</c:v>
                </c:pt>
              </c:strCache>
            </c:strRef>
          </c:cat>
          <c:val>
            <c:numRef>
              <c:f>'[Gráfica Trimestral de Avance IMJUVE 4Tr23.xlsx]Propósito 2TR23'!$C$5</c:f>
              <c:numCache>
                <c:formatCode>General</c:formatCode>
                <c:ptCount val="1"/>
                <c:pt idx="0">
                  <c:v>7502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AAF-4E5A-A86E-8C34F5BB5C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363747424"/>
        <c:axId val="1363755040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8.2561924693988955E-3"/>
                  <c:y val="-8.3454395481773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AAF-4E5A-A86E-8C34F5BB5CE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4Tr23.xlsx]Propósito 2TR23'!$C$3</c:f>
              <c:strCache>
                <c:ptCount val="1"/>
                <c:pt idx="0">
                  <c:v>Población Beneficiada</c:v>
                </c:pt>
              </c:strCache>
            </c:strRef>
          </c:cat>
          <c:val>
            <c:numRef>
              <c:f>'[Gráfica Trimestral de Avance IMJUVE 4Tr23.xlsx]Propósito 2TR23'!$C$6</c:f>
              <c:numCache>
                <c:formatCode>0.00%</c:formatCode>
                <c:ptCount val="1"/>
                <c:pt idx="0">
                  <c:v>2.1434285714285712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AAF-4E5A-A86E-8C34F5BB5C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3744704"/>
        <c:axId val="1363751232"/>
      </c:lineChart>
      <c:catAx>
        <c:axId val="1363747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3755040"/>
        <c:crosses val="autoZero"/>
        <c:auto val="1"/>
        <c:lblAlgn val="ctr"/>
        <c:lblOffset val="100"/>
        <c:noMultiLvlLbl val="0"/>
      </c:catAx>
      <c:valAx>
        <c:axId val="13637550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3747424"/>
        <c:crosses val="autoZero"/>
        <c:crossBetween val="between"/>
      </c:valAx>
      <c:valAx>
        <c:axId val="1363751232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3744704"/>
        <c:crosses val="max"/>
        <c:crossBetween val="between"/>
      </c:valAx>
      <c:catAx>
        <c:axId val="13637447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363751232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>
                <a:effectLst/>
              </a:rPr>
              <a:t>META PLANEADA Y ALCANZADA A NIVEL COMPONENTE 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PRIMER TRIMESTRE 2024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EN UNIDADES Y PORCENTAJE DE AVANCE</a:t>
            </a:r>
            <a:endParaRPr lang="es-MX" sz="1200">
              <a:effectLst/>
            </a:endParaRPr>
          </a:p>
        </c:rich>
      </c:tx>
      <c:layout>
        <c:manualLayout>
          <c:xMode val="edge"/>
          <c:yMode val="edge"/>
          <c:x val="0.10148523791387032"/>
          <c:y val="6.9487056170085748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2055723722297579"/>
          <c:y val="0.23915207777106076"/>
          <c:w val="0.72954283979167167"/>
          <c:h val="0.555508081668565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'[Gráfica Trimestral de Avance IMJUVE 1Tr24.xlsx]Componente 1 2T23'!$B$4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1Tr24.xlsx]Componente 1 2T23'!$C$3</c:f>
              <c:strCache>
                <c:ptCount val="1"/>
                <c:pt idx="0">
                  <c:v>Servicios integrales que promuevan el bienestar y la vida digna de las juventudes con Perspectiva de Género y Enfoque Basado en Derechos Humanos.</c:v>
                </c:pt>
              </c:strCache>
            </c:strRef>
          </c:cat>
          <c:val>
            <c:numRef>
              <c:f>'[Gráfica Trimestral de Avance IMJUVE 1Tr24.xlsx]Componente 1 2T23'!$C$4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CE-4040-B4A1-F3D247221B73}"/>
            </c:ext>
          </c:extLst>
        </c:ser>
        <c:ser>
          <c:idx val="1"/>
          <c:order val="1"/>
          <c:tx>
            <c:strRef>
              <c:f>'[Gráfica Trimestral de Avance IMJUVE 1Tr24.xlsx]Componente 1 2T23'!$B$5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6687203905998002E-3"/>
                  <c:y val="7.47934566914967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AA1-452C-92BC-EDF8644B4E4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1Tr24.xlsx]Componente 1 2T23'!$C$3</c:f>
              <c:strCache>
                <c:ptCount val="1"/>
                <c:pt idx="0">
                  <c:v>Servicios integrales que promuevan el bienestar y la vida digna de las juventudes con Perspectiva de Género y Enfoque Basado en Derechos Humanos.</c:v>
                </c:pt>
              </c:strCache>
            </c:strRef>
          </c:cat>
          <c:val>
            <c:numRef>
              <c:f>'[Gráfica Trimestral de Avance IMJUVE 1Tr24.xlsx]Componente 1 2T23'!$C$5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CE-4040-B4A1-F3D247221B7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363746336"/>
        <c:axId val="1363757216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5310313539712692"/>
                  <c:y val="-0.3076297189463674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5F5-43D4-9875-1BEB5E7155A5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1Tr24.xlsx]Componente 1 2T23'!$C$3</c:f>
              <c:strCache>
                <c:ptCount val="1"/>
                <c:pt idx="0">
                  <c:v>Servicios integrales que promuevan el bienestar y la vida digna de las juventudes con Perspectiva de Género y Enfoque Basado en Derechos Humanos.</c:v>
                </c:pt>
              </c:strCache>
            </c:strRef>
          </c:cat>
          <c:val>
            <c:numRef>
              <c:f>'[Gráfica Trimestral de Avance IMJUVE 1Tr24.xlsx]Componente 1 2T23'!$C$6</c:f>
              <c:numCache>
                <c:formatCode>0.00%</c:formatCode>
                <c:ptCount val="1"/>
                <c:pt idx="0">
                  <c:v>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ACE-4040-B4A1-F3D247221B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3754496"/>
        <c:axId val="1363749056"/>
      </c:lineChart>
      <c:catAx>
        <c:axId val="1363746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3757216"/>
        <c:crosses val="autoZero"/>
        <c:auto val="1"/>
        <c:lblAlgn val="ctr"/>
        <c:lblOffset val="100"/>
        <c:noMultiLvlLbl val="0"/>
      </c:catAx>
      <c:valAx>
        <c:axId val="1363757216"/>
        <c:scaling>
          <c:orientation val="minMax"/>
          <c:max val="7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3746336"/>
        <c:crosses val="autoZero"/>
        <c:crossBetween val="between"/>
        <c:majorUnit val="7"/>
        <c:minorUnit val="3"/>
      </c:valAx>
      <c:valAx>
        <c:axId val="1363749056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63754496"/>
        <c:crosses val="max"/>
        <c:crossBetween val="between"/>
      </c:valAx>
      <c:catAx>
        <c:axId val="13637544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36374905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7143998067167577E-2"/>
          <c:y val="0.92574492726832236"/>
          <c:w val="0.82571179876884482"/>
          <c:h val="6.00266363051999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>
                <a:effectLst/>
              </a:rPr>
              <a:t>METAS PLANEADAS Y ALCANZADAS A NIVEL ACTIVIDAD 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PRIMER TRIMESTRE 2024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EN UNIDADES Y PORCENTAJE DE AVANCE</a:t>
            </a:r>
            <a:endParaRPr lang="es-MX" sz="1200">
              <a:effectLst/>
            </a:endParaRPr>
          </a:p>
        </c:rich>
      </c:tx>
      <c:layout>
        <c:manualLayout>
          <c:xMode val="edge"/>
          <c:yMode val="edge"/>
          <c:x val="0.11328114418279714"/>
          <c:y val="2.69618703681137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'[Gráfica Trimestral de Avance IMJUVE 1Tr24.xlsx]Actividades 1 2T23'!$B$4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1Tr24.xlsx]Actividades 1 2T23'!$C$3:$E$3</c:f>
              <c:strCache>
                <c:ptCount val="3"/>
                <c:pt idx="0">
                  <c:v>Actividades de promoción a la igualdad e inclusión afectiva de las juventudes.</c:v>
                </c:pt>
                <c:pt idx="1">
                  <c:v>Actividades que promuevan el Bienestar Juvenil y la Vida Digna.</c:v>
                </c:pt>
                <c:pt idx="2">
                  <c:v>Actividades que promuevan la cultura de paz y seguridad</c:v>
                </c:pt>
              </c:strCache>
            </c:strRef>
          </c:cat>
          <c:val>
            <c:numRef>
              <c:f>'[Gráfica Trimestral de Avance IMJUVE 1Tr24.xlsx]Actividades 1 2T23'!$C$4:$E$4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68E-4CAD-9D52-1192AAC533FD}"/>
            </c:ext>
          </c:extLst>
        </c:ser>
        <c:ser>
          <c:idx val="1"/>
          <c:order val="1"/>
          <c:tx>
            <c:strRef>
              <c:f>'[Gráfica Trimestral de Avance IMJUVE 1Tr24.xlsx]Actividades 1 2T23'!$B$5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D4C19C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4438235310268023E-17"/>
                  <c:y val="2.4191022545543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BED-4645-8AF2-CC61EE8FFEF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1Tr24.xlsx]Actividades 1 2T23'!$C$3:$E$3</c:f>
              <c:strCache>
                <c:ptCount val="3"/>
                <c:pt idx="0">
                  <c:v>Actividades de promoción a la igualdad e inclusión afectiva de las juventudes.</c:v>
                </c:pt>
                <c:pt idx="1">
                  <c:v>Actividades que promuevan el Bienestar Juvenil y la Vida Digna.</c:v>
                </c:pt>
                <c:pt idx="2">
                  <c:v>Actividades que promuevan la cultura de paz y seguridad</c:v>
                </c:pt>
              </c:strCache>
            </c:strRef>
          </c:cat>
          <c:val>
            <c:numRef>
              <c:f>'[Gráfica Trimestral de Avance IMJUVE 1Tr24.xlsx]Actividades 1 2T23'!$C$5:$E$5</c:f>
              <c:numCache>
                <c:formatCode>General</c:formatCode>
                <c:ptCount val="3"/>
                <c:pt idx="0">
                  <c:v>6</c:v>
                </c:pt>
                <c:pt idx="1">
                  <c:v>11</c:v>
                </c:pt>
                <c:pt idx="2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68E-4CAD-9D52-1192AAC533F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618109296"/>
        <c:axId val="161811038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rgbClr val="FF0000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9326221147417265E-2"/>
                  <c:y val="-8.13525856502337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BED-4645-8AF2-CC61EE8FFEF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3153672165638334E-3"/>
                  <c:y val="-0.152159054402853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661-41E8-8894-64693F62CAD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8728738752071777E-2"/>
                  <c:y val="-5.49903576053554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712-4A80-8480-25181D7821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1Tr24.xlsx]Actividades 1 2T23'!$C$3:$E$3</c:f>
              <c:strCache>
                <c:ptCount val="3"/>
                <c:pt idx="0">
                  <c:v>Actividades de promoción a la igualdad e inclusión afectiva de las juventudes.</c:v>
                </c:pt>
                <c:pt idx="1">
                  <c:v>Actividades que promuevan el Bienestar Juvenil y la Vida Digna.</c:v>
                </c:pt>
                <c:pt idx="2">
                  <c:v>Actividades que promuevan la cultura de paz y seguridad</c:v>
                </c:pt>
              </c:strCache>
            </c:strRef>
          </c:cat>
          <c:val>
            <c:numRef>
              <c:f>'[Gráfica Trimestral de Avance IMJUVE 1Tr24.xlsx]Actividades 1 2T23'!$C$6:$E$6</c:f>
              <c:numCache>
                <c:formatCode>0.00%</c:formatCode>
                <c:ptCount val="3"/>
                <c:pt idx="0">
                  <c:v>2</c:v>
                </c:pt>
                <c:pt idx="1">
                  <c:v>3.6666666666666665</c:v>
                </c:pt>
                <c:pt idx="2">
                  <c:v>3.25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68E-4CAD-9D52-1192AAC533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8097872"/>
        <c:axId val="1618103312"/>
      </c:lineChart>
      <c:catAx>
        <c:axId val="1618109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18110384"/>
        <c:crosses val="autoZero"/>
        <c:auto val="1"/>
        <c:lblAlgn val="ctr"/>
        <c:lblOffset val="100"/>
        <c:noMultiLvlLbl val="0"/>
      </c:catAx>
      <c:valAx>
        <c:axId val="1618110384"/>
        <c:scaling>
          <c:orientation val="minMax"/>
          <c:max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18109296"/>
        <c:crosses val="autoZero"/>
        <c:crossBetween val="between"/>
      </c:valAx>
      <c:valAx>
        <c:axId val="1618103312"/>
        <c:scaling>
          <c:orientation val="minMax"/>
          <c:max val="8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18097872"/>
        <c:crosses val="max"/>
        <c:crossBetween val="between"/>
      </c:valAx>
      <c:catAx>
        <c:axId val="16180978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18103312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>
                <a:effectLst/>
              </a:rPr>
              <a:t>META PLANEADA Y ALCANZADA A NIVEL COMPONENTE 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PRIMER TRIMESTRE 2024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EN UNIDADES Y PORCENTAJE DE AVANCE</a:t>
            </a:r>
            <a:endParaRPr lang="es-MX" sz="1200">
              <a:effectLst/>
            </a:endParaRPr>
          </a:p>
        </c:rich>
      </c:tx>
      <c:layout>
        <c:manualLayout>
          <c:xMode val="edge"/>
          <c:yMode val="edge"/>
          <c:x val="0.10669759759167233"/>
          <c:y val="4.20506687380759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'[Gráfica Trimestral de Avance IMJUVE 1Tr24.xlsx]Componente 2 4T22'!$B$4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1Tr24.xlsx]Componente 2 4T22'!$C$3</c:f>
              <c:strCache>
                <c:ptCount val="1"/>
                <c:pt idx="0">
                  <c:v>ACTIVIDADES DE FOMENTO PROFESIONAL Y DEL ENTORNO AMBIENTAL DIRIGIDASA LAS JUVENTUDES REALIZADAS.</c:v>
                </c:pt>
              </c:strCache>
            </c:strRef>
          </c:cat>
          <c:val>
            <c:numRef>
              <c:f>'[Gráfica Trimestral de Avance IMJUVE 1Tr24.xlsx]Componente 2 4T22'!$C$4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82-4117-AF00-9F3B65C9095D}"/>
            </c:ext>
          </c:extLst>
        </c:ser>
        <c:ser>
          <c:idx val="1"/>
          <c:order val="1"/>
          <c:tx>
            <c:strRef>
              <c:f>'[Gráfica Trimestral de Avance IMJUVE 1Tr24.xlsx]Componente 2 4T22'!$B$5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1Tr24.xlsx]Componente 2 4T22'!$C$3</c:f>
              <c:strCache>
                <c:ptCount val="1"/>
                <c:pt idx="0">
                  <c:v>ACTIVIDADES DE FOMENTO PROFESIONAL Y DEL ENTORNO AMBIENTAL DIRIGIDASA LAS JUVENTUDES REALIZADAS.</c:v>
                </c:pt>
              </c:strCache>
            </c:strRef>
          </c:cat>
          <c:val>
            <c:numRef>
              <c:f>'[Gráfica Trimestral de Avance IMJUVE 1Tr24.xlsx]Componente 2 4T22'!$C$5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882-4117-AF00-9F3B65C909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618099504"/>
        <c:axId val="1618106576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6.0481971298383827E-2"/>
                  <c:y val="0.14479744083033808"/>
                </c:manualLayout>
              </c:layout>
              <c:spPr>
                <a:noFill/>
                <a:ln>
                  <a:solidFill>
                    <a:schemeClr val="accent3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1Tr24.xlsx]Componente 2 4T22'!$C$3</c:f>
              <c:strCache>
                <c:ptCount val="1"/>
                <c:pt idx="0">
                  <c:v>ACTIVIDADES DE FOMENTO PROFESIONAL Y DEL ENTORNO AMBIENTAL DIRIGIDASA LAS JUVENTUDES REALIZADAS.</c:v>
                </c:pt>
              </c:strCache>
            </c:strRef>
          </c:cat>
          <c:val>
            <c:numRef>
              <c:f>'[Gráfica Trimestral de Avance IMJUVE 1Tr24.xlsx]Componente 2 4T22'!$C$6</c:f>
              <c:numCache>
                <c:formatCode>0.00%</c:formatCode>
                <c:ptCount val="1"/>
                <c:pt idx="0">
                  <c:v>1.4545454545454546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882-4117-AF00-9F3B65C909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8098960"/>
        <c:axId val="1618097328"/>
      </c:lineChart>
      <c:catAx>
        <c:axId val="1618099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18106576"/>
        <c:crosses val="autoZero"/>
        <c:auto val="1"/>
        <c:lblAlgn val="ctr"/>
        <c:lblOffset val="100"/>
        <c:noMultiLvlLbl val="0"/>
      </c:catAx>
      <c:valAx>
        <c:axId val="1618106576"/>
        <c:scaling>
          <c:orientation val="minMax"/>
          <c:max val="2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18099504"/>
        <c:crosses val="autoZero"/>
        <c:crossBetween val="between"/>
        <c:majorUnit val="3"/>
      </c:valAx>
      <c:valAx>
        <c:axId val="1618097328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18098960"/>
        <c:crosses val="max"/>
        <c:crossBetween val="between"/>
      </c:valAx>
      <c:catAx>
        <c:axId val="16180989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18097328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>
                <a:effectLst/>
              </a:rPr>
              <a:t>METAS PLANEADAS Y ALCANZADAS A NIVEL ACTIVIDAD 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PRIMER TRIMESTRE 2024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EN UNIDADES Y PORCENTAJE DE AVANCE</a:t>
            </a:r>
            <a:endParaRPr lang="es-MX" sz="1200">
              <a:effectLst/>
            </a:endParaRPr>
          </a:p>
        </c:rich>
      </c:tx>
      <c:layout>
        <c:manualLayout>
          <c:xMode val="edge"/>
          <c:yMode val="edge"/>
          <c:x val="0.12362808568393363"/>
          <c:y val="1.99275390744521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'[Gráfica Trimestral de Avance IMJUVE 1Tr24.xlsx]Actividades 4T22'!$B$4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1Tr24.xlsx]Actividades 4T22'!$C$3:$F$3</c:f>
              <c:strCache>
                <c:ptCount val="4"/>
                <c:pt idx="0">
                  <c:v>Ejecución de actividades que fomenten la educación, el emprendimiento y el trabajo digno.</c:v>
                </c:pt>
                <c:pt idx="1">
                  <c:v> Ejecución de actividades que fomenten los entornos sostenibles, dignos y adecuados.</c:v>
                </c:pt>
                <c:pt idx="2">
                  <c:v>Integración del Padrón Municipal de las Juventudes de Benito Juárez.</c:v>
                </c:pt>
                <c:pt idx="3">
                  <c:v>actividades que fomenten la participación ciudadana de las juventudes.</c:v>
                </c:pt>
              </c:strCache>
            </c:strRef>
          </c:cat>
          <c:val>
            <c:numRef>
              <c:f>'[Gráfica Trimestral de Avance IMJUVE 1Tr24.xlsx]Actividades 4T22'!$C$4:$F$4</c:f>
              <c:numCache>
                <c:formatCode>General</c:formatCode>
                <c:ptCount val="4"/>
                <c:pt idx="0">
                  <c:v>6</c:v>
                </c:pt>
                <c:pt idx="1">
                  <c:v>3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332-470E-A829-F72B603A4B51}"/>
            </c:ext>
          </c:extLst>
        </c:ser>
        <c:ser>
          <c:idx val="1"/>
          <c:order val="1"/>
          <c:tx>
            <c:strRef>
              <c:f>'[Gráfica Trimestral de Avance IMJUVE 1Tr24.xlsx]Actividades 4T22'!$B$5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D4C19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1Tr24.xlsx]Actividades 4T22'!$C$3:$F$3</c:f>
              <c:strCache>
                <c:ptCount val="4"/>
                <c:pt idx="0">
                  <c:v>Ejecución de actividades que fomenten la educación, el emprendimiento y el trabajo digno.</c:v>
                </c:pt>
                <c:pt idx="1">
                  <c:v> Ejecución de actividades que fomenten los entornos sostenibles, dignos y adecuados.</c:v>
                </c:pt>
                <c:pt idx="2">
                  <c:v>Integración del Padrón Municipal de las Juventudes de Benito Juárez.</c:v>
                </c:pt>
                <c:pt idx="3">
                  <c:v>actividades que fomenten la participación ciudadana de las juventudes.</c:v>
                </c:pt>
              </c:strCache>
            </c:strRef>
          </c:cat>
          <c:val>
            <c:numRef>
              <c:f>'[Gráfica Trimestral de Avance IMJUVE 1Tr24.xlsx]Actividades 4T22'!$C$5:$F$5</c:f>
              <c:numCache>
                <c:formatCode>General</c:formatCode>
                <c:ptCount val="4"/>
                <c:pt idx="0">
                  <c:v>10</c:v>
                </c:pt>
                <c:pt idx="1">
                  <c:v>1</c:v>
                </c:pt>
                <c:pt idx="2">
                  <c:v>0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332-470E-A829-F72B603A4B5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618100592"/>
        <c:axId val="1618101680"/>
      </c:barChart>
      <c:lineChart>
        <c:grouping val="standard"/>
        <c:varyColors val="0"/>
        <c:ser>
          <c:idx val="2"/>
          <c:order val="2"/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 Trimestral de Avance IMJUVE 1Tr24.xlsx]Actividades 4T22'!$C$3:$F$3</c:f>
              <c:strCache>
                <c:ptCount val="4"/>
                <c:pt idx="0">
                  <c:v>Ejecución de actividades que fomenten la educación, el emprendimiento y el trabajo digno.</c:v>
                </c:pt>
                <c:pt idx="1">
                  <c:v> Ejecución de actividades que fomenten los entornos sostenibles, dignos y adecuados.</c:v>
                </c:pt>
                <c:pt idx="2">
                  <c:v>Integración del Padrón Municipal de las Juventudes de Benito Juárez.</c:v>
                </c:pt>
                <c:pt idx="3">
                  <c:v>actividades que fomenten la participación ciudadana de las juventudes.</c:v>
                </c:pt>
              </c:strCache>
            </c:strRef>
          </c:cat>
          <c:val>
            <c:numRef>
              <c:f>'[Gráfica Trimestral de Avance IMJUVE 1Tr24.xlsx]Actividades 4T22'!$C$6:$F$6</c:f>
              <c:numCache>
                <c:formatCode>0.00%</c:formatCode>
                <c:ptCount val="4"/>
                <c:pt idx="0">
                  <c:v>1.6666666666666667</c:v>
                </c:pt>
                <c:pt idx="1">
                  <c:v>0.33333333333333331</c:v>
                </c:pt>
                <c:pt idx="2">
                  <c:v>0</c:v>
                </c:pt>
                <c:pt idx="3">
                  <c:v>2.5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332-470E-A829-F72B603A4B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8106032"/>
        <c:axId val="1618108208"/>
      </c:lineChart>
      <c:catAx>
        <c:axId val="1618100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18101680"/>
        <c:crosses val="autoZero"/>
        <c:auto val="1"/>
        <c:lblAlgn val="ctr"/>
        <c:lblOffset val="100"/>
        <c:noMultiLvlLbl val="0"/>
      </c:catAx>
      <c:valAx>
        <c:axId val="1618101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18100592"/>
        <c:crosses val="autoZero"/>
        <c:crossBetween val="between"/>
      </c:valAx>
      <c:valAx>
        <c:axId val="161810820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18106032"/>
        <c:crosses val="max"/>
        <c:crossBetween val="between"/>
      </c:valAx>
      <c:catAx>
        <c:axId val="16181060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18108208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160" y="1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9B710-56FD-4C9F-9C64-6BCE84A94A65}" type="datetimeFigureOut">
              <a:rPr lang="es-MX" smtClean="0"/>
              <a:t>08/04/2024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31060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160" y="8831060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EB520-B90B-4198-A4AF-BB3B4A9AB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8430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0E345E5-69E5-46CA-B395-52A6421A2A3D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1" y="4473893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F85A3B2-6601-44E5-AE42-D842DC1A672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0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37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490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82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3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24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14B6457-97E7-414B-9DDF-F351C914E9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BB76DE1-0A04-0D4A-AAC4-B1EF5D2E6D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C4791CD-CA7A-5A46-A023-9CB0C381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43C7484-024B-4746-85C0-0C4B7669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C85D070-424F-CC4B-BA10-E02C744C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97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4EFBC21-16D8-BE49-B0D4-BCFA86759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A4321B81-1BB8-8E4B-8FDC-08571E646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922D281-A4E4-2944-ADA2-82CFA66D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92F3B37-0916-3542-A4A0-2BD5F334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BA2205C-C199-5E49-B4A5-7BA8062C1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21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CF80E750-39C1-DF43-8259-6260E36B8D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98D799E0-5A90-2D47-AD40-D69014B2A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9D79760-9DAB-EE4E-B913-CCB3D3E1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F32F2D8-463B-1D48-9B45-94804A7C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8610823-C2FD-1646-A13E-BC35FE5C5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0024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FF7B8E9-ACCF-DE40-A42D-411CC6C2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0AF23D8-4817-F341-BD0D-AD2483116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FC42EE89-7F71-9343-9B4A-4CCC03CB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5B16D72-F859-0840-A8D7-DA762D6C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A86A1E-7B22-B74C-8070-CF30F660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2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BB9C628-9B10-184A-BF90-18FD6F7B4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6C2212D1-AAC1-5A45-B5D9-938CF9382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31EEFD7F-B503-CF46-AAB6-87ECD52C4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8F441AD8-1AE7-8B41-91AF-AA44AEDBF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CB71F90-59AB-4444-A018-A274A3E0A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622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2AC2119-27FB-9E4E-B5BF-C07D60A2F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AE2BA35-CA44-4143-9D52-3B0670DF9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963DD19E-9D30-4244-BBD3-0E837A055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F678B5C8-C21B-EB4A-88ED-56F534C0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EA2E11DB-6CEC-D94B-AF53-E1F782865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039FF7D-B361-9A48-A5CA-852F925A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821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88F61B8-1510-8D49-944E-80BD7A0A0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C024911C-54FD-8C48-8BFC-DAADFA749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3229F621-9CD7-DC45-9D28-6AE199E37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8D714FEE-1909-5E48-91CF-A21B02204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42E05B77-07EF-DD40-BDA8-27CE8530FD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711822A6-C32F-A042-A924-46F961F50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0A22F9E-4514-A94E-B6C3-85A0EC5DE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32C40D86-05B5-D742-ADF3-FC3495B3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0085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9B9C358-8BD9-A344-8B1F-1221E620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3E0BA330-F8F8-F245-940E-473577E73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927DC52B-72AC-1C42-92B4-3B59FDE7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8C35862-B345-2444-85EC-9CBBC8C1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798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35176637-01DD-5F41-BC28-36B81411D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52F34602-5039-0247-8615-72F1A1A06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89413057-F7D0-6344-A2E9-15A59EB1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3268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D3F3766-B4F1-A243-82E1-33E9FFDA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455258C-4D20-504B-907D-0579E54A1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DD630014-8F63-5240-8880-4050E1028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8E78B4A-DA56-D14F-A5CD-E2CF4083A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B810CB0D-135B-D14D-BE44-2200DD72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43A78BF-33D8-D34E-9568-F94CDCAAB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9342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513F14F-80CB-CF4A-9AA5-FA760D38D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C806937E-0175-C946-9717-BB41ED62EC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668A21C-4975-5544-9675-CC0DB3EC8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C1A18AD6-0A33-5145-96CA-68491155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88E64733-ADBF-B94F-A858-88618687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D52B227-78C6-9E49-920F-03A65D440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24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E9CA23C3-FA5F-2446-A92B-9C10A542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260BC84-BB76-E842-B1E5-25D870CBE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9C34074-78C5-4048-88CA-EBDF41FB7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FA57-C585-244B-8F83-9BDCE76C2BCF}" type="datetimeFigureOut">
              <a:rPr lang="es-ES_tradnl" smtClean="0"/>
              <a:t>08/04/2024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AF080F6-92E7-4545-9012-1F02D5BEC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50EE611-63F7-434A-B371-B1A784428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4422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adroTexto 32">
            <a:extLst>
              <a:ext uri="{FF2B5EF4-FFF2-40B4-BE49-F238E27FC236}">
                <a16:creationId xmlns:a16="http://schemas.microsoft.com/office/drawing/2014/main" xmlns="" id="{98FA050F-DA14-5D47-860C-2B06FB8C55EA}"/>
              </a:ext>
            </a:extLst>
          </p:cNvPr>
          <p:cNvSpPr txBox="1"/>
          <p:nvPr/>
        </p:nvSpPr>
        <p:spPr>
          <a:xfrm>
            <a:off x="2966152" y="2893035"/>
            <a:ext cx="9032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>
                <a:latin typeface="Arial Black" panose="020B0604020202020204" pitchFamily="34" charset="0"/>
                <a:cs typeface="Arial Black" panose="020B0604020202020204" pitchFamily="34" charset="0"/>
              </a:rPr>
              <a:t>SUBCOMITÉ SECTORIAL DEL EJE 4 CANCÚN POR LA PAZ</a:t>
            </a:r>
          </a:p>
          <a:p>
            <a:pPr algn="ctr"/>
            <a:r>
              <a:rPr lang="es-MX" sz="2000" b="1" dirty="0" smtClean="0">
                <a:latin typeface="Arial Black" panose="020B0604020202020204" pitchFamily="34" charset="0"/>
                <a:cs typeface="Arial Black" panose="020B0604020202020204" pitchFamily="34" charset="0"/>
              </a:rPr>
              <a:t>OCTAVA </a:t>
            </a:r>
            <a:r>
              <a:rPr lang="es-MX" sz="2000" b="1" dirty="0">
                <a:latin typeface="Arial Black" panose="020B0604020202020204" pitchFamily="34" charset="0"/>
                <a:cs typeface="Arial Black" panose="020B0604020202020204" pitchFamily="34" charset="0"/>
              </a:rPr>
              <a:t>SESIÓN </a:t>
            </a:r>
            <a:r>
              <a:rPr lang="es-MX" sz="2000" b="1" dirty="0" smtClean="0">
                <a:latin typeface="Arial Black" panose="020B0604020202020204" pitchFamily="34" charset="0"/>
                <a:cs typeface="Arial Black" panose="020B0604020202020204" pitchFamily="34" charset="0"/>
              </a:rPr>
              <a:t>ORDINARIA</a:t>
            </a:r>
            <a:endParaRPr lang="es-MX" sz="2000" b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xmlns="" id="{D16FDEF1-01AF-904D-BC09-635291126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09" y="463493"/>
            <a:ext cx="11823700" cy="1016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xmlns="" id="{6D1D4BCC-2746-A64A-8759-D332562A7905}"/>
              </a:ext>
            </a:extLst>
          </p:cNvPr>
          <p:cNvSpPr txBox="1"/>
          <p:nvPr/>
        </p:nvSpPr>
        <p:spPr>
          <a:xfrm>
            <a:off x="2209800" y="4387202"/>
            <a:ext cx="970352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PROGRAMA DE DESARROLLO INTEGRAL CON PERSPECTIVA DE JUVENTUDES</a:t>
            </a:r>
          </a:p>
          <a:p>
            <a:pPr algn="ctr"/>
            <a:r>
              <a:rPr lang="es-MX" sz="2200" b="1" dirty="0"/>
              <a:t>INFORME</a:t>
            </a:r>
            <a:r>
              <a:rPr lang="es-MX" sz="2200" dirty="0"/>
              <a:t> </a:t>
            </a:r>
            <a:r>
              <a:rPr lang="es-MX" sz="2200" b="1" dirty="0"/>
              <a:t>DE AVANCE EN CUMPLIMIENTO DE METAS</a:t>
            </a:r>
          </a:p>
          <a:p>
            <a:pPr algn="ctr"/>
            <a:r>
              <a:rPr lang="es-MX" sz="2000" b="1" dirty="0"/>
              <a:t>UNIDAD RESPONSABLE: INSTITUTO MUNICIPAL DE LA JUVENTUD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xmlns="" id="{CC8BD34C-42EC-6345-9E2C-A04D5779E038}"/>
              </a:ext>
            </a:extLst>
          </p:cNvPr>
          <p:cNvSpPr txBox="1"/>
          <p:nvPr/>
        </p:nvSpPr>
        <p:spPr>
          <a:xfrm>
            <a:off x="993643" y="5939791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ABRIL 2024</a:t>
            </a:r>
            <a:endParaRPr lang="es-MX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xmlns="" id="{B45AFDFF-1686-7540-83FE-C2B0E37717C2}"/>
              </a:ext>
            </a:extLst>
          </p:cNvPr>
          <p:cNvSpPr txBox="1"/>
          <p:nvPr/>
        </p:nvSpPr>
        <p:spPr>
          <a:xfrm>
            <a:off x="532492" y="5648462"/>
            <a:ext cx="227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Cancún, Quintana Roo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69D7EBAE-1498-836C-C091-FFA3BCBC2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803" y="565093"/>
            <a:ext cx="5464337" cy="153888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2E634102-A867-6070-C594-9BCC297ED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0" y="2181863"/>
            <a:ext cx="2801123" cy="220533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D03C0375-812F-46DB-B358-FE073F0989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50" y="1044284"/>
            <a:ext cx="2586796" cy="84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1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9188C30-821C-8ED7-8D5E-71FE5D575173}"/>
              </a:ext>
            </a:extLst>
          </p:cNvPr>
          <p:cNvSpPr txBox="1"/>
          <p:nvPr/>
        </p:nvSpPr>
        <p:spPr>
          <a:xfrm>
            <a:off x="2611272" y="253693"/>
            <a:ext cx="6734098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HACE EL PROGRAMA DE 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DESARROLLO INTEGRAL CON PERSPECTIVA DE JUVENTUDES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PROPÓSITO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CE5B76DA-97E2-86A8-0EC1-6997E22A0DCC}"/>
              </a:ext>
            </a:extLst>
          </p:cNvPr>
          <p:cNvSpPr txBox="1"/>
          <p:nvPr/>
        </p:nvSpPr>
        <p:spPr>
          <a:xfrm>
            <a:off x="277792" y="998685"/>
            <a:ext cx="11678856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600" b="1" dirty="0"/>
              <a:t>EL OBJETIVO DEL PROGRAMA ES QUE LAS JUVENTUDES DEL MUNICIPIO DE BENITO JUÁREZ DESARROLLEN HERRAMIENTAS QUE PROPICIEN Y PROMUEVAN SU DESARROLLO INTEGRAL.</a:t>
            </a:r>
            <a:endParaRPr lang="es-ES_tradnl" sz="16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57679447-DBC3-61EC-5CF3-686D15EFCEEE}"/>
              </a:ext>
            </a:extLst>
          </p:cNvPr>
          <p:cNvSpPr txBox="1"/>
          <p:nvPr/>
        </p:nvSpPr>
        <p:spPr>
          <a:xfrm>
            <a:off x="277792" y="1688277"/>
            <a:ext cx="11678856" cy="834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600" dirty="0" smtClean="0"/>
              <a:t>DURANTE EL PRIMER </a:t>
            </a:r>
            <a:r>
              <a:rPr lang="es-ES_tradnl" sz="1600" dirty="0"/>
              <a:t>TRIMESTRE SE </a:t>
            </a:r>
            <a:r>
              <a:rPr lang="es-ES_tradnl" sz="1600" dirty="0" smtClean="0"/>
              <a:t>BENEFICIARON 7,502 PERSONAS JÓVENES DE MANERA DIRECTA CON LOS DIVERSOS PROGRAMAS DEL INSTITUTO, ESTO REPRESENTA UN AVANCE TRIMESTRAL </a:t>
            </a:r>
            <a:r>
              <a:rPr lang="es-ES_tradnl" sz="1600" dirty="0"/>
              <a:t>DEL </a:t>
            </a:r>
            <a:r>
              <a:rPr lang="es-ES_tradnl" sz="1600" dirty="0" smtClean="0"/>
              <a:t>214.34%. Y UN AVANCE ANUAL DEL 53.59 % ACUMULADO. 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600" dirty="0" smtClean="0"/>
              <a:t>PARA ESTE AÑO SE PROGRAMO COMO META ANUAL ATENDER A 14,000 JÓVENES DE MANERA DIRECTA. </a:t>
            </a:r>
            <a:endParaRPr lang="es-ES_tradnl" sz="1600" dirty="0"/>
          </a:p>
        </p:txBody>
      </p:sp>
      <p:graphicFrame>
        <p:nvGraphicFramePr>
          <p:cNvPr id="10" name="Gráfico 9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840161"/>
              </p:ext>
            </p:extLst>
          </p:nvPr>
        </p:nvGraphicFramePr>
        <p:xfrm>
          <a:off x="2611272" y="2522351"/>
          <a:ext cx="6450841" cy="4223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49645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9188C30-821C-8ED7-8D5E-71FE5D575173}"/>
              </a:ext>
            </a:extLst>
          </p:cNvPr>
          <p:cNvSpPr txBox="1"/>
          <p:nvPr/>
        </p:nvSpPr>
        <p:spPr>
          <a:xfrm>
            <a:off x="3048000" y="99634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</a:t>
            </a:r>
            <a:r>
              <a:rPr lang="es-ES" b="1" dirty="0" smtClean="0">
                <a:solidFill>
                  <a:prstClr val="black"/>
                </a:solidFill>
                <a:latin typeface="Calibri" panose="020F0502020204030204"/>
              </a:rPr>
              <a:t>QUE REALIZA LA UNIDAD DE ORIENTACIÓN Y BIENESTAR JUVENIL </a:t>
            </a:r>
            <a:r>
              <a:rPr kumimoji="0" lang="es-E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?. </a:t>
            </a:r>
            <a:r>
              <a:rPr lang="es-ES" b="1" dirty="0">
                <a:solidFill>
                  <a:srgbClr val="00B0F0"/>
                </a:solidFill>
                <a:latin typeface="Calibri" panose="020F0502020204030204"/>
              </a:rPr>
              <a:t>NIVEL </a:t>
            </a:r>
            <a:r>
              <a:rPr lang="es-ES" b="1" dirty="0" smtClean="0">
                <a:solidFill>
                  <a:srgbClr val="00B0F0"/>
                </a:solidFill>
                <a:latin typeface="Calibri" panose="020F0502020204030204"/>
              </a:rPr>
              <a:t>COMPONENTE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CE5B76DA-97E2-86A8-0EC1-6997E22A0DCC}"/>
              </a:ext>
            </a:extLst>
          </p:cNvPr>
          <p:cNvSpPr txBox="1"/>
          <p:nvPr/>
        </p:nvSpPr>
        <p:spPr>
          <a:xfrm>
            <a:off x="277792" y="714906"/>
            <a:ext cx="11678856" cy="199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 smtClean="0"/>
              <a:t>ESTA UNIDAD BRINDA A LAS Y LOS JÓVENES EN BENEFICIO DE SU SALUD INTEGRAL CON ÉNFASIS EN SUS DERECHOS SEXUALES Y REPRODUCTIVOS ASÍ COMO ACTIVIDADES ARTÍSTICAS, DEPORTIVAS, POLÍTICAS Y DE CULTURA DE PAZ CON EL OBJETIVO DE POTENCIALIZAR EL DESARROLLO PLURAL E INTEGRAL DE ESTE SECTOR Y EN ESPECIAL DE QUIENES SE ENCUENTREN EN SITUACIÓN DE VULNERABILIDAD.</a:t>
            </a:r>
          </a:p>
          <a:p>
            <a:pPr marL="285750" indent="-28575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 smtClean="0"/>
              <a:t>SE LOGRÓ REALIZAR UN TOTAL DE 30 ACTIVIDADES DE LAS 10 PROGRAMADAS PARA ESTE PRIMER TRIMESTRE, ALCANZANDO UN AVANCE DEL 300% TRIMESTRAL</a:t>
            </a:r>
            <a:r>
              <a:rPr lang="es-MX" dirty="0"/>
              <a:t>.</a:t>
            </a:r>
            <a:endParaRPr lang="es-ES_tradnl" dirty="0"/>
          </a:p>
        </p:txBody>
      </p:sp>
      <p:graphicFrame>
        <p:nvGraphicFramePr>
          <p:cNvPr id="7" name="Gráfico 6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8765609"/>
              </p:ext>
            </p:extLst>
          </p:nvPr>
        </p:nvGraphicFramePr>
        <p:xfrm>
          <a:off x="3248693" y="2706221"/>
          <a:ext cx="5431283" cy="4008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15110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9188C30-821C-8ED7-8D5E-71FE5D575173}"/>
              </a:ext>
            </a:extLst>
          </p:cNvPr>
          <p:cNvSpPr txBox="1"/>
          <p:nvPr/>
        </p:nvSpPr>
        <p:spPr>
          <a:xfrm>
            <a:off x="3048000" y="99634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ACTIVIDADES REALIZA </a:t>
            </a:r>
            <a:r>
              <a:rPr lang="es-ES_tradnl" sz="1800" b="1" dirty="0"/>
              <a:t>LA </a:t>
            </a:r>
            <a:r>
              <a:rPr lang="es-ES_tradnl" b="1" dirty="0"/>
              <a:t>UNIDAD DE ORIENTACIÓN Y BIENESTAR JUVENIL</a:t>
            </a:r>
            <a:r>
              <a:rPr lang="es-ES_tradnl" sz="1800" b="1" dirty="0"/>
              <a:t>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ACTIVIDAD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2645553C-D24E-366F-4CA3-33C73DBFCE84}"/>
              </a:ext>
            </a:extLst>
          </p:cNvPr>
          <p:cNvSpPr txBox="1"/>
          <p:nvPr/>
        </p:nvSpPr>
        <p:spPr>
          <a:xfrm>
            <a:off x="277792" y="660475"/>
            <a:ext cx="1167885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/>
              <a:t>LA </a:t>
            </a:r>
            <a:r>
              <a:rPr lang="es-ES_tradnl" sz="1400" dirty="0" smtClean="0"/>
              <a:t>UNIDAD </a:t>
            </a:r>
            <a:r>
              <a:rPr lang="es-ES_tradnl" sz="1400" dirty="0"/>
              <a:t>DE ORIENTACIÓN Y BIENESTAR JUVENIL </a:t>
            </a:r>
            <a:r>
              <a:rPr lang="es-ES_tradnl" sz="1400" dirty="0" smtClean="0"/>
              <a:t>ALCANZO UNA META EN </a:t>
            </a:r>
            <a:r>
              <a:rPr lang="es-ES_tradnl" sz="1400" dirty="0"/>
              <a:t>LA REALIZACIÓN DE </a:t>
            </a:r>
            <a:r>
              <a:rPr lang="es-ES_tradnl" sz="1400" b="1" dirty="0"/>
              <a:t>ACTIVIDADES DE IGUALDAD E INCLUSIÓN AFECTIVA DE LAS JUVENTUDES </a:t>
            </a:r>
            <a:r>
              <a:rPr lang="es-ES_tradnl" sz="1400" dirty="0" smtClean="0"/>
              <a:t>LOGRANDO </a:t>
            </a:r>
            <a:r>
              <a:rPr lang="es-ES_tradnl" sz="1400" dirty="0"/>
              <a:t>UN  </a:t>
            </a:r>
            <a:r>
              <a:rPr lang="es-ES_tradnl" sz="1400" dirty="0" smtClean="0"/>
              <a:t>200% DEL AVANCE TRIMESTRAL</a:t>
            </a:r>
            <a:endParaRPr lang="es-ES_tradnl" sz="14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DC0BDC34-5611-824A-BB27-FA22ED7B6941}"/>
              </a:ext>
            </a:extLst>
          </p:cNvPr>
          <p:cNvSpPr txBox="1"/>
          <p:nvPr/>
        </p:nvSpPr>
        <p:spPr>
          <a:xfrm>
            <a:off x="277792" y="1341594"/>
            <a:ext cx="11678856" cy="67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b="1" dirty="0" smtClean="0"/>
              <a:t>EN </a:t>
            </a:r>
            <a:r>
              <a:rPr lang="es-ES_tradnl" sz="1400" b="1" dirty="0"/>
              <a:t>LA REALIZACIÓN DE ACTIVIDADES DE BIENESTAR JUVENIL Y LA VIDA DIGNA</a:t>
            </a:r>
            <a:r>
              <a:rPr lang="es-ES_tradnl" sz="1400" dirty="0"/>
              <a:t> </a:t>
            </a:r>
            <a:r>
              <a:rPr lang="es-ES_tradnl" sz="1400" dirty="0" smtClean="0"/>
              <a:t>SE LOGRÓ </a:t>
            </a:r>
            <a:r>
              <a:rPr lang="es-ES_tradnl" sz="1400" dirty="0"/>
              <a:t>UN AVANCE DEL </a:t>
            </a:r>
            <a:r>
              <a:rPr lang="es-ES_tradnl" sz="1400" dirty="0" smtClean="0"/>
              <a:t>366.67% TRIMESTRAL DEBIDO A QUE DURANTE ESTE TRIMESTRE SE REALIZARON BRIGADAS PARA EL PROGRAMA LENTES PARA TODXS LAS CUALES FAVORECIERON PARA SUPERAR EL NÚMERO DE ACTIVIDADES. </a:t>
            </a:r>
            <a:endParaRPr lang="es-ES_tradnl" sz="14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44ACC865-58A2-EB98-D5C6-BDA23AAAD35C}"/>
              </a:ext>
            </a:extLst>
          </p:cNvPr>
          <p:cNvSpPr txBox="1"/>
          <p:nvPr/>
        </p:nvSpPr>
        <p:spPr>
          <a:xfrm>
            <a:off x="288673" y="2026815"/>
            <a:ext cx="11678856" cy="286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/>
              <a:t>PARA LAS ACTIVIDADES QUE PROMUEVEN </a:t>
            </a:r>
            <a:r>
              <a:rPr lang="es-ES_tradnl" sz="1400" b="1" dirty="0"/>
              <a:t>LA CULTURA DE </a:t>
            </a:r>
            <a:r>
              <a:rPr lang="es-ES_tradnl" sz="1400" b="1" dirty="0" smtClean="0"/>
              <a:t>PAZ Y SEGURIDAD </a:t>
            </a:r>
            <a:r>
              <a:rPr lang="es-ES_tradnl" sz="1400" dirty="0" smtClean="0"/>
              <a:t>SOLO SE SUPERÓ UN AVANCE </a:t>
            </a:r>
            <a:r>
              <a:rPr lang="es-ES_tradnl" sz="1400" dirty="0"/>
              <a:t>DEL </a:t>
            </a:r>
            <a:r>
              <a:rPr lang="es-ES_tradnl" sz="1400" dirty="0" smtClean="0"/>
              <a:t>325% TRIMESTRAL </a:t>
            </a:r>
            <a:endParaRPr lang="es-ES_tradnl" sz="1400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2891801"/>
              </p:ext>
            </p:extLst>
          </p:nvPr>
        </p:nvGraphicFramePr>
        <p:xfrm>
          <a:off x="3058843" y="2506946"/>
          <a:ext cx="5730315" cy="4235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94158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93660083-018D-4F9E-81A3-A28562A81E90}"/>
              </a:ext>
            </a:extLst>
          </p:cNvPr>
          <p:cNvSpPr/>
          <p:nvPr/>
        </p:nvSpPr>
        <p:spPr>
          <a:xfrm>
            <a:off x="2125409" y="408636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 de la Unidad de Orientación y Bienestar Juvenil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25AEB002-C607-F0B8-9245-61B465F5CF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5" y="1615033"/>
            <a:ext cx="3640265" cy="2416168"/>
          </a:xfrm>
          <a:prstGeom prst="rect">
            <a:avLst/>
          </a:prstGeom>
        </p:spPr>
      </p:pic>
      <p:pic>
        <p:nvPicPr>
          <p:cNvPr id="13" name="Google Shape;135;g1f4d9513c3c_0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1367" y="1644376"/>
            <a:ext cx="3473163" cy="2352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46;p5"/>
          <p:cNvPicPr preferRelativeResize="0"/>
          <p:nvPr/>
        </p:nvPicPr>
        <p:blipFill rotWithShape="1">
          <a:blip r:embed="rId5">
            <a:alphaModFix/>
          </a:blip>
          <a:srcRect t="15950" b="4979"/>
          <a:stretch/>
        </p:blipFill>
        <p:spPr>
          <a:xfrm>
            <a:off x="7961951" y="1644377"/>
            <a:ext cx="3420283" cy="2352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80;p8"/>
          <p:cNvPicPr preferRelativeResize="0"/>
          <p:nvPr/>
        </p:nvPicPr>
        <p:blipFill rotWithShape="1">
          <a:blip r:embed="rId6">
            <a:alphaModFix/>
          </a:blip>
          <a:srcRect l="10234" t="13897" b="23381"/>
          <a:stretch/>
        </p:blipFill>
        <p:spPr>
          <a:xfrm>
            <a:off x="495635" y="4233776"/>
            <a:ext cx="3640265" cy="2487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192;p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261367" y="4228924"/>
            <a:ext cx="3473163" cy="2492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23;g1f4d9513c3c_0_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961951" y="4228924"/>
            <a:ext cx="3420283" cy="2492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3544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9188C30-821C-8ED7-8D5E-71FE5D575173}"/>
              </a:ext>
            </a:extLst>
          </p:cNvPr>
          <p:cNvSpPr txBox="1"/>
          <p:nvPr/>
        </p:nvSpPr>
        <p:spPr>
          <a:xfrm>
            <a:off x="3048000" y="99634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REALIZA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s-ES_tradnl" sz="1800" b="1" dirty="0"/>
              <a:t>LA </a:t>
            </a:r>
            <a:r>
              <a:rPr lang="es-ES_tradnl" b="1" dirty="0"/>
              <a:t>UNIDAD DE SERVICIOS A LA JUVENTUD</a:t>
            </a:r>
            <a:r>
              <a:rPr lang="es-ES_tradnl" sz="1800" b="1" dirty="0"/>
              <a:t>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A2458DDE-51B3-CC09-7AE7-4D2077AEFF3B}"/>
              </a:ext>
            </a:extLst>
          </p:cNvPr>
          <p:cNvSpPr txBox="1"/>
          <p:nvPr/>
        </p:nvSpPr>
        <p:spPr>
          <a:xfrm>
            <a:off x="277792" y="660475"/>
            <a:ext cx="11678856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600" b="1" dirty="0"/>
              <a:t>LA UNIDAD DE SERVICIOS A LA JUVENTUD </a:t>
            </a:r>
            <a:r>
              <a:rPr lang="es-ES_tradnl" sz="1600" b="1" dirty="0" smtClean="0"/>
              <a:t>REALIZA </a:t>
            </a:r>
            <a:r>
              <a:rPr lang="es-ES_tradnl" sz="1600" dirty="0"/>
              <a:t>ACTIVIDADES DE FOMENTO </a:t>
            </a:r>
            <a:r>
              <a:rPr lang="es-ES_tradnl" sz="1600" dirty="0" smtClean="0"/>
              <a:t>PROFESIONAL, ENTORNO AMBIENTAL Y PARTICIPACIÓN CIUDADANA DE LAS Y LOS JÓVENES. </a:t>
            </a:r>
            <a:r>
              <a:rPr lang="es-ES_tradnl" sz="1600" b="1" dirty="0" smtClean="0"/>
              <a:t> </a:t>
            </a:r>
            <a:endParaRPr lang="es-ES_tradnl" sz="16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729168CB-BACC-404A-C171-61E69772B118}"/>
              </a:ext>
            </a:extLst>
          </p:cNvPr>
          <p:cNvSpPr txBox="1"/>
          <p:nvPr/>
        </p:nvSpPr>
        <p:spPr>
          <a:xfrm>
            <a:off x="277792" y="1221851"/>
            <a:ext cx="11678856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600" dirty="0"/>
              <a:t>EN EL </a:t>
            </a:r>
            <a:r>
              <a:rPr lang="es-ES_tradnl" sz="1600" dirty="0" smtClean="0"/>
              <a:t>PRIMER </a:t>
            </a:r>
            <a:r>
              <a:rPr lang="es-ES_tradnl" sz="1600" dirty="0"/>
              <a:t>TRIMESTRE SE REALIZARON </a:t>
            </a:r>
            <a:r>
              <a:rPr lang="es-ES_tradnl" sz="1600" dirty="0" smtClean="0"/>
              <a:t>14 ACTIVIDADES DE LAS 10 PROGRAMADAS, LO QUE REPRESENTO </a:t>
            </a:r>
            <a:r>
              <a:rPr lang="es-ES_tradnl" sz="1600" dirty="0"/>
              <a:t>UN </a:t>
            </a:r>
            <a:r>
              <a:rPr lang="es-ES_tradnl" sz="1600" dirty="0" smtClean="0"/>
              <a:t>AVANCE TRIMESTRAL </a:t>
            </a:r>
            <a:r>
              <a:rPr lang="es-ES_tradnl" sz="1600" dirty="0"/>
              <a:t>DEL </a:t>
            </a:r>
            <a:r>
              <a:rPr lang="es-ES_tradnl" sz="1600" dirty="0" smtClean="0"/>
              <a:t>145.45%. </a:t>
            </a:r>
            <a:endParaRPr lang="es-ES_tradnl" sz="1600" dirty="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7702401"/>
              </p:ext>
            </p:extLst>
          </p:nvPr>
        </p:nvGraphicFramePr>
        <p:xfrm>
          <a:off x="2270969" y="1725460"/>
          <a:ext cx="6873031" cy="4945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45269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9188C30-821C-8ED7-8D5E-71FE5D575173}"/>
              </a:ext>
            </a:extLst>
          </p:cNvPr>
          <p:cNvSpPr txBox="1"/>
          <p:nvPr/>
        </p:nvSpPr>
        <p:spPr>
          <a:xfrm>
            <a:off x="3048000" y="99634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ACTIVIDADES REALIZA </a:t>
            </a:r>
            <a:r>
              <a:rPr lang="es-ES_tradnl" sz="1800" b="1" dirty="0"/>
              <a:t>LA </a:t>
            </a:r>
            <a:r>
              <a:rPr lang="es-ES_tradnl" b="1" dirty="0"/>
              <a:t>UNIDAD DE ORIENTACIÓN Y BIENESTAR JUVENIL</a:t>
            </a:r>
            <a:r>
              <a:rPr lang="es-ES_tradnl" sz="1800" b="1" dirty="0"/>
              <a:t>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ACTIVIDAD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2645553C-D24E-366F-4CA3-33C73DBFCE84}"/>
              </a:ext>
            </a:extLst>
          </p:cNvPr>
          <p:cNvSpPr txBox="1"/>
          <p:nvPr/>
        </p:nvSpPr>
        <p:spPr>
          <a:xfrm>
            <a:off x="310502" y="1376953"/>
            <a:ext cx="1167885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 smtClean="0"/>
              <a:t>EN </a:t>
            </a:r>
            <a:r>
              <a:rPr lang="es-ES_tradnl" sz="1400" dirty="0"/>
              <a:t>LA REALIZACIÓN DE </a:t>
            </a:r>
            <a:r>
              <a:rPr lang="es-ES_tradnl" sz="1400" b="1" dirty="0"/>
              <a:t>ACTIVIDADES QUE </a:t>
            </a:r>
            <a:r>
              <a:rPr lang="es-ES_tradnl" sz="1400" b="1" dirty="0" smtClean="0"/>
              <a:t>FOMENTAN </a:t>
            </a:r>
            <a:r>
              <a:rPr lang="es-ES_tradnl" sz="1400" b="1" dirty="0"/>
              <a:t>LOS ENTORNOS SOSTENIBLES, DIGNOS Y ADECUADOS</a:t>
            </a:r>
            <a:r>
              <a:rPr lang="es-ES_tradnl" sz="1400" dirty="0"/>
              <a:t> </a:t>
            </a:r>
            <a:r>
              <a:rPr lang="es-ES_tradnl" sz="1400" dirty="0" smtClean="0"/>
              <a:t>SE LOGRÓ UN  AVANCE DEL 33.33% TRIMESTRAL</a:t>
            </a:r>
            <a:r>
              <a:rPr lang="es-ES_tradnl" sz="1400" dirty="0"/>
              <a:t>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DC0BDC34-5611-824A-BB27-FA22ED7B6941}"/>
              </a:ext>
            </a:extLst>
          </p:cNvPr>
          <p:cNvSpPr txBox="1"/>
          <p:nvPr/>
        </p:nvSpPr>
        <p:spPr>
          <a:xfrm>
            <a:off x="256572" y="705485"/>
            <a:ext cx="11678856" cy="67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 smtClean="0"/>
              <a:t>EN LA UNIDAD </a:t>
            </a:r>
            <a:r>
              <a:rPr lang="es-ES_tradnl" sz="1400" dirty="0"/>
              <a:t>DE SERVICIOS A LA JUVENTUD EN LAS ACTIVIDADES </a:t>
            </a:r>
            <a:r>
              <a:rPr lang="es-ES_tradnl" sz="1400" b="1" dirty="0"/>
              <a:t>QUE FOMENTAN LA EDUCACIÓN, EL EMPRENDIMIENTO Y TRABAJO DIGNO</a:t>
            </a:r>
            <a:r>
              <a:rPr lang="es-ES_tradnl" sz="1400" dirty="0"/>
              <a:t> SE ALCANZÓ UN </a:t>
            </a:r>
            <a:r>
              <a:rPr lang="es-ES_tradnl" sz="1400" dirty="0" smtClean="0"/>
              <a:t>166.67% </a:t>
            </a:r>
            <a:r>
              <a:rPr lang="es-ES_tradnl" sz="1400" dirty="0"/>
              <a:t>DEL AVANCE </a:t>
            </a:r>
            <a:r>
              <a:rPr lang="es-ES_tradnl" sz="1400" dirty="0" smtClean="0"/>
              <a:t>TRIMESTRAL, LO CUAL SE LOGRA IMPARTIR LA CONFERENCIA INNOVACIÓN Y FINANZAS PERSONALES EN VARIOS GRUPOS DE PREPARATORIA, EL COOX BAZAR ENTRE OTRAS ACTIVIDADES. </a:t>
            </a:r>
            <a:endParaRPr lang="es-ES_tradnl" sz="14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96A10BD2-054E-4506-CAA1-D7B7C6DA0EAC}"/>
              </a:ext>
            </a:extLst>
          </p:cNvPr>
          <p:cNvSpPr txBox="1"/>
          <p:nvPr/>
        </p:nvSpPr>
        <p:spPr>
          <a:xfrm>
            <a:off x="288677" y="2413194"/>
            <a:ext cx="1167885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 smtClean="0"/>
              <a:t>SE LOGRO </a:t>
            </a:r>
            <a:r>
              <a:rPr lang="es-ES_tradnl" sz="1400" dirty="0"/>
              <a:t>REALIZAR </a:t>
            </a:r>
            <a:r>
              <a:rPr lang="es-ES_tradnl" sz="1400" dirty="0" smtClean="0"/>
              <a:t>UN 250% </a:t>
            </a:r>
            <a:r>
              <a:rPr lang="es-ES_tradnl" sz="1400" dirty="0"/>
              <a:t>DEL AVANCE </a:t>
            </a:r>
            <a:r>
              <a:rPr lang="es-ES_tradnl" sz="1400" dirty="0" smtClean="0"/>
              <a:t>TRIMESTRAL EN</a:t>
            </a:r>
            <a:r>
              <a:rPr lang="es-ES_tradnl" sz="1400" dirty="0"/>
              <a:t> </a:t>
            </a:r>
            <a:r>
              <a:rPr lang="es-ES_tradnl" sz="1400" dirty="0" smtClean="0"/>
              <a:t>LAS ACTIVIDADES DE PARTICIPACIÓN CIUDADANA DE LAS JUVENTUDES, </a:t>
            </a:r>
            <a:r>
              <a:rPr lang="es-ES_tradnl" sz="1400" dirty="0" smtClean="0"/>
              <a:t>DESARROLLANDO  </a:t>
            </a:r>
            <a:r>
              <a:rPr lang="es-ES_tradnl" sz="1400" dirty="0" smtClean="0"/>
              <a:t>ACTIVIDADES COMO </a:t>
            </a:r>
            <a:r>
              <a:rPr lang="es-ES_tradnl" sz="1400" dirty="0"/>
              <a:t> </a:t>
            </a:r>
            <a:r>
              <a:rPr lang="es-ES_tradnl" sz="1400" dirty="0" smtClean="0"/>
              <a:t>CABILDO JUVENIL, ACTIVACIÓN Y ENTREGAS DE TARJETAS JUVENTUD ES CANCÚN.</a:t>
            </a:r>
            <a:r>
              <a:rPr lang="es-MX" sz="1400" dirty="0" smtClean="0"/>
              <a:t>.</a:t>
            </a:r>
            <a:endParaRPr lang="es-ES_tradnl" sz="14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2645553C-D24E-366F-4CA3-33C73DBFCE84}"/>
              </a:ext>
            </a:extLst>
          </p:cNvPr>
          <p:cNvSpPr txBox="1"/>
          <p:nvPr/>
        </p:nvSpPr>
        <p:spPr>
          <a:xfrm>
            <a:off x="288677" y="1843313"/>
            <a:ext cx="11678856" cy="286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 smtClean="0"/>
              <a:t>EN </a:t>
            </a:r>
            <a:r>
              <a:rPr lang="es-ES_tradnl" sz="1400" dirty="0"/>
              <a:t>LA </a:t>
            </a:r>
            <a:r>
              <a:rPr lang="es-ES_tradnl" sz="1400" dirty="0" smtClean="0"/>
              <a:t>INTEGRACIÓN AL PADRON DE JUVENTUDES NO SE PROGRAMÓ ACTIVIDADES PARA ESTE TRIMESTRE. </a:t>
            </a:r>
            <a:endParaRPr lang="es-ES_tradnl" sz="1400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4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0947559"/>
              </p:ext>
            </p:extLst>
          </p:nvPr>
        </p:nvGraphicFramePr>
        <p:xfrm>
          <a:off x="3641147" y="2893326"/>
          <a:ext cx="5407319" cy="3835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71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93660083-018D-4F9E-81A3-A28562A81E90}"/>
              </a:ext>
            </a:extLst>
          </p:cNvPr>
          <p:cNvSpPr/>
          <p:nvPr/>
        </p:nvSpPr>
        <p:spPr>
          <a:xfrm>
            <a:off x="2125409" y="408636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 de la Unidad de Servicios a la Juventud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11" name="Google Shape;207;p11"/>
          <p:cNvPicPr preferRelativeResize="0"/>
          <p:nvPr/>
        </p:nvPicPr>
        <p:blipFill rotWithShape="1">
          <a:blip r:embed="rId3">
            <a:alphaModFix/>
          </a:blip>
          <a:srcRect t="14085"/>
          <a:stretch/>
        </p:blipFill>
        <p:spPr>
          <a:xfrm>
            <a:off x="255552" y="1571208"/>
            <a:ext cx="3792836" cy="2467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18;p12"/>
          <p:cNvPicPr preferRelativeResize="0"/>
          <p:nvPr/>
        </p:nvPicPr>
        <p:blipFill rotWithShape="1">
          <a:blip r:embed="rId4">
            <a:alphaModFix/>
          </a:blip>
          <a:srcRect t="27794"/>
          <a:stretch/>
        </p:blipFill>
        <p:spPr>
          <a:xfrm>
            <a:off x="4339164" y="1571208"/>
            <a:ext cx="3613944" cy="2467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29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58410" y="1571208"/>
            <a:ext cx="3494436" cy="2467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51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5552" y="4197292"/>
            <a:ext cx="3792836" cy="2353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63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260272" y="4197293"/>
            <a:ext cx="3692836" cy="2371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74;p1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158411" y="4197294"/>
            <a:ext cx="3494436" cy="23710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32319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20399</TotalTime>
  <Words>671</Words>
  <Application>Microsoft Office PowerPoint</Application>
  <PresentationFormat>Panorámica</PresentationFormat>
  <Paragraphs>67</Paragraphs>
  <Slides>8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Eduardo Encalada Sánchez</dc:creator>
  <cp:lastModifiedBy>IMJUVE</cp:lastModifiedBy>
  <cp:revision>441</cp:revision>
  <cp:lastPrinted>2023-10-23T15:46:16Z</cp:lastPrinted>
  <dcterms:created xsi:type="dcterms:W3CDTF">2021-04-16T16:11:05Z</dcterms:created>
  <dcterms:modified xsi:type="dcterms:W3CDTF">2024-04-08T18:26:48Z</dcterms:modified>
</cp:coreProperties>
</file>