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316" r:id="rId3"/>
    <p:sldId id="315" r:id="rId4"/>
    <p:sldId id="317" r:id="rId5"/>
    <p:sldId id="277" r:id="rId6"/>
    <p:sldId id="318" r:id="rId7"/>
    <p:sldId id="319" r:id="rId8"/>
    <p:sldId id="320" r:id="rId9"/>
  </p:sldIdLst>
  <p:sldSz cx="12192000" cy="6858000"/>
  <p:notesSz cx="6797675" cy="9926638"/>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8E5D"/>
    <a:srgbClr val="9D2449"/>
    <a:srgbClr val="621132"/>
    <a:srgbClr val="F1C1D0"/>
    <a:srgbClr val="D4C19C"/>
    <a:srgbClr val="ECAA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03" autoAdjust="0"/>
    <p:restoredTop sz="95872"/>
  </p:normalViewPr>
  <p:slideViewPr>
    <p:cSldViewPr snapToGrid="0" snapToObjects="1">
      <p:cViewPr varScale="1">
        <p:scale>
          <a:sx n="110" d="100"/>
          <a:sy n="110" d="100"/>
        </p:scale>
        <p:origin x="85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Dell\Dropbox\PC%20(2)\Desktop\IMCA%202024\PLANEACI&#211;N\1ER%20TRIMESTRE\10.-Presentaci&#243;n%20en%20Power%20Point%20del%20Avance%204Tr23\Gr&#225;ficas%204Tr23%20IMCA.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300" b="1" i="0" baseline="0" dirty="0">
                <a:effectLst/>
              </a:rPr>
              <a:t>META PLANEADA Y ALCANZADA A NIVEL PROPÓSITO</a:t>
            </a:r>
            <a:endParaRPr lang="es-MX" sz="1300" b="0" i="0" baseline="0" dirty="0">
              <a:effectLst/>
            </a:endParaRPr>
          </a:p>
          <a:p>
            <a:pPr>
              <a:defRPr/>
            </a:pPr>
            <a:r>
              <a:rPr lang="es-MX" sz="1300" b="0" i="0" baseline="0" dirty="0">
                <a:effectLst/>
              </a:rPr>
              <a:t>La población del Municipio de Benito Juárez recibe atención y se informa respecto a las causas, efectos y prevención  de las adicciones.</a:t>
            </a:r>
            <a:endParaRPr lang="es-MX" sz="1300" dirty="0">
              <a:effectLst/>
            </a:endParaRPr>
          </a:p>
          <a:p>
            <a:pPr>
              <a:defRPr/>
            </a:pPr>
            <a:r>
              <a:rPr lang="es-MX" sz="1300" b="1" i="0" baseline="0" dirty="0">
                <a:effectLst/>
              </a:rPr>
              <a:t>EN UNIDADES Y PORCENTAJE PRIMER TRIMESTRE 2024</a:t>
            </a:r>
            <a:endParaRPr lang="es-MX" sz="1300" dirty="0">
              <a:effectLst/>
            </a:endParaRPr>
          </a:p>
        </c:rich>
      </c:tx>
      <c:layout>
        <c:manualLayout>
          <c:xMode val="edge"/>
          <c:yMode val="edge"/>
          <c:x val="0.15930437681338586"/>
          <c:y val="1.870736464783160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'Propósito 1T 24'!$B$4</c:f>
              <c:strCache>
                <c:ptCount val="1"/>
                <c:pt idx="0">
                  <c:v>Meta Planeada</c:v>
                </c:pt>
              </c:strCache>
            </c:strRef>
          </c:tx>
          <c:spPr>
            <a:solidFill>
              <a:srgbClr val="62113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'Propósito 1T 24'!$C$3</c:f>
              <c:strCache>
                <c:ptCount val="1"/>
                <c:pt idx="0">
                  <c:v>Población Beneficiada</c:v>
                </c:pt>
              </c:strCache>
            </c:strRef>
          </c:cat>
          <c:val>
            <c:numRef>
              <c:f>'Propósito 1T 24'!$C$4</c:f>
              <c:numCache>
                <c:formatCode>#,##0</c:formatCode>
                <c:ptCount val="1"/>
                <c:pt idx="0">
                  <c:v>37130</c:v>
                </c:pt>
              </c:numCache>
            </c:numRef>
          </c:val>
          <c:extLst>
            <c:ext xmlns:c16="http://schemas.microsoft.com/office/drawing/2014/chart" uri="{C3380CC4-5D6E-409C-BE32-E72D297353CC}">
              <c16:uniqueId val="{00000000-DBE5-4C0C-920B-DD3961743637}"/>
            </c:ext>
          </c:extLst>
        </c:ser>
        <c:ser>
          <c:idx val="1"/>
          <c:order val="1"/>
          <c:tx>
            <c:strRef>
              <c:f>'Propósito 1T 24'!$B$5</c:f>
              <c:strCache>
                <c:ptCount val="1"/>
                <c:pt idx="0">
                  <c:v>Meta Alcanzada</c:v>
                </c:pt>
              </c:strCache>
            </c:strRef>
          </c:tx>
          <c:spPr>
            <a:solidFill>
              <a:srgbClr val="9D244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'Propósito 1T 24'!$C$3</c:f>
              <c:strCache>
                <c:ptCount val="1"/>
                <c:pt idx="0">
                  <c:v>Población Beneficiada</c:v>
                </c:pt>
              </c:strCache>
            </c:strRef>
          </c:cat>
          <c:val>
            <c:numRef>
              <c:f>'Propósito 1T 24'!$C$5</c:f>
              <c:numCache>
                <c:formatCode>#,##0</c:formatCode>
                <c:ptCount val="1"/>
                <c:pt idx="0">
                  <c:v>37534</c:v>
                </c:pt>
              </c:numCache>
            </c:numRef>
          </c:val>
          <c:extLst>
            <c:ext xmlns:c16="http://schemas.microsoft.com/office/drawing/2014/chart" uri="{C3380CC4-5D6E-409C-BE32-E72D297353CC}">
              <c16:uniqueId val="{00000001-DBE5-4C0C-920B-DD3961743637}"/>
            </c:ext>
          </c:extLst>
        </c:ser>
        <c:dLbls>
          <c:showLegendKey val="0"/>
          <c:showVal val="0"/>
          <c:showCatName val="0"/>
          <c:showSerName val="0"/>
          <c:showPercent val="0"/>
          <c:showBubbleSize val="0"/>
        </c:dLbls>
        <c:gapWidth val="219"/>
        <c:axId val="-882936432"/>
        <c:axId val="-882935344"/>
      </c:barChart>
      <c:lineChart>
        <c:grouping val="standard"/>
        <c:varyColors val="0"/>
        <c:ser>
          <c:idx val="2"/>
          <c:order val="2"/>
          <c:tx>
            <c:strRef>
              <c:f>'Propósito 1T 24'!$B$6</c:f>
              <c:strCache>
                <c:ptCount val="1"/>
                <c:pt idx="0">
                  <c:v>Porcentaje</c:v>
                </c:pt>
              </c:strCache>
            </c:strRef>
          </c:tx>
          <c:spPr>
            <a:ln w="28575" cap="rnd">
              <a:solidFill>
                <a:schemeClr val="accent3"/>
              </a:solidFill>
              <a:round/>
              <a:headEnd type="oval"/>
              <a:tailEnd type="oval"/>
            </a:ln>
            <a:effectLst/>
          </c:spPr>
          <c:marker>
            <c:symbol val="none"/>
          </c:marker>
          <c:dLbls>
            <c:dLbl>
              <c:idx val="0"/>
              <c:layout>
                <c:manualLayout>
                  <c:x val="2.7166546086877471E-3"/>
                  <c:y val="0.1188615128275257"/>
                </c:manualLayout>
              </c:layout>
              <c:tx>
                <c:rich>
                  <a:bodyPr/>
                  <a:lstStyle/>
                  <a:p>
                    <a:fld id="{553AC2A4-B939-4EC8-8BB4-4E9DAD04600B}" type="VALUE">
                      <a:rPr lang="en-US" sz="1400">
                        <a:solidFill>
                          <a:schemeClr val="bg1"/>
                        </a:solidFill>
                      </a:rPr>
                      <a:pPr/>
                      <a:t>[VALOR]</a:t>
                    </a:fld>
                    <a:endParaRPr lang="es-MX"/>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DBE5-4C0C-920B-DD3961743637}"/>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'Propósito 1T 24'!$C$3</c:f>
              <c:strCache>
                <c:ptCount val="1"/>
                <c:pt idx="0">
                  <c:v>Población Beneficiada</c:v>
                </c:pt>
              </c:strCache>
            </c:strRef>
          </c:cat>
          <c:val>
            <c:numRef>
              <c:f>'Propósito 1T 24'!$C$6</c:f>
              <c:numCache>
                <c:formatCode>0.00%</c:formatCode>
                <c:ptCount val="1"/>
                <c:pt idx="0">
                  <c:v>1.0108806894694318</c:v>
                </c:pt>
              </c:numCache>
            </c:numRef>
          </c:val>
          <c:smooth val="0"/>
          <c:extLst>
            <c:ext xmlns:c16="http://schemas.microsoft.com/office/drawing/2014/chart" uri="{C3380CC4-5D6E-409C-BE32-E72D297353CC}">
              <c16:uniqueId val="{00000003-DBE5-4C0C-920B-DD3961743637}"/>
            </c:ext>
          </c:extLst>
        </c:ser>
        <c:dLbls>
          <c:showLegendKey val="0"/>
          <c:showVal val="0"/>
          <c:showCatName val="0"/>
          <c:showSerName val="0"/>
          <c:showPercent val="0"/>
          <c:showBubbleSize val="0"/>
        </c:dLbls>
        <c:marker val="1"/>
        <c:smooth val="0"/>
        <c:axId val="576209408"/>
        <c:axId val="734452960"/>
      </c:lineChart>
      <c:catAx>
        <c:axId val="-8829364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35344"/>
        <c:crosses val="autoZero"/>
        <c:auto val="1"/>
        <c:lblAlgn val="ctr"/>
        <c:lblOffset val="100"/>
        <c:noMultiLvlLbl val="0"/>
      </c:catAx>
      <c:valAx>
        <c:axId val="-882935344"/>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MX" sz="1200"/>
                  <a:t>Unidades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36432"/>
        <c:crosses val="autoZero"/>
        <c:crossBetween val="between"/>
      </c:valAx>
      <c:valAx>
        <c:axId val="734452960"/>
        <c:scaling>
          <c:orientation val="minMax"/>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576209408"/>
        <c:crosses val="max"/>
        <c:crossBetween val="between"/>
      </c:valAx>
      <c:catAx>
        <c:axId val="576209408"/>
        <c:scaling>
          <c:orientation val="minMax"/>
        </c:scaling>
        <c:delete val="1"/>
        <c:axPos val="t"/>
        <c:numFmt formatCode="General" sourceLinked="1"/>
        <c:majorTickMark val="out"/>
        <c:minorTickMark val="none"/>
        <c:tickLblPos val="nextTo"/>
        <c:crossAx val="7344529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es-MX" sz="1300" b="1" i="0" baseline="0" dirty="0">
                <a:effectLst/>
              </a:rPr>
              <a:t>META PLANEADA Y ALCANZADA A NIVEL COMPONENTE</a:t>
            </a:r>
            <a:endParaRPr lang="es-MX" sz="1300" dirty="0">
              <a:effectLst/>
            </a:endParaRPr>
          </a:p>
          <a:p>
            <a:pPr>
              <a:defRPr sz="1000"/>
            </a:pPr>
            <a:r>
              <a:rPr lang="es-MX" sz="1300" b="0" i="0" baseline="0" dirty="0">
                <a:effectLst/>
              </a:rPr>
              <a:t>Acciones encaminadas a incrementar el conocimiento social y la sensibilización sobre las causas, efectos y prevención de las adicciones.</a:t>
            </a:r>
            <a:endParaRPr lang="es-MX" sz="1300" dirty="0">
              <a:effectLst/>
            </a:endParaRPr>
          </a:p>
          <a:p>
            <a:pPr>
              <a:defRPr sz="1000"/>
            </a:pPr>
            <a:r>
              <a:rPr lang="es-MX" sz="1300" b="1" i="0" baseline="0" dirty="0">
                <a:effectLst/>
              </a:rPr>
              <a:t>EN UNIDADES Y PORCENTAJE PRIMER TRIMESTRE 2024</a:t>
            </a:r>
            <a:endParaRPr lang="es-MX" sz="1300" dirty="0">
              <a:effectLst/>
            </a:endParaRPr>
          </a:p>
        </c:rich>
      </c:tx>
      <c:layout>
        <c:manualLayout>
          <c:xMode val="edge"/>
          <c:yMode val="edge"/>
          <c:x val="9.9071724239093092E-2"/>
          <c:y val="3.0844313617183431E-2"/>
        </c:manualLayout>
      </c:layout>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15226289175816896"/>
          <c:y val="0.26891402657999597"/>
          <c:w val="0.66445381469242071"/>
          <c:h val="0.56073838325443037"/>
        </c:manualLayout>
      </c:layout>
      <c:barChart>
        <c:barDir val="col"/>
        <c:grouping val="clustered"/>
        <c:varyColors val="0"/>
        <c:ser>
          <c:idx val="0"/>
          <c:order val="0"/>
          <c:tx>
            <c:strRef>
              <c:f>'Componente 1T 24'!$B$4</c:f>
              <c:strCache>
                <c:ptCount val="1"/>
                <c:pt idx="0">
                  <c:v>Meta Planeada</c:v>
                </c:pt>
              </c:strCache>
            </c:strRef>
          </c:tx>
          <c:spPr>
            <a:solidFill>
              <a:srgbClr val="13322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1T 24'!$C$3</c:f>
              <c:strCache>
                <c:ptCount val="1"/>
                <c:pt idx="0">
                  <c:v>Beneficiarios </c:v>
                </c:pt>
              </c:strCache>
            </c:strRef>
          </c:cat>
          <c:val>
            <c:numRef>
              <c:f>'Componente 1T 24'!$C$4</c:f>
              <c:numCache>
                <c:formatCode>#,##0</c:formatCode>
                <c:ptCount val="1"/>
                <c:pt idx="0">
                  <c:v>30100</c:v>
                </c:pt>
              </c:numCache>
            </c:numRef>
          </c:val>
          <c:extLst>
            <c:ext xmlns:c16="http://schemas.microsoft.com/office/drawing/2014/chart" uri="{C3380CC4-5D6E-409C-BE32-E72D297353CC}">
              <c16:uniqueId val="{00000000-1CB7-460B-A268-5BBA66D64365}"/>
            </c:ext>
          </c:extLst>
        </c:ser>
        <c:ser>
          <c:idx val="1"/>
          <c:order val="1"/>
          <c:tx>
            <c:strRef>
              <c:f>'Componente 1T 24'!$B$5</c:f>
              <c:strCache>
                <c:ptCount val="1"/>
                <c:pt idx="0">
                  <c:v>Meta Alcanzada</c:v>
                </c:pt>
              </c:strCache>
            </c:strRef>
          </c:tx>
          <c:spPr>
            <a:solidFill>
              <a:srgbClr val="285C4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1T 24'!$C$3</c:f>
              <c:strCache>
                <c:ptCount val="1"/>
                <c:pt idx="0">
                  <c:v>Beneficiarios </c:v>
                </c:pt>
              </c:strCache>
            </c:strRef>
          </c:cat>
          <c:val>
            <c:numRef>
              <c:f>'Componente 1T 24'!$C$5</c:f>
              <c:numCache>
                <c:formatCode>#,##0</c:formatCode>
                <c:ptCount val="1"/>
                <c:pt idx="0">
                  <c:v>29611</c:v>
                </c:pt>
              </c:numCache>
            </c:numRef>
          </c:val>
          <c:extLst>
            <c:ext xmlns:c16="http://schemas.microsoft.com/office/drawing/2014/chart" uri="{C3380CC4-5D6E-409C-BE32-E72D297353CC}">
              <c16:uniqueId val="{00000001-1CB7-460B-A268-5BBA66D64365}"/>
            </c:ext>
          </c:extLst>
        </c:ser>
        <c:dLbls>
          <c:showLegendKey val="0"/>
          <c:showVal val="1"/>
          <c:showCatName val="0"/>
          <c:showSerName val="0"/>
          <c:showPercent val="0"/>
          <c:showBubbleSize val="0"/>
        </c:dLbls>
        <c:gapWidth val="219"/>
        <c:axId val="-882936432"/>
        <c:axId val="-882935344"/>
      </c:barChart>
      <c:lineChart>
        <c:grouping val="standard"/>
        <c:varyColors val="0"/>
        <c:ser>
          <c:idx val="2"/>
          <c:order val="2"/>
          <c:tx>
            <c:v>Porcentaje de avance</c:v>
          </c:tx>
          <c:spPr>
            <a:ln w="28575" cap="rnd">
              <a:solidFill>
                <a:schemeClr val="accent3"/>
              </a:solidFill>
              <a:round/>
              <a:headEnd type="oval"/>
              <a:tailEnd type="oval"/>
            </a:ln>
            <a:effectLst/>
          </c:spPr>
          <c:marker>
            <c:symbol val="none"/>
          </c:marker>
          <c:dLbls>
            <c:dLbl>
              <c:idx val="0"/>
              <c:layout>
                <c:manualLayout>
                  <c:x val="-3.1718069131449422E-2"/>
                  <c:y val="0.24783790564494138"/>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CB7-460B-A268-5BBA66D64365}"/>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1T 24'!$C$3</c:f>
              <c:strCache>
                <c:ptCount val="1"/>
                <c:pt idx="0">
                  <c:v>Beneficiarios </c:v>
                </c:pt>
              </c:strCache>
            </c:strRef>
          </c:cat>
          <c:val>
            <c:numRef>
              <c:f>'Componente 1T 24'!$C$6</c:f>
              <c:numCache>
                <c:formatCode>0.00%</c:formatCode>
                <c:ptCount val="1"/>
                <c:pt idx="0">
                  <c:v>0.98375415282392031</c:v>
                </c:pt>
              </c:numCache>
            </c:numRef>
          </c:val>
          <c:smooth val="0"/>
          <c:extLst>
            <c:ext xmlns:c16="http://schemas.microsoft.com/office/drawing/2014/chart" uri="{C3380CC4-5D6E-409C-BE32-E72D297353CC}">
              <c16:uniqueId val="{00000003-1CB7-460B-A268-5BBA66D64365}"/>
            </c:ext>
          </c:extLst>
        </c:ser>
        <c:dLbls>
          <c:showLegendKey val="0"/>
          <c:showVal val="0"/>
          <c:showCatName val="0"/>
          <c:showSerName val="0"/>
          <c:showPercent val="0"/>
          <c:showBubbleSize val="0"/>
        </c:dLbls>
        <c:marker val="1"/>
        <c:smooth val="0"/>
        <c:axId val="-882921744"/>
        <c:axId val="-882921200"/>
      </c:lineChart>
      <c:catAx>
        <c:axId val="-8829364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35344"/>
        <c:crosses val="autoZero"/>
        <c:auto val="1"/>
        <c:lblAlgn val="ctr"/>
        <c:lblOffset val="100"/>
        <c:noMultiLvlLbl val="0"/>
      </c:catAx>
      <c:valAx>
        <c:axId val="-882935344"/>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MX" sz="1200"/>
                  <a:t>Unidades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36432"/>
        <c:crosses val="autoZero"/>
        <c:crossBetween val="between"/>
      </c:valAx>
      <c:valAx>
        <c:axId val="-882921200"/>
        <c:scaling>
          <c:orientation val="minMax"/>
          <c:max val="1"/>
          <c:min val="0"/>
        </c:scaling>
        <c:delete val="0"/>
        <c:axPos val="r"/>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s-MX" sz="1200"/>
                  <a:t>Porcentaje de Avance</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title>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21744"/>
        <c:crosses val="max"/>
        <c:crossBetween val="between"/>
      </c:valAx>
      <c:catAx>
        <c:axId val="-882921744"/>
        <c:scaling>
          <c:orientation val="minMax"/>
        </c:scaling>
        <c:delete val="1"/>
        <c:axPos val="t"/>
        <c:numFmt formatCode="General" sourceLinked="1"/>
        <c:majorTickMark val="out"/>
        <c:minorTickMark val="none"/>
        <c:tickLblPos val="nextTo"/>
        <c:crossAx val="-88292120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s-MX" sz="1200" b="1" i="0" baseline="0">
                <a:effectLst/>
              </a:rPr>
              <a:t>PORCENTAJE DE AVANCE EN CUMPLIMIENTO DE METAS POR ACTIVIDAD</a:t>
            </a:r>
            <a:endParaRPr lang="es-MX" sz="1200">
              <a:effectLst/>
            </a:endParaRPr>
          </a:p>
        </c:rich>
      </c:tx>
      <c:layout>
        <c:manualLayout>
          <c:xMode val="edge"/>
          <c:yMode val="edge"/>
          <c:x val="0.12362808568393363"/>
          <c:y val="1.9927539074452109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'Actividades 1T 24'!$B$21</c:f>
              <c:strCache>
                <c:ptCount val="1"/>
                <c:pt idx="0">
                  <c:v>Meta Planeada</c:v>
                </c:pt>
              </c:strCache>
            </c:strRef>
          </c:tx>
          <c:spPr>
            <a:solidFill>
              <a:srgbClr val="B38E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1T 24'!$C$20</c:f>
              <c:strCache>
                <c:ptCount val="1"/>
                <c:pt idx="0">
                  <c:v>Difusión digital</c:v>
                </c:pt>
              </c:strCache>
              <c:extLst/>
            </c:strRef>
          </c:cat>
          <c:val>
            <c:numRef>
              <c:f>'Actividades 1T 24'!$C$21</c:f>
              <c:numCache>
                <c:formatCode>#,##0</c:formatCode>
                <c:ptCount val="1"/>
                <c:pt idx="0">
                  <c:v>30000</c:v>
                </c:pt>
              </c:numCache>
              <c:extLst/>
            </c:numRef>
          </c:val>
          <c:extLst>
            <c:ext xmlns:c16="http://schemas.microsoft.com/office/drawing/2014/chart" uri="{C3380CC4-5D6E-409C-BE32-E72D297353CC}">
              <c16:uniqueId val="{00000000-E850-4171-9E46-0224D17A4D18}"/>
            </c:ext>
          </c:extLst>
        </c:ser>
        <c:ser>
          <c:idx val="1"/>
          <c:order val="1"/>
          <c:tx>
            <c:strRef>
              <c:f>'Actividades 1T 24'!$B$22</c:f>
              <c:strCache>
                <c:ptCount val="1"/>
                <c:pt idx="0">
                  <c:v>Meta Alcanzada</c:v>
                </c:pt>
              </c:strCache>
            </c:strRef>
          </c:tx>
          <c:spPr>
            <a:solidFill>
              <a:srgbClr val="D4C19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1T 24'!$C$20</c:f>
              <c:strCache>
                <c:ptCount val="1"/>
                <c:pt idx="0">
                  <c:v>Difusión digital</c:v>
                </c:pt>
              </c:strCache>
              <c:extLst/>
            </c:strRef>
          </c:cat>
          <c:val>
            <c:numRef>
              <c:f>'Actividades 1T 24'!$C$22</c:f>
              <c:numCache>
                <c:formatCode>#,##0</c:formatCode>
                <c:ptCount val="1"/>
                <c:pt idx="0">
                  <c:v>29509</c:v>
                </c:pt>
              </c:numCache>
              <c:extLst/>
            </c:numRef>
          </c:val>
          <c:extLst>
            <c:ext xmlns:c16="http://schemas.microsoft.com/office/drawing/2014/chart" uri="{C3380CC4-5D6E-409C-BE32-E72D297353CC}">
              <c16:uniqueId val="{00000001-E850-4171-9E46-0224D17A4D18}"/>
            </c:ext>
          </c:extLst>
        </c:ser>
        <c:dLbls>
          <c:showLegendKey val="0"/>
          <c:showVal val="1"/>
          <c:showCatName val="0"/>
          <c:showSerName val="0"/>
          <c:showPercent val="0"/>
          <c:showBubbleSize val="0"/>
        </c:dLbls>
        <c:gapWidth val="219"/>
        <c:axId val="-882931536"/>
        <c:axId val="-882929904"/>
      </c:barChart>
      <c:lineChart>
        <c:grouping val="standard"/>
        <c:varyColors val="0"/>
        <c:ser>
          <c:idx val="2"/>
          <c:order val="2"/>
          <c:tx>
            <c:v>Porcentaje de avance</c:v>
          </c:tx>
          <c:spPr>
            <a:ln w="28575" cap="rnd">
              <a:solidFill>
                <a:schemeClr val="accent3"/>
              </a:solidFill>
              <a:round/>
              <a:headEnd type="oval"/>
              <a:tailEnd type="oval"/>
            </a:ln>
            <a:effectLst/>
          </c:spPr>
          <c:marker>
            <c:symbol val="none"/>
          </c:marker>
          <c:dLbls>
            <c:dLbl>
              <c:idx val="0"/>
              <c:layout>
                <c:manualLayout>
                  <c:x val="-0.14223792756931083"/>
                  <c:y val="0.3019354014752255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850-4171-9E46-0224D17A4D18}"/>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1T 24'!$C$3:$F$3</c:f>
              <c:strCache>
                <c:ptCount val="1"/>
                <c:pt idx="0">
                  <c:v>Difusión digital</c:v>
                </c:pt>
              </c:strCache>
              <c:extLst/>
            </c:strRef>
          </c:cat>
          <c:val>
            <c:numRef>
              <c:f>'Actividades 1T 24'!$C$6:$F$6</c:f>
              <c:numCache>
                <c:formatCode>0.00%</c:formatCode>
                <c:ptCount val="1"/>
                <c:pt idx="0">
                  <c:v>0.98363333333333336</c:v>
                </c:pt>
              </c:numCache>
              <c:extLst/>
            </c:numRef>
          </c:val>
          <c:smooth val="0"/>
          <c:extLst>
            <c:ext xmlns:c16="http://schemas.microsoft.com/office/drawing/2014/chart" uri="{C3380CC4-5D6E-409C-BE32-E72D297353CC}">
              <c16:uniqueId val="{00000003-E850-4171-9E46-0224D17A4D18}"/>
            </c:ext>
          </c:extLst>
        </c:ser>
        <c:dLbls>
          <c:showLegendKey val="0"/>
          <c:showVal val="0"/>
          <c:showCatName val="0"/>
          <c:showSerName val="0"/>
          <c:showPercent val="0"/>
          <c:showBubbleSize val="0"/>
        </c:dLbls>
        <c:marker val="1"/>
        <c:smooth val="0"/>
        <c:axId val="-882935888"/>
        <c:axId val="-882929360"/>
      </c:lineChart>
      <c:catAx>
        <c:axId val="-88293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29904"/>
        <c:crosses val="autoZero"/>
        <c:auto val="1"/>
        <c:lblAlgn val="ctr"/>
        <c:lblOffset val="100"/>
        <c:noMultiLvlLbl val="0"/>
      </c:catAx>
      <c:valAx>
        <c:axId val="-88292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31536"/>
        <c:crosses val="autoZero"/>
        <c:crossBetween val="between"/>
      </c:valAx>
      <c:valAx>
        <c:axId val="-88292936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sz="1000"/>
                  <a:t>Avance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35888"/>
        <c:crosses val="max"/>
        <c:crossBetween val="between"/>
      </c:valAx>
      <c:catAx>
        <c:axId val="-882935888"/>
        <c:scaling>
          <c:orientation val="minMax"/>
        </c:scaling>
        <c:delete val="1"/>
        <c:axPos val="t"/>
        <c:numFmt formatCode="General" sourceLinked="1"/>
        <c:majorTickMark val="out"/>
        <c:minorTickMark val="none"/>
        <c:tickLblPos val="nextTo"/>
        <c:crossAx val="-8829293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s-MX" sz="1200" b="1" i="0" baseline="0">
                <a:effectLst/>
              </a:rPr>
              <a:t>PORCENTAJE DE AVANCE EN CUMPLIMIENTO DE METAS POR ACTIVIDAD</a:t>
            </a:r>
            <a:endParaRPr lang="es-MX" sz="1200">
              <a:effectLst/>
            </a:endParaRPr>
          </a:p>
        </c:rich>
      </c:tx>
      <c:layout>
        <c:manualLayout>
          <c:xMode val="edge"/>
          <c:yMode val="edge"/>
          <c:x val="0.12362808568393363"/>
          <c:y val="1.9927539074452109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'Actividades 1T 24'!$B$4</c:f>
              <c:strCache>
                <c:ptCount val="1"/>
                <c:pt idx="0">
                  <c:v>Meta Planeada</c:v>
                </c:pt>
              </c:strCache>
            </c:strRef>
          </c:tx>
          <c:spPr>
            <a:solidFill>
              <a:srgbClr val="B38E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1T 24'!$C$3:$F$3</c:f>
              <c:strCache>
                <c:ptCount val="2"/>
                <c:pt idx="0">
                  <c:v>Actividades</c:v>
                </c:pt>
                <c:pt idx="1">
                  <c:v>Certificados</c:v>
                </c:pt>
              </c:strCache>
              <c:extLst/>
            </c:strRef>
          </c:cat>
          <c:val>
            <c:numRef>
              <c:f>'Actividades 1T 24'!$C$4:$F$4</c:f>
              <c:numCache>
                <c:formatCode>General</c:formatCode>
                <c:ptCount val="2"/>
                <c:pt idx="0">
                  <c:v>90</c:v>
                </c:pt>
                <c:pt idx="1">
                  <c:v>10</c:v>
                </c:pt>
              </c:numCache>
              <c:extLst/>
            </c:numRef>
          </c:val>
          <c:extLst>
            <c:ext xmlns:c16="http://schemas.microsoft.com/office/drawing/2014/chart" uri="{C3380CC4-5D6E-409C-BE32-E72D297353CC}">
              <c16:uniqueId val="{00000000-683C-489C-BD30-F38B00FA878D}"/>
            </c:ext>
          </c:extLst>
        </c:ser>
        <c:ser>
          <c:idx val="1"/>
          <c:order val="1"/>
          <c:tx>
            <c:strRef>
              <c:f>'Actividades 1T 24'!$B$5</c:f>
              <c:strCache>
                <c:ptCount val="1"/>
                <c:pt idx="0">
                  <c:v>Meta Alcanzada</c:v>
                </c:pt>
              </c:strCache>
            </c:strRef>
          </c:tx>
          <c:spPr>
            <a:solidFill>
              <a:srgbClr val="D4C19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1T 24'!$C$3:$F$3</c:f>
              <c:strCache>
                <c:ptCount val="2"/>
                <c:pt idx="0">
                  <c:v>Actividades</c:v>
                </c:pt>
                <c:pt idx="1">
                  <c:v>Certificados</c:v>
                </c:pt>
              </c:strCache>
              <c:extLst/>
            </c:strRef>
          </c:cat>
          <c:val>
            <c:numRef>
              <c:f>'Actividades 1T 24'!$C$5:$F$5</c:f>
              <c:numCache>
                <c:formatCode>General</c:formatCode>
                <c:ptCount val="2"/>
                <c:pt idx="0">
                  <c:v>101</c:v>
                </c:pt>
                <c:pt idx="1">
                  <c:v>1</c:v>
                </c:pt>
              </c:numCache>
              <c:extLst/>
            </c:numRef>
          </c:val>
          <c:extLst>
            <c:ext xmlns:c16="http://schemas.microsoft.com/office/drawing/2014/chart" uri="{C3380CC4-5D6E-409C-BE32-E72D297353CC}">
              <c16:uniqueId val="{00000001-683C-489C-BD30-F38B00FA878D}"/>
            </c:ext>
          </c:extLst>
        </c:ser>
        <c:dLbls>
          <c:showLegendKey val="0"/>
          <c:showVal val="1"/>
          <c:showCatName val="0"/>
          <c:showSerName val="0"/>
          <c:showPercent val="0"/>
          <c:showBubbleSize val="0"/>
        </c:dLbls>
        <c:gapWidth val="219"/>
        <c:axId val="-882931536"/>
        <c:axId val="-882929904"/>
      </c:barChart>
      <c:lineChart>
        <c:grouping val="standard"/>
        <c:varyColors val="0"/>
        <c:ser>
          <c:idx val="2"/>
          <c:order val="2"/>
          <c:tx>
            <c:v>Porcentaje de avance</c:v>
          </c:tx>
          <c:spPr>
            <a:ln w="28575" cap="rnd">
              <a:solidFill>
                <a:schemeClr val="accent3"/>
              </a:solidFill>
              <a:round/>
              <a:headEnd type="oval"/>
              <a:tailEnd type="oval"/>
            </a:ln>
            <a:effectLst/>
          </c:spPr>
          <c:marker>
            <c:symbol val="none"/>
          </c:marker>
          <c:dLbls>
            <c:dLbl>
              <c:idx val="0"/>
              <c:layout>
                <c:manualLayout>
                  <c:x val="-8.2500014616144327E-2"/>
                  <c:y val="-0.27096783370344041"/>
                </c:manualLayout>
              </c:layout>
              <c:tx>
                <c:rich>
                  <a:bodyPr/>
                  <a:lstStyle/>
                  <a:p>
                    <a:fld id="{95AE8DB3-4A02-40BE-87F3-D34BE10F7FF4}" type="VALUE">
                      <a:rPr lang="en-US">
                        <a:solidFill>
                          <a:schemeClr val="tx1"/>
                        </a:solidFill>
                      </a:rPr>
                      <a:pPr/>
                      <a:t>[VALOR]</a:t>
                    </a:fld>
                    <a:endParaRPr lang="es-MX"/>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683C-489C-BD30-F38B00FA878D}"/>
                </c:ext>
              </c:extLst>
            </c:dLbl>
            <c:dLbl>
              <c:idx val="1"/>
              <c:layout>
                <c:manualLayout>
                  <c:x val="-0.10725001900098761"/>
                  <c:y val="-2.5806460352708612E-2"/>
                </c:manualLayout>
              </c:layout>
              <c:tx>
                <c:rich>
                  <a:bodyPr/>
                  <a:lstStyle/>
                  <a:p>
                    <a:fld id="{FCAABDC9-0CFB-4E3F-B1B4-1841BCE61F8B}" type="VALUE">
                      <a:rPr lang="en-US">
                        <a:solidFill>
                          <a:schemeClr val="tx1"/>
                        </a:solidFill>
                      </a:rPr>
                      <a:pPr/>
                      <a:t>[VALOR]</a:t>
                    </a:fld>
                    <a:endParaRPr lang="es-MX"/>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83C-489C-BD30-F38B00FA878D}"/>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1T 24'!$C$3:$F$3</c:f>
              <c:strCache>
                <c:ptCount val="2"/>
                <c:pt idx="0">
                  <c:v>Actividades</c:v>
                </c:pt>
                <c:pt idx="1">
                  <c:v>Certificados</c:v>
                </c:pt>
              </c:strCache>
              <c:extLst/>
            </c:strRef>
          </c:cat>
          <c:val>
            <c:numRef>
              <c:f>'Actividades 1T 24'!$C$6:$F$6</c:f>
              <c:numCache>
                <c:formatCode>0.00%</c:formatCode>
                <c:ptCount val="2"/>
                <c:pt idx="0">
                  <c:v>1.1222222222222222</c:v>
                </c:pt>
                <c:pt idx="1">
                  <c:v>0.1</c:v>
                </c:pt>
              </c:numCache>
              <c:extLst/>
            </c:numRef>
          </c:val>
          <c:smooth val="0"/>
          <c:extLst>
            <c:ext xmlns:c16="http://schemas.microsoft.com/office/drawing/2014/chart" uri="{C3380CC4-5D6E-409C-BE32-E72D297353CC}">
              <c16:uniqueId val="{00000004-683C-489C-BD30-F38B00FA878D}"/>
            </c:ext>
          </c:extLst>
        </c:ser>
        <c:dLbls>
          <c:showLegendKey val="0"/>
          <c:showVal val="0"/>
          <c:showCatName val="0"/>
          <c:showSerName val="0"/>
          <c:showPercent val="0"/>
          <c:showBubbleSize val="0"/>
        </c:dLbls>
        <c:marker val="1"/>
        <c:smooth val="0"/>
        <c:axId val="-882935888"/>
        <c:axId val="-882929360"/>
      </c:lineChart>
      <c:catAx>
        <c:axId val="-88293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29904"/>
        <c:crosses val="autoZero"/>
        <c:auto val="1"/>
        <c:lblAlgn val="ctr"/>
        <c:lblOffset val="100"/>
        <c:noMultiLvlLbl val="0"/>
      </c:catAx>
      <c:valAx>
        <c:axId val="-88292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31536"/>
        <c:crosses val="autoZero"/>
        <c:crossBetween val="between"/>
      </c:valAx>
      <c:valAx>
        <c:axId val="-882929360"/>
        <c:scaling>
          <c:orientation val="minMax"/>
        </c:scaling>
        <c:delete val="1"/>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Avance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00%" sourceLinked="1"/>
        <c:majorTickMark val="out"/>
        <c:minorTickMark val="none"/>
        <c:tickLblPos val="nextTo"/>
        <c:crossAx val="-882935888"/>
        <c:crosses val="max"/>
        <c:crossBetween val="between"/>
      </c:valAx>
      <c:catAx>
        <c:axId val="-882935888"/>
        <c:scaling>
          <c:orientation val="minMax"/>
        </c:scaling>
        <c:delete val="1"/>
        <c:axPos val="t"/>
        <c:numFmt formatCode="General" sourceLinked="1"/>
        <c:majorTickMark val="out"/>
        <c:minorTickMark val="none"/>
        <c:tickLblPos val="nextTo"/>
        <c:crossAx val="-8829293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es-MX" sz="1300" b="1" i="0" baseline="0" dirty="0">
                <a:effectLst/>
              </a:rPr>
              <a:t>AVANCE EN CUMPLIMIENTO DE METAS DEL COMPONENTE</a:t>
            </a:r>
            <a:endParaRPr lang="es-MX" sz="1300" dirty="0">
              <a:effectLst/>
            </a:endParaRPr>
          </a:p>
          <a:p>
            <a:pPr>
              <a:defRPr sz="1000"/>
            </a:pPr>
            <a:r>
              <a:rPr lang="es-MX" sz="1300" b="0" i="0" baseline="0" dirty="0">
                <a:effectLst/>
              </a:rPr>
              <a:t>Acciones encaminadas a incrementar el conocimiento social y la sensibilización sobre las causas, efectos y prevención de las      adicciones.</a:t>
            </a:r>
            <a:endParaRPr lang="es-MX" sz="1300" dirty="0">
              <a:effectLst/>
            </a:endParaRPr>
          </a:p>
          <a:p>
            <a:pPr>
              <a:defRPr sz="1000"/>
            </a:pPr>
            <a:r>
              <a:rPr lang="es-MX" sz="1300" b="1" i="0" baseline="0" dirty="0">
                <a:effectLst/>
              </a:rPr>
              <a:t>UNIDADES Y PORCENTAJE PRIMER TRIMESTRE 2024</a:t>
            </a:r>
            <a:endParaRPr lang="es-MX" sz="1300" dirty="0">
              <a:effectLst/>
            </a:endParaRPr>
          </a:p>
        </c:rich>
      </c:tx>
      <c:layout>
        <c:manualLayout>
          <c:xMode val="edge"/>
          <c:yMode val="edge"/>
          <c:x val="0.10305289626578382"/>
          <c:y val="1.5020774362637445E-2"/>
        </c:manualLayout>
      </c:layout>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15226289175816896"/>
          <c:y val="0.26891402657999597"/>
          <c:w val="0.66445381469242071"/>
          <c:h val="0.56073838325443037"/>
        </c:manualLayout>
      </c:layout>
      <c:barChart>
        <c:barDir val="col"/>
        <c:grouping val="clustered"/>
        <c:varyColors val="0"/>
        <c:ser>
          <c:idx val="0"/>
          <c:order val="0"/>
          <c:tx>
            <c:strRef>
              <c:f>'Componente 2 1T 24'!$B$4</c:f>
              <c:strCache>
                <c:ptCount val="1"/>
                <c:pt idx="0">
                  <c:v>Meta Planeada</c:v>
                </c:pt>
              </c:strCache>
            </c:strRef>
          </c:tx>
          <c:spPr>
            <a:solidFill>
              <a:srgbClr val="13322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2 1T 24'!$C$3</c:f>
              <c:strCache>
                <c:ptCount val="1"/>
                <c:pt idx="0">
                  <c:v>Beneficiarios </c:v>
                </c:pt>
              </c:strCache>
            </c:strRef>
          </c:cat>
          <c:val>
            <c:numRef>
              <c:f>'Componente 2 1T 24'!$C$4</c:f>
              <c:numCache>
                <c:formatCode>#,##0</c:formatCode>
                <c:ptCount val="1"/>
                <c:pt idx="0">
                  <c:v>7030</c:v>
                </c:pt>
              </c:numCache>
            </c:numRef>
          </c:val>
          <c:extLst>
            <c:ext xmlns:c16="http://schemas.microsoft.com/office/drawing/2014/chart" uri="{C3380CC4-5D6E-409C-BE32-E72D297353CC}">
              <c16:uniqueId val="{00000000-93AA-48A7-9E11-9A1ECB6FEBEC}"/>
            </c:ext>
          </c:extLst>
        </c:ser>
        <c:ser>
          <c:idx val="1"/>
          <c:order val="1"/>
          <c:tx>
            <c:strRef>
              <c:f>'Componente 2 1T 24'!$B$5</c:f>
              <c:strCache>
                <c:ptCount val="1"/>
                <c:pt idx="0">
                  <c:v>Meta Alcanzada</c:v>
                </c:pt>
              </c:strCache>
            </c:strRef>
          </c:tx>
          <c:spPr>
            <a:solidFill>
              <a:srgbClr val="285C4D"/>
            </a:solidFill>
            <a:ln>
              <a:noFill/>
            </a:ln>
            <a:effectLst/>
          </c:spPr>
          <c:invertIfNegative val="0"/>
          <c:dLbls>
            <c:dLbl>
              <c:idx val="0"/>
              <c:layout>
                <c:manualLayout>
                  <c:x val="-5.5073756552747105E-3"/>
                  <c:y val="-4.331928014953679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3AA-48A7-9E11-9A1ECB6FEBEC}"/>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2 1T 24'!$C$3</c:f>
              <c:strCache>
                <c:ptCount val="1"/>
                <c:pt idx="0">
                  <c:v>Beneficiarios </c:v>
                </c:pt>
              </c:strCache>
            </c:strRef>
          </c:cat>
          <c:val>
            <c:numRef>
              <c:f>'Componente 2 1T 24'!$C$5</c:f>
              <c:numCache>
                <c:formatCode>#,##0</c:formatCode>
                <c:ptCount val="1"/>
                <c:pt idx="0">
                  <c:v>7923</c:v>
                </c:pt>
              </c:numCache>
            </c:numRef>
          </c:val>
          <c:extLst>
            <c:ext xmlns:c16="http://schemas.microsoft.com/office/drawing/2014/chart" uri="{C3380CC4-5D6E-409C-BE32-E72D297353CC}">
              <c16:uniqueId val="{00000002-93AA-48A7-9E11-9A1ECB6FEBEC}"/>
            </c:ext>
          </c:extLst>
        </c:ser>
        <c:dLbls>
          <c:showLegendKey val="0"/>
          <c:showVal val="1"/>
          <c:showCatName val="0"/>
          <c:showSerName val="0"/>
          <c:showPercent val="0"/>
          <c:showBubbleSize val="0"/>
        </c:dLbls>
        <c:gapWidth val="219"/>
        <c:axId val="-882936432"/>
        <c:axId val="-882935344"/>
      </c:barChart>
      <c:lineChart>
        <c:grouping val="standard"/>
        <c:varyColors val="0"/>
        <c:ser>
          <c:idx val="2"/>
          <c:order val="2"/>
          <c:tx>
            <c:strRef>
              <c:f>'Componente 2 1T 24'!$B$6</c:f>
              <c:strCache>
                <c:ptCount val="1"/>
                <c:pt idx="0">
                  <c:v>Porcentaje</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'Componente 2 1T 24'!$C$6</c:f>
              <c:numCache>
                <c:formatCode>0.00%</c:formatCode>
                <c:ptCount val="1"/>
                <c:pt idx="0">
                  <c:v>1.1270270270270271</c:v>
                </c:pt>
              </c:numCache>
            </c:numRef>
          </c:cat>
          <c:val>
            <c:numRef>
              <c:f>'Componente 2 1T 24'!$C$6</c:f>
              <c:numCache>
                <c:formatCode>0.00%</c:formatCode>
                <c:ptCount val="1"/>
                <c:pt idx="0">
                  <c:v>1.1270270270270271</c:v>
                </c:pt>
              </c:numCache>
            </c:numRef>
          </c:val>
          <c:smooth val="0"/>
          <c:extLst>
            <c:ext xmlns:c16="http://schemas.microsoft.com/office/drawing/2014/chart" uri="{C3380CC4-5D6E-409C-BE32-E72D297353CC}">
              <c16:uniqueId val="{00000003-93AA-48A7-9E11-9A1ECB6FEBEC}"/>
            </c:ext>
          </c:extLst>
        </c:ser>
        <c:dLbls>
          <c:showLegendKey val="0"/>
          <c:showVal val="0"/>
          <c:showCatName val="0"/>
          <c:showSerName val="0"/>
          <c:showPercent val="0"/>
          <c:showBubbleSize val="0"/>
        </c:dLbls>
        <c:marker val="1"/>
        <c:smooth val="0"/>
        <c:axId val="-882921744"/>
        <c:axId val="-882921200"/>
      </c:lineChart>
      <c:catAx>
        <c:axId val="-8829364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35344"/>
        <c:crosses val="autoZero"/>
        <c:auto val="1"/>
        <c:lblAlgn val="ctr"/>
        <c:lblOffset val="100"/>
        <c:noMultiLvlLbl val="0"/>
      </c:catAx>
      <c:valAx>
        <c:axId val="-882935344"/>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36432"/>
        <c:crosses val="autoZero"/>
        <c:crossBetween val="between"/>
      </c:valAx>
      <c:valAx>
        <c:axId val="-882921200"/>
        <c:scaling>
          <c:orientation val="minMax"/>
          <c:max val="1"/>
          <c:min val="0"/>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882921744"/>
        <c:crosses val="max"/>
        <c:crossBetween val="between"/>
      </c:valAx>
      <c:catAx>
        <c:axId val="-882921744"/>
        <c:scaling>
          <c:orientation val="minMax"/>
        </c:scaling>
        <c:delete val="0"/>
        <c:axPos val="t"/>
        <c:numFmt formatCode="0.00%"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s-MX"/>
          </a:p>
        </c:txPr>
        <c:crossAx val="-88292120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META</a:t>
            </a:r>
            <a:r>
              <a:rPr lang="en-US" sz="1000" b="1" baseline="0"/>
              <a:t> PLANEADA Y ALCANZADA A NIVEL ACTIVIDAD PRIMER TRIMESTRE 2024 EN UNIDADES Y PORCENTAJE DE AVANCE</a:t>
            </a:r>
          </a:p>
          <a:p>
            <a:pPr>
              <a:defRPr/>
            </a:pPr>
            <a:endParaRPr lang="en-US" sz="1000"/>
          </a:p>
          <a:p>
            <a:pPr>
              <a:defRPr/>
            </a:pPr>
            <a:r>
              <a:rPr lang="en-US" sz="1000" b="1"/>
              <a:t>114.43%</a:t>
            </a:r>
          </a:p>
        </c:rich>
      </c:tx>
      <c:layout>
        <c:manualLayout>
          <c:xMode val="edge"/>
          <c:yMode val="edge"/>
          <c:x val="0.1382661182817006"/>
          <c:y val="2.474986673437447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stacked"/>
        <c:varyColors val="0"/>
        <c:ser>
          <c:idx val="0"/>
          <c:order val="0"/>
          <c:tx>
            <c:strRef>
              <c:f>'Actividades 2 1T 24'!$C$19</c:f>
              <c:strCache>
                <c:ptCount val="1"/>
                <c:pt idx="0">
                  <c:v>114.43%</c:v>
                </c:pt>
              </c:strCache>
            </c:strRef>
          </c:tx>
          <c:spPr>
            <a:solidFill>
              <a:srgbClr val="B38E5D"/>
            </a:solidFill>
            <a:ln>
              <a:noFill/>
            </a:ln>
            <a:effectLst/>
          </c:spPr>
          <c:invertIfNegative val="0"/>
          <c:dPt>
            <c:idx val="1"/>
            <c:invertIfNegative val="0"/>
            <c:bubble3D val="0"/>
            <c:spPr>
              <a:solidFill>
                <a:srgbClr val="D4C19C"/>
              </a:solidFill>
              <a:ln>
                <a:noFill/>
              </a:ln>
              <a:effectLst/>
            </c:spPr>
            <c:extLst>
              <c:ext xmlns:c16="http://schemas.microsoft.com/office/drawing/2014/chart" uri="{C3380CC4-5D6E-409C-BE32-E72D297353CC}">
                <c16:uniqueId val="{00000001-E6DF-4CB9-BCB5-E52BC9CBACE2}"/>
              </c:ext>
            </c:extLst>
          </c:dPt>
          <c:dLbls>
            <c:dLbl>
              <c:idx val="0"/>
              <c:layout>
                <c:manualLayout>
                  <c:x val="0"/>
                  <c:y val="-0.1572424540682414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6DF-4CB9-BCB5-E52BC9CBACE2}"/>
                </c:ext>
              </c:extLst>
            </c:dLbl>
            <c:dLbl>
              <c:idx val="1"/>
              <c:layout>
                <c:manualLayout>
                  <c:x val="-1.0448311500621617E-16"/>
                  <c:y val="-0.26228483158355204"/>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6DF-4CB9-BCB5-E52BC9CBACE2}"/>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1T 24'!$B$17:$B$18</c:f>
              <c:strCache>
                <c:ptCount val="2"/>
                <c:pt idx="0">
                  <c:v>Meta Planeada</c:v>
                </c:pt>
                <c:pt idx="1">
                  <c:v>Meta Alcanzada</c:v>
                </c:pt>
              </c:strCache>
            </c:strRef>
          </c:cat>
          <c:val>
            <c:numRef>
              <c:f>'Actividades 2 1T 24'!$C$17:$C$18</c:f>
              <c:numCache>
                <c:formatCode>#,##0</c:formatCode>
                <c:ptCount val="2"/>
                <c:pt idx="0">
                  <c:v>6000</c:v>
                </c:pt>
                <c:pt idx="1">
                  <c:v>6866</c:v>
                </c:pt>
              </c:numCache>
            </c:numRef>
          </c:val>
          <c:extLst>
            <c:ext xmlns:c16="http://schemas.microsoft.com/office/drawing/2014/chart" uri="{C3380CC4-5D6E-409C-BE32-E72D297353CC}">
              <c16:uniqueId val="{00000002-E6DF-4CB9-BCB5-E52BC9CBACE2}"/>
            </c:ext>
          </c:extLst>
        </c:ser>
        <c:dLbls>
          <c:dLblPos val="ctr"/>
          <c:showLegendKey val="0"/>
          <c:showVal val="1"/>
          <c:showCatName val="0"/>
          <c:showSerName val="0"/>
          <c:showPercent val="0"/>
          <c:showBubbleSize val="0"/>
        </c:dLbls>
        <c:gapWidth val="150"/>
        <c:overlap val="100"/>
        <c:axId val="432932848"/>
        <c:axId val="819543264"/>
      </c:barChart>
      <c:catAx>
        <c:axId val="432932848"/>
        <c:scaling>
          <c:orientation val="minMax"/>
        </c:scaling>
        <c:delete val="1"/>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s-MX" sz="1000" b="1"/>
                  <a:t>Atención de Primer Contacto</a:t>
                </a:r>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crossAx val="819543264"/>
        <c:crosses val="autoZero"/>
        <c:auto val="1"/>
        <c:lblAlgn val="ctr"/>
        <c:lblOffset val="100"/>
        <c:noMultiLvlLbl val="0"/>
      </c:catAx>
      <c:valAx>
        <c:axId val="8195432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sz="1000"/>
                  <a:t>Beneficiarios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432932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es-MX" sz="1000" b="1" i="0" baseline="0">
                <a:effectLst/>
              </a:rPr>
              <a:t>METAS PLANEADAS Y ALCANZADAS A NIVEL ACTIVIDAD PRIMER TRIMESTRE 2024 EN UNIDADES Y PORCENTAJE DE AVANCE</a:t>
            </a:r>
            <a:endParaRPr lang="es-MX" sz="1000">
              <a:effectLst/>
            </a:endParaRPr>
          </a:p>
        </c:rich>
      </c:tx>
      <c:layout>
        <c:manualLayout>
          <c:xMode val="edge"/>
          <c:yMode val="edge"/>
          <c:x val="0.15923026667817855"/>
          <c:y val="2.323080176359953E-2"/>
        </c:manualLayout>
      </c:layout>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'Actividades 2 1T 24'!$B$4</c:f>
              <c:strCache>
                <c:ptCount val="1"/>
                <c:pt idx="0">
                  <c:v>Meta Planeada</c:v>
                </c:pt>
              </c:strCache>
            </c:strRef>
          </c:tx>
          <c:spPr>
            <a:solidFill>
              <a:srgbClr val="B38E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1T 24'!$C$3:$H$3</c:f>
              <c:strCache>
                <c:ptCount val="5"/>
                <c:pt idx="0">
                  <c:v>Diagnóstico y Canalización</c:v>
                </c:pt>
                <c:pt idx="1">
                  <c:v>Seguimiento</c:v>
                </c:pt>
                <c:pt idx="2">
                  <c:v>Becas</c:v>
                </c:pt>
                <c:pt idx="3">
                  <c:v>"0 a 100"</c:v>
                </c:pt>
                <c:pt idx="4">
                  <c:v>PC Unidad Móvil</c:v>
                </c:pt>
              </c:strCache>
              <c:extLst/>
            </c:strRef>
          </c:cat>
          <c:val>
            <c:numRef>
              <c:f>'Actividades 2 1T 24'!$C$4:$H$4</c:f>
              <c:numCache>
                <c:formatCode>General</c:formatCode>
                <c:ptCount val="5"/>
                <c:pt idx="0">
                  <c:v>500</c:v>
                </c:pt>
                <c:pt idx="1">
                  <c:v>500</c:v>
                </c:pt>
                <c:pt idx="2">
                  <c:v>30</c:v>
                </c:pt>
                <c:pt idx="3">
                  <c:v>0</c:v>
                </c:pt>
                <c:pt idx="4">
                  <c:v>0</c:v>
                </c:pt>
              </c:numCache>
              <c:extLst/>
            </c:numRef>
          </c:val>
          <c:extLst>
            <c:ext xmlns:c16="http://schemas.microsoft.com/office/drawing/2014/chart" uri="{C3380CC4-5D6E-409C-BE32-E72D297353CC}">
              <c16:uniqueId val="{00000000-C064-442D-97D8-781F0F83EA8D}"/>
            </c:ext>
          </c:extLst>
        </c:ser>
        <c:ser>
          <c:idx val="1"/>
          <c:order val="1"/>
          <c:tx>
            <c:strRef>
              <c:f>'Actividades 2 1T 24'!$B$5</c:f>
              <c:strCache>
                <c:ptCount val="1"/>
                <c:pt idx="0">
                  <c:v>Meta Alcanzada</c:v>
                </c:pt>
              </c:strCache>
            </c:strRef>
          </c:tx>
          <c:spPr>
            <a:solidFill>
              <a:srgbClr val="D4C19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1T 24'!$C$3:$H$3</c:f>
              <c:strCache>
                <c:ptCount val="5"/>
                <c:pt idx="0">
                  <c:v>Diagnóstico y Canalización</c:v>
                </c:pt>
                <c:pt idx="1">
                  <c:v>Seguimiento</c:v>
                </c:pt>
                <c:pt idx="2">
                  <c:v>Becas</c:v>
                </c:pt>
                <c:pt idx="3">
                  <c:v>"0 a 100"</c:v>
                </c:pt>
                <c:pt idx="4">
                  <c:v>PC Unidad Móvil</c:v>
                </c:pt>
              </c:strCache>
              <c:extLst/>
            </c:strRef>
          </c:cat>
          <c:val>
            <c:numRef>
              <c:f>'Actividades 2 1T 24'!$C$5:$H$5</c:f>
              <c:numCache>
                <c:formatCode>General</c:formatCode>
                <c:ptCount val="5"/>
                <c:pt idx="0">
                  <c:v>496</c:v>
                </c:pt>
                <c:pt idx="1">
                  <c:v>540</c:v>
                </c:pt>
                <c:pt idx="2">
                  <c:v>21</c:v>
                </c:pt>
                <c:pt idx="3">
                  <c:v>0</c:v>
                </c:pt>
                <c:pt idx="4">
                  <c:v>0</c:v>
                </c:pt>
              </c:numCache>
              <c:extLst/>
            </c:numRef>
          </c:val>
          <c:extLst>
            <c:ext xmlns:c16="http://schemas.microsoft.com/office/drawing/2014/chart" uri="{C3380CC4-5D6E-409C-BE32-E72D297353CC}">
              <c16:uniqueId val="{00000001-C064-442D-97D8-781F0F83EA8D}"/>
            </c:ext>
          </c:extLst>
        </c:ser>
        <c:dLbls>
          <c:showLegendKey val="0"/>
          <c:showVal val="1"/>
          <c:showCatName val="0"/>
          <c:showSerName val="0"/>
          <c:showPercent val="0"/>
          <c:showBubbleSize val="0"/>
        </c:dLbls>
        <c:gapWidth val="219"/>
        <c:axId val="-882931536"/>
        <c:axId val="-882929904"/>
      </c:barChart>
      <c:lineChart>
        <c:grouping val="standard"/>
        <c:varyColors val="0"/>
        <c:ser>
          <c:idx val="2"/>
          <c:order val="2"/>
          <c:tx>
            <c:strRef>
              <c:f>'Actividades 2 1T 24'!$B$6</c:f>
              <c:strCache>
                <c:ptCount val="1"/>
                <c:pt idx="0">
                  <c:v>Porcentaje</c:v>
                </c:pt>
              </c:strCache>
            </c:strRef>
          </c:tx>
          <c:spPr>
            <a:ln w="28575" cap="rnd">
              <a:solidFill>
                <a:schemeClr val="accent3"/>
              </a:solidFill>
              <a:round/>
              <a:headEnd type="oval"/>
              <a:tailEnd type="oval"/>
            </a:ln>
            <a:effectLst/>
          </c:spPr>
          <c:marker>
            <c:symbol val="none"/>
          </c:marker>
          <c:dLbls>
            <c:dLbl>
              <c:idx val="0"/>
              <c:layout>
                <c:manualLayout>
                  <c:x val="-4.337410398564534E-2"/>
                  <c:y val="-0.2611559492563429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064-442D-97D8-781F0F83EA8D}"/>
                </c:ext>
              </c:extLst>
            </c:dLbl>
            <c:dLbl>
              <c:idx val="1"/>
              <c:layout>
                <c:manualLayout>
                  <c:x val="-5.0719681791321407E-2"/>
                  <c:y val="-0.2838711176727908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064-442D-97D8-781F0F83EA8D}"/>
                </c:ext>
              </c:extLst>
            </c:dLbl>
            <c:dLbl>
              <c:idx val="2"/>
              <c:layout>
                <c:manualLayout>
                  <c:x val="-4.7082573282468419E-2"/>
                  <c:y val="-0.13494121811760121"/>
                </c:manualLayout>
              </c:layout>
              <c:showLegendKey val="0"/>
              <c:showVal val="1"/>
              <c:showCatName val="0"/>
              <c:showSerName val="0"/>
              <c:showPercent val="0"/>
              <c:showBubbleSize val="0"/>
              <c:extLst>
                <c:ext xmlns:c15="http://schemas.microsoft.com/office/drawing/2012/chart" uri="{CE6537A1-D6FC-4f65-9D91-7224C49458BB}">
                  <c15:layout>
                    <c:manualLayout>
                      <c:w val="7.6367799078443779E-2"/>
                      <c:h val="5.6434033134348381E-2"/>
                    </c:manualLayout>
                  </c15:layout>
                </c:ext>
                <c:ext xmlns:c16="http://schemas.microsoft.com/office/drawing/2014/chart" uri="{C3380CC4-5D6E-409C-BE32-E72D297353CC}">
                  <c16:uniqueId val="{00000004-C064-442D-97D8-781F0F83EA8D}"/>
                </c:ext>
              </c:extLst>
            </c:dLbl>
            <c:dLbl>
              <c:idx val="3"/>
              <c:layout>
                <c:manualLayout>
                  <c:x val="-3.7754982514934886E-2"/>
                  <c:y val="-0.1346894388208821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064-442D-97D8-781F0F83EA8D}"/>
                </c:ext>
              </c:extLst>
            </c:dLbl>
            <c:dLbl>
              <c:idx val="4"/>
              <c:layout>
                <c:manualLayout>
                  <c:x val="-3.7754982514934761E-2"/>
                  <c:y val="-0.1306222147890685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064-442D-97D8-781F0F83EA8D}"/>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1T 24'!$C$3:$E$3</c:f>
              <c:strCache>
                <c:ptCount val="2"/>
                <c:pt idx="0">
                  <c:v>Diagnóstico y Canalización</c:v>
                </c:pt>
                <c:pt idx="1">
                  <c:v>Seguimiento</c:v>
                </c:pt>
              </c:strCache>
              <c:extLst/>
            </c:strRef>
          </c:cat>
          <c:val>
            <c:numRef>
              <c:f>'Actividades 2 1T 24'!$C$6:$H$6</c:f>
              <c:numCache>
                <c:formatCode>0.00%</c:formatCode>
                <c:ptCount val="5"/>
                <c:pt idx="0">
                  <c:v>0.99199999999999999</c:v>
                </c:pt>
                <c:pt idx="1">
                  <c:v>1.08</c:v>
                </c:pt>
                <c:pt idx="2">
                  <c:v>0.7</c:v>
                </c:pt>
                <c:pt idx="3">
                  <c:v>0</c:v>
                </c:pt>
                <c:pt idx="4">
                  <c:v>0</c:v>
                </c:pt>
              </c:numCache>
              <c:extLst/>
            </c:numRef>
          </c:val>
          <c:smooth val="0"/>
          <c:extLst>
            <c:ext xmlns:c16="http://schemas.microsoft.com/office/drawing/2014/chart" uri="{C3380CC4-5D6E-409C-BE32-E72D297353CC}">
              <c16:uniqueId val="{00000007-C064-442D-97D8-781F0F83EA8D}"/>
            </c:ext>
          </c:extLst>
        </c:ser>
        <c:dLbls>
          <c:showLegendKey val="0"/>
          <c:showVal val="0"/>
          <c:showCatName val="0"/>
          <c:showSerName val="0"/>
          <c:showPercent val="0"/>
          <c:showBubbleSize val="0"/>
        </c:dLbls>
        <c:marker val="1"/>
        <c:smooth val="0"/>
        <c:axId val="-882935888"/>
        <c:axId val="-882929360"/>
      </c:lineChart>
      <c:catAx>
        <c:axId val="-88293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29904"/>
        <c:crosses val="autoZero"/>
        <c:auto val="1"/>
        <c:lblAlgn val="ctr"/>
        <c:lblOffset val="100"/>
        <c:noMultiLvlLbl val="0"/>
      </c:catAx>
      <c:valAx>
        <c:axId val="-88292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sz="1000"/>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crossAx val="-882931536"/>
        <c:crosses val="autoZero"/>
        <c:crossBetween val="between"/>
      </c:valAx>
      <c:valAx>
        <c:axId val="-882929360"/>
        <c:scaling>
          <c:orientation val="minMax"/>
        </c:scaling>
        <c:delete val="1"/>
        <c:axPos val="r"/>
        <c:numFmt formatCode="0.00%" sourceLinked="1"/>
        <c:majorTickMark val="out"/>
        <c:minorTickMark val="none"/>
        <c:tickLblPos val="nextTo"/>
        <c:crossAx val="-882935888"/>
        <c:crosses val="max"/>
        <c:crossBetween val="between"/>
      </c:valAx>
      <c:catAx>
        <c:axId val="-882935888"/>
        <c:scaling>
          <c:orientation val="minMax"/>
        </c:scaling>
        <c:delete val="1"/>
        <c:axPos val="t"/>
        <c:numFmt formatCode="General" sourceLinked="1"/>
        <c:majorTickMark val="out"/>
        <c:minorTickMark val="none"/>
        <c:tickLblPos val="nextTo"/>
        <c:crossAx val="-8829293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5"/>
          </a:xfrm>
          <a:prstGeom prst="rect">
            <a:avLst/>
          </a:prstGeom>
        </p:spPr>
        <p:txBody>
          <a:bodyPr vert="horz" lIns="93177" tIns="46589" rIns="93177" bIns="46589" rtlCol="0"/>
          <a:lstStyle>
            <a:lvl1pPr algn="l">
              <a:defRPr sz="1200"/>
            </a:lvl1pPr>
          </a:lstStyle>
          <a:p>
            <a:endParaRPr lang="en-US" dirty="0"/>
          </a:p>
        </p:txBody>
      </p:sp>
      <p:sp>
        <p:nvSpPr>
          <p:cNvPr id="3" name="Marcador de fecha 2"/>
          <p:cNvSpPr>
            <a:spLocks noGrp="1"/>
          </p:cNvSpPr>
          <p:nvPr>
            <p:ph type="dt" idx="1"/>
          </p:nvPr>
        </p:nvSpPr>
        <p:spPr>
          <a:xfrm>
            <a:off x="3850443" y="0"/>
            <a:ext cx="2945659" cy="498055"/>
          </a:xfrm>
          <a:prstGeom prst="rect">
            <a:avLst/>
          </a:prstGeom>
        </p:spPr>
        <p:txBody>
          <a:bodyPr vert="horz" lIns="93177" tIns="46589" rIns="93177" bIns="46589" rtlCol="0"/>
          <a:lstStyle>
            <a:lvl1pPr algn="r">
              <a:defRPr sz="1200"/>
            </a:lvl1pPr>
          </a:lstStyle>
          <a:p>
            <a:fld id="{40E345E5-69E5-46CA-B395-52A6421A2A3D}" type="datetimeFigureOut">
              <a:rPr lang="en-US" smtClean="0"/>
              <a:t>4/22/2024</a:t>
            </a:fld>
            <a:endParaRPr lang="en-US" dirty="0"/>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Marcador de notas 4"/>
          <p:cNvSpPr>
            <a:spLocks noGrp="1"/>
          </p:cNvSpPr>
          <p:nvPr>
            <p:ph type="body" sz="quarter" idx="3"/>
          </p:nvPr>
        </p:nvSpPr>
        <p:spPr>
          <a:xfrm>
            <a:off x="679768" y="4777194"/>
            <a:ext cx="5438140" cy="3908614"/>
          </a:xfrm>
          <a:prstGeom prst="rect">
            <a:avLst/>
          </a:prstGeom>
        </p:spPr>
        <p:txBody>
          <a:bodyPr vert="horz" lIns="93177" tIns="46589" rIns="93177" bIns="46589"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9428584"/>
            <a:ext cx="2945659" cy="498054"/>
          </a:xfrm>
          <a:prstGeom prst="rect">
            <a:avLst/>
          </a:prstGeom>
        </p:spPr>
        <p:txBody>
          <a:bodyPr vert="horz" lIns="93177" tIns="46589" rIns="93177" bIns="46589" rtlCol="0" anchor="b"/>
          <a:lstStyle>
            <a:lvl1pPr algn="l">
              <a:defRPr sz="1200"/>
            </a:lvl1pPr>
          </a:lstStyle>
          <a:p>
            <a:endParaRPr lang="en-US" dirty="0"/>
          </a:p>
        </p:txBody>
      </p:sp>
      <p:sp>
        <p:nvSpPr>
          <p:cNvPr id="7" name="Marcador de número de diapositiva 6"/>
          <p:cNvSpPr>
            <a:spLocks noGrp="1"/>
          </p:cNvSpPr>
          <p:nvPr>
            <p:ph type="sldNum" sz="quarter" idx="5"/>
          </p:nvPr>
        </p:nvSpPr>
        <p:spPr>
          <a:xfrm>
            <a:off x="3850443" y="9428584"/>
            <a:ext cx="2945659" cy="498054"/>
          </a:xfrm>
          <a:prstGeom prst="rect">
            <a:avLst/>
          </a:prstGeom>
        </p:spPr>
        <p:txBody>
          <a:bodyPr vert="horz" lIns="93177" tIns="46589" rIns="93177" bIns="46589" rtlCol="0" anchor="b"/>
          <a:lstStyle>
            <a:lvl1pPr algn="r">
              <a:defRPr sz="1200"/>
            </a:lvl1pPr>
          </a:lstStyle>
          <a:p>
            <a:fld id="{CF85A3B2-6601-44E5-AE42-D842DC1A672C}" type="slidenum">
              <a:rPr lang="en-US" smtClean="0"/>
              <a:t>‹Nº›</a:t>
            </a:fld>
            <a:endParaRPr lang="en-US" dirty="0"/>
          </a:p>
        </p:txBody>
      </p:sp>
    </p:spTree>
    <p:extLst>
      <p:ext uri="{BB962C8B-B14F-4D97-AF65-F5344CB8AC3E}">
        <p14:creationId xmlns:p14="http://schemas.microsoft.com/office/powerpoint/2010/main" val="3833204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F85A3B2-6601-44E5-AE42-D842DC1A672C}" type="slidenum">
              <a:rPr lang="en-US" smtClean="0"/>
              <a:t>2</a:t>
            </a:fld>
            <a:endParaRPr lang="en-US" dirty="0"/>
          </a:p>
        </p:txBody>
      </p:sp>
    </p:spTree>
    <p:extLst>
      <p:ext uri="{BB962C8B-B14F-4D97-AF65-F5344CB8AC3E}">
        <p14:creationId xmlns:p14="http://schemas.microsoft.com/office/powerpoint/2010/main" val="2532737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F85A3B2-6601-44E5-AE42-D842DC1A672C}" type="slidenum">
              <a:rPr lang="en-US" smtClean="0"/>
              <a:t>3</a:t>
            </a:fld>
            <a:endParaRPr lang="en-US" dirty="0"/>
          </a:p>
        </p:txBody>
      </p:sp>
    </p:spTree>
    <p:extLst>
      <p:ext uri="{BB962C8B-B14F-4D97-AF65-F5344CB8AC3E}">
        <p14:creationId xmlns:p14="http://schemas.microsoft.com/office/powerpoint/2010/main" val="390824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F85A3B2-6601-44E5-AE42-D842DC1A672C}" type="slidenum">
              <a:rPr lang="en-US" smtClean="0"/>
              <a:t>4</a:t>
            </a:fld>
            <a:endParaRPr lang="en-US" dirty="0"/>
          </a:p>
        </p:txBody>
      </p:sp>
    </p:spTree>
    <p:extLst>
      <p:ext uri="{BB962C8B-B14F-4D97-AF65-F5344CB8AC3E}">
        <p14:creationId xmlns:p14="http://schemas.microsoft.com/office/powerpoint/2010/main" val="2751382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F85A3B2-6601-44E5-AE42-D842DC1A672C}" type="slidenum">
              <a:rPr lang="en-US" smtClean="0"/>
              <a:t>6</a:t>
            </a:fld>
            <a:endParaRPr lang="en-US" dirty="0"/>
          </a:p>
        </p:txBody>
      </p:sp>
    </p:spTree>
    <p:extLst>
      <p:ext uri="{BB962C8B-B14F-4D97-AF65-F5344CB8AC3E}">
        <p14:creationId xmlns:p14="http://schemas.microsoft.com/office/powerpoint/2010/main" val="2026358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F85A3B2-6601-44E5-AE42-D842DC1A672C}" type="slidenum">
              <a:rPr lang="en-US" smtClean="0"/>
              <a:t>7</a:t>
            </a:fld>
            <a:endParaRPr lang="en-US" dirty="0"/>
          </a:p>
        </p:txBody>
      </p:sp>
    </p:spTree>
    <p:extLst>
      <p:ext uri="{BB962C8B-B14F-4D97-AF65-F5344CB8AC3E}">
        <p14:creationId xmlns:p14="http://schemas.microsoft.com/office/powerpoint/2010/main" val="3594303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A8C98-335E-4C28-9655-FCF43B14A5C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B8B1BFB0-FA2E-42BD-9C39-C6EBDCD3D6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81BA70D-925D-4D5C-9935-E5AF7CB36C2B}"/>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5" name="Marcador de pie de página 4">
            <a:extLst>
              <a:ext uri="{FF2B5EF4-FFF2-40B4-BE49-F238E27FC236}">
                <a16:creationId xmlns:a16="http://schemas.microsoft.com/office/drawing/2014/main" id="{E84F4012-08FC-4BFF-87DB-976E11FDDDDE}"/>
              </a:ext>
            </a:extLst>
          </p:cNvPr>
          <p:cNvSpPr>
            <a:spLocks noGrp="1"/>
          </p:cNvSpPr>
          <p:nvPr>
            <p:ph type="ftr" sz="quarter" idx="11"/>
          </p:nvPr>
        </p:nvSpPr>
        <p:spPr/>
        <p:txBody>
          <a:bodyPr/>
          <a:lstStyle/>
          <a:p>
            <a:endParaRPr lang="es-ES_tradnl" dirty="0"/>
          </a:p>
        </p:txBody>
      </p:sp>
      <p:sp>
        <p:nvSpPr>
          <p:cNvPr id="6" name="Marcador de número de diapositiva 5">
            <a:extLst>
              <a:ext uri="{FF2B5EF4-FFF2-40B4-BE49-F238E27FC236}">
                <a16:creationId xmlns:a16="http://schemas.microsoft.com/office/drawing/2014/main" id="{6ADB4C50-6120-4F2D-A1D7-53A2B9B098E4}"/>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3452563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F5B3CC-C1FC-43E6-AE03-806CEBE3677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A52B92B9-C1E9-4000-905E-B586DBB7DECC}"/>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68711DF9-2FEC-48FB-922F-A5D2365C42E9}"/>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5" name="Marcador de pie de página 4">
            <a:extLst>
              <a:ext uri="{FF2B5EF4-FFF2-40B4-BE49-F238E27FC236}">
                <a16:creationId xmlns:a16="http://schemas.microsoft.com/office/drawing/2014/main" id="{A0587838-6E9F-4479-81BD-2647600FBAFC}"/>
              </a:ext>
            </a:extLst>
          </p:cNvPr>
          <p:cNvSpPr>
            <a:spLocks noGrp="1"/>
          </p:cNvSpPr>
          <p:nvPr>
            <p:ph type="ftr" sz="quarter" idx="11"/>
          </p:nvPr>
        </p:nvSpPr>
        <p:spPr/>
        <p:txBody>
          <a:bodyPr/>
          <a:lstStyle/>
          <a:p>
            <a:endParaRPr lang="es-ES_tradnl" dirty="0"/>
          </a:p>
        </p:txBody>
      </p:sp>
      <p:sp>
        <p:nvSpPr>
          <p:cNvPr id="6" name="Marcador de número de diapositiva 5">
            <a:extLst>
              <a:ext uri="{FF2B5EF4-FFF2-40B4-BE49-F238E27FC236}">
                <a16:creationId xmlns:a16="http://schemas.microsoft.com/office/drawing/2014/main" id="{D5E81A6E-099F-4F38-A5A7-F1645BA868C9}"/>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2448380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E97E08F-3067-4B43-A859-0A9E63F4EC3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4B9BBAB4-B6D4-4B82-AE63-4E6B6A96A6A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42F1D366-E66A-4E0A-AD8D-8CD64430E38B}"/>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5" name="Marcador de pie de página 4">
            <a:extLst>
              <a:ext uri="{FF2B5EF4-FFF2-40B4-BE49-F238E27FC236}">
                <a16:creationId xmlns:a16="http://schemas.microsoft.com/office/drawing/2014/main" id="{9F5742D5-3A74-46F2-85E5-C0F9D2BECB5C}"/>
              </a:ext>
            </a:extLst>
          </p:cNvPr>
          <p:cNvSpPr>
            <a:spLocks noGrp="1"/>
          </p:cNvSpPr>
          <p:nvPr>
            <p:ph type="ftr" sz="quarter" idx="11"/>
          </p:nvPr>
        </p:nvSpPr>
        <p:spPr/>
        <p:txBody>
          <a:bodyPr/>
          <a:lstStyle/>
          <a:p>
            <a:endParaRPr lang="es-ES_tradnl" dirty="0"/>
          </a:p>
        </p:txBody>
      </p:sp>
      <p:sp>
        <p:nvSpPr>
          <p:cNvPr id="6" name="Marcador de número de diapositiva 5">
            <a:extLst>
              <a:ext uri="{FF2B5EF4-FFF2-40B4-BE49-F238E27FC236}">
                <a16:creationId xmlns:a16="http://schemas.microsoft.com/office/drawing/2014/main" id="{8ECC589E-4A25-47F0-A4E7-9D9FEFAACC22}"/>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2672012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FC1D5E-4D72-4AF6-A73F-A744AC089E0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15435DBB-9DF5-4801-A5D1-281FAE06272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AAD7439-55E4-4B36-8533-5405996FFB20}"/>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5" name="Marcador de pie de página 4">
            <a:extLst>
              <a:ext uri="{FF2B5EF4-FFF2-40B4-BE49-F238E27FC236}">
                <a16:creationId xmlns:a16="http://schemas.microsoft.com/office/drawing/2014/main" id="{2FB74D19-F084-49CA-B840-6823B81142ED}"/>
              </a:ext>
            </a:extLst>
          </p:cNvPr>
          <p:cNvSpPr>
            <a:spLocks noGrp="1"/>
          </p:cNvSpPr>
          <p:nvPr>
            <p:ph type="ftr" sz="quarter" idx="11"/>
          </p:nvPr>
        </p:nvSpPr>
        <p:spPr/>
        <p:txBody>
          <a:bodyPr/>
          <a:lstStyle/>
          <a:p>
            <a:endParaRPr lang="es-ES_tradnl" dirty="0"/>
          </a:p>
        </p:txBody>
      </p:sp>
      <p:sp>
        <p:nvSpPr>
          <p:cNvPr id="6" name="Marcador de número de diapositiva 5">
            <a:extLst>
              <a:ext uri="{FF2B5EF4-FFF2-40B4-BE49-F238E27FC236}">
                <a16:creationId xmlns:a16="http://schemas.microsoft.com/office/drawing/2014/main" id="{F5FE895B-FE2A-452A-89E9-05BB2B1F1D93}"/>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2448760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AC720B-C6D3-475B-84D6-E7D7C78BB71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1CC5672-6109-4A71-BBEF-882224CD3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3E0922F-94C8-4918-BAE1-FB50C4B79307}"/>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5" name="Marcador de pie de página 4">
            <a:extLst>
              <a:ext uri="{FF2B5EF4-FFF2-40B4-BE49-F238E27FC236}">
                <a16:creationId xmlns:a16="http://schemas.microsoft.com/office/drawing/2014/main" id="{F5534926-5409-4287-A3F2-F809774AA254}"/>
              </a:ext>
            </a:extLst>
          </p:cNvPr>
          <p:cNvSpPr>
            <a:spLocks noGrp="1"/>
          </p:cNvSpPr>
          <p:nvPr>
            <p:ph type="ftr" sz="quarter" idx="11"/>
          </p:nvPr>
        </p:nvSpPr>
        <p:spPr/>
        <p:txBody>
          <a:bodyPr/>
          <a:lstStyle/>
          <a:p>
            <a:endParaRPr lang="es-ES_tradnl" dirty="0"/>
          </a:p>
        </p:txBody>
      </p:sp>
      <p:sp>
        <p:nvSpPr>
          <p:cNvPr id="6" name="Marcador de número de diapositiva 5">
            <a:extLst>
              <a:ext uri="{FF2B5EF4-FFF2-40B4-BE49-F238E27FC236}">
                <a16:creationId xmlns:a16="http://schemas.microsoft.com/office/drawing/2014/main" id="{CEB71BE9-DE21-4B6D-9A91-E143241B3A3D}"/>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3263422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4F5E8B-A8E1-45B0-BF5D-BE22C307795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781DBFED-F1AF-4B19-A526-C678573A158F}"/>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746D16F5-021A-420B-BBB1-41CF34C1559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CE5876F2-7D8B-46C6-9ACD-6E0FFFE203A7}"/>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6" name="Marcador de pie de página 5">
            <a:extLst>
              <a:ext uri="{FF2B5EF4-FFF2-40B4-BE49-F238E27FC236}">
                <a16:creationId xmlns:a16="http://schemas.microsoft.com/office/drawing/2014/main" id="{4FCA8180-3D91-48A0-8877-D4B6C4B2013E}"/>
              </a:ext>
            </a:extLst>
          </p:cNvPr>
          <p:cNvSpPr>
            <a:spLocks noGrp="1"/>
          </p:cNvSpPr>
          <p:nvPr>
            <p:ph type="ftr" sz="quarter" idx="11"/>
          </p:nvPr>
        </p:nvSpPr>
        <p:spPr/>
        <p:txBody>
          <a:bodyPr/>
          <a:lstStyle/>
          <a:p>
            <a:endParaRPr lang="es-ES_tradnl" dirty="0"/>
          </a:p>
        </p:txBody>
      </p:sp>
      <p:sp>
        <p:nvSpPr>
          <p:cNvPr id="7" name="Marcador de número de diapositiva 6">
            <a:extLst>
              <a:ext uri="{FF2B5EF4-FFF2-40B4-BE49-F238E27FC236}">
                <a16:creationId xmlns:a16="http://schemas.microsoft.com/office/drawing/2014/main" id="{74F919EA-71B6-4D46-9C95-23A4A67241F5}"/>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585843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4986DD-612C-437D-A5BE-FB148D61D68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B7C7C029-BAF7-4E9C-BBDC-4BCDD20FC5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30A57ED-3D70-4729-B031-855E887BEA7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F5EF0BB5-3A71-41BA-B9E2-9E58524A4D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B2D63D4-BBBC-409F-BA5E-F7F287E6700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3E77326F-6D4B-44E7-85FE-E38406DF3FA4}"/>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8" name="Marcador de pie de página 7">
            <a:extLst>
              <a:ext uri="{FF2B5EF4-FFF2-40B4-BE49-F238E27FC236}">
                <a16:creationId xmlns:a16="http://schemas.microsoft.com/office/drawing/2014/main" id="{44C6FCDF-13EE-4065-885F-F4C7D355E709}"/>
              </a:ext>
            </a:extLst>
          </p:cNvPr>
          <p:cNvSpPr>
            <a:spLocks noGrp="1"/>
          </p:cNvSpPr>
          <p:nvPr>
            <p:ph type="ftr" sz="quarter" idx="11"/>
          </p:nvPr>
        </p:nvSpPr>
        <p:spPr/>
        <p:txBody>
          <a:bodyPr/>
          <a:lstStyle/>
          <a:p>
            <a:endParaRPr lang="es-ES_tradnl" dirty="0"/>
          </a:p>
        </p:txBody>
      </p:sp>
      <p:sp>
        <p:nvSpPr>
          <p:cNvPr id="9" name="Marcador de número de diapositiva 8">
            <a:extLst>
              <a:ext uri="{FF2B5EF4-FFF2-40B4-BE49-F238E27FC236}">
                <a16:creationId xmlns:a16="http://schemas.microsoft.com/office/drawing/2014/main" id="{F7A5E276-6D88-4549-9010-65632B75E791}"/>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3032593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07B0E6-567A-40C1-A282-14C77CBDF5E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FD18B9FD-B281-41A9-A342-294664CF8409}"/>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4" name="Marcador de pie de página 3">
            <a:extLst>
              <a:ext uri="{FF2B5EF4-FFF2-40B4-BE49-F238E27FC236}">
                <a16:creationId xmlns:a16="http://schemas.microsoft.com/office/drawing/2014/main" id="{05FDDF7A-F548-46D9-8DE1-E4C58F332E56}"/>
              </a:ext>
            </a:extLst>
          </p:cNvPr>
          <p:cNvSpPr>
            <a:spLocks noGrp="1"/>
          </p:cNvSpPr>
          <p:nvPr>
            <p:ph type="ftr" sz="quarter" idx="11"/>
          </p:nvPr>
        </p:nvSpPr>
        <p:spPr/>
        <p:txBody>
          <a:bodyPr/>
          <a:lstStyle/>
          <a:p>
            <a:endParaRPr lang="es-ES_tradnl" dirty="0"/>
          </a:p>
        </p:txBody>
      </p:sp>
      <p:sp>
        <p:nvSpPr>
          <p:cNvPr id="5" name="Marcador de número de diapositiva 4">
            <a:extLst>
              <a:ext uri="{FF2B5EF4-FFF2-40B4-BE49-F238E27FC236}">
                <a16:creationId xmlns:a16="http://schemas.microsoft.com/office/drawing/2014/main" id="{CEBA953A-089A-4029-AB7B-82BF520A4543}"/>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148791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FB0B385-8286-42AB-980F-4100C9956150}"/>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3" name="Marcador de pie de página 2">
            <a:extLst>
              <a:ext uri="{FF2B5EF4-FFF2-40B4-BE49-F238E27FC236}">
                <a16:creationId xmlns:a16="http://schemas.microsoft.com/office/drawing/2014/main" id="{6F08A0BF-AFD7-4D6A-ABA8-CFFF48737B9B}"/>
              </a:ext>
            </a:extLst>
          </p:cNvPr>
          <p:cNvSpPr>
            <a:spLocks noGrp="1"/>
          </p:cNvSpPr>
          <p:nvPr>
            <p:ph type="ftr" sz="quarter" idx="11"/>
          </p:nvPr>
        </p:nvSpPr>
        <p:spPr/>
        <p:txBody>
          <a:bodyPr/>
          <a:lstStyle/>
          <a:p>
            <a:endParaRPr lang="es-ES_tradnl" dirty="0"/>
          </a:p>
        </p:txBody>
      </p:sp>
      <p:sp>
        <p:nvSpPr>
          <p:cNvPr id="4" name="Marcador de número de diapositiva 3">
            <a:extLst>
              <a:ext uri="{FF2B5EF4-FFF2-40B4-BE49-F238E27FC236}">
                <a16:creationId xmlns:a16="http://schemas.microsoft.com/office/drawing/2014/main" id="{53255845-8B86-4CE1-BA7F-39DDDD05AEA5}"/>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420132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A58074-FBBE-4DBB-A1AE-B5A0AC812A2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3C12FAD-60AF-47F3-AA92-460A782CEF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A27613C4-DBFA-4CC6-8D41-CCA9147914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9D9B17D-9A41-4B4B-A24D-F8BF97D9DBF3}"/>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6" name="Marcador de pie de página 5">
            <a:extLst>
              <a:ext uri="{FF2B5EF4-FFF2-40B4-BE49-F238E27FC236}">
                <a16:creationId xmlns:a16="http://schemas.microsoft.com/office/drawing/2014/main" id="{FC588660-BBE5-44F8-9B39-69D18EBD3129}"/>
              </a:ext>
            </a:extLst>
          </p:cNvPr>
          <p:cNvSpPr>
            <a:spLocks noGrp="1"/>
          </p:cNvSpPr>
          <p:nvPr>
            <p:ph type="ftr" sz="quarter" idx="11"/>
          </p:nvPr>
        </p:nvSpPr>
        <p:spPr/>
        <p:txBody>
          <a:bodyPr/>
          <a:lstStyle/>
          <a:p>
            <a:endParaRPr lang="es-ES_tradnl" dirty="0"/>
          </a:p>
        </p:txBody>
      </p:sp>
      <p:sp>
        <p:nvSpPr>
          <p:cNvPr id="7" name="Marcador de número de diapositiva 6">
            <a:extLst>
              <a:ext uri="{FF2B5EF4-FFF2-40B4-BE49-F238E27FC236}">
                <a16:creationId xmlns:a16="http://schemas.microsoft.com/office/drawing/2014/main" id="{B04ED3EC-5AF4-452C-87AC-CF79B09F2F3B}"/>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4099496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D6BD75-DE14-4B83-817A-97EE78F0726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89382F07-67D2-413A-8CFD-744F8310D6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Marcador de texto 3">
            <a:extLst>
              <a:ext uri="{FF2B5EF4-FFF2-40B4-BE49-F238E27FC236}">
                <a16:creationId xmlns:a16="http://schemas.microsoft.com/office/drawing/2014/main" id="{54E27A4C-3169-4304-9FB7-8E59A90512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BDDA7D8-7D60-4EDB-ACE4-F723FAAF1E94}"/>
              </a:ext>
            </a:extLst>
          </p:cNvPr>
          <p:cNvSpPr>
            <a:spLocks noGrp="1"/>
          </p:cNvSpPr>
          <p:nvPr>
            <p:ph type="dt" sz="half" idx="10"/>
          </p:nvPr>
        </p:nvSpPr>
        <p:spPr/>
        <p:txBody>
          <a:bodyPr/>
          <a:lstStyle/>
          <a:p>
            <a:fld id="{BBE7FA57-C585-244B-8F83-9BDCE76C2BCF}" type="datetimeFigureOut">
              <a:rPr lang="es-ES_tradnl" smtClean="0"/>
              <a:t>22/04/2024</a:t>
            </a:fld>
            <a:endParaRPr lang="es-ES_tradnl" dirty="0"/>
          </a:p>
        </p:txBody>
      </p:sp>
      <p:sp>
        <p:nvSpPr>
          <p:cNvPr id="6" name="Marcador de pie de página 5">
            <a:extLst>
              <a:ext uri="{FF2B5EF4-FFF2-40B4-BE49-F238E27FC236}">
                <a16:creationId xmlns:a16="http://schemas.microsoft.com/office/drawing/2014/main" id="{1F260AF0-4255-46B6-B5BD-F86D9413D818}"/>
              </a:ext>
            </a:extLst>
          </p:cNvPr>
          <p:cNvSpPr>
            <a:spLocks noGrp="1"/>
          </p:cNvSpPr>
          <p:nvPr>
            <p:ph type="ftr" sz="quarter" idx="11"/>
          </p:nvPr>
        </p:nvSpPr>
        <p:spPr/>
        <p:txBody>
          <a:bodyPr/>
          <a:lstStyle/>
          <a:p>
            <a:endParaRPr lang="es-ES_tradnl" dirty="0"/>
          </a:p>
        </p:txBody>
      </p:sp>
      <p:sp>
        <p:nvSpPr>
          <p:cNvPr id="7" name="Marcador de número de diapositiva 6">
            <a:extLst>
              <a:ext uri="{FF2B5EF4-FFF2-40B4-BE49-F238E27FC236}">
                <a16:creationId xmlns:a16="http://schemas.microsoft.com/office/drawing/2014/main" id="{0ECDFD74-D86A-4DD6-9198-61E999428970}"/>
              </a:ext>
            </a:extLst>
          </p:cNvPr>
          <p:cNvSpPr>
            <a:spLocks noGrp="1"/>
          </p:cNvSpPr>
          <p:nvPr>
            <p:ph type="sldNum" sz="quarter" idx="12"/>
          </p:nvPr>
        </p:nvSpPr>
        <p:spPr/>
        <p:txBody>
          <a:body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530022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82D569E-4EF3-4E45-B5D5-FC507DEC06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E4EBC6D-7D10-4361-BC91-99619EBB6B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6819ABD-96BD-401E-9C5A-4B26536365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E7FA57-C585-244B-8F83-9BDCE76C2BCF}" type="datetimeFigureOut">
              <a:rPr lang="es-ES_tradnl" smtClean="0"/>
              <a:t>22/04/2024</a:t>
            </a:fld>
            <a:endParaRPr lang="es-ES_tradnl" dirty="0"/>
          </a:p>
        </p:txBody>
      </p:sp>
      <p:sp>
        <p:nvSpPr>
          <p:cNvPr id="5" name="Marcador de pie de página 4">
            <a:extLst>
              <a:ext uri="{FF2B5EF4-FFF2-40B4-BE49-F238E27FC236}">
                <a16:creationId xmlns:a16="http://schemas.microsoft.com/office/drawing/2014/main" id="{1176B34E-AE7E-4156-B18F-711948C671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dirty="0"/>
          </a:p>
        </p:txBody>
      </p:sp>
      <p:sp>
        <p:nvSpPr>
          <p:cNvPr id="6" name="Marcador de número de diapositiva 5">
            <a:extLst>
              <a:ext uri="{FF2B5EF4-FFF2-40B4-BE49-F238E27FC236}">
                <a16:creationId xmlns:a16="http://schemas.microsoft.com/office/drawing/2014/main" id="{EC8B0381-B7AD-424C-870F-B24C02EDEF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ABF752-F846-4F41-9DA0-B3398F31DD62}" type="slidenum">
              <a:rPr lang="es-ES_tradnl" smtClean="0"/>
              <a:t>‹Nº›</a:t>
            </a:fld>
            <a:endParaRPr lang="es-ES_tradnl" dirty="0"/>
          </a:p>
        </p:txBody>
      </p:sp>
    </p:spTree>
    <p:extLst>
      <p:ext uri="{BB962C8B-B14F-4D97-AF65-F5344CB8AC3E}">
        <p14:creationId xmlns:p14="http://schemas.microsoft.com/office/powerpoint/2010/main" val="5141666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eg"/><Relationship Id="rId7" Type="http://schemas.openxmlformats.org/officeDocument/2006/relationships/image" Target="../media/image11.jp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CuadroTexto 32">
            <a:extLst>
              <a:ext uri="{FF2B5EF4-FFF2-40B4-BE49-F238E27FC236}">
                <a16:creationId xmlns:a16="http://schemas.microsoft.com/office/drawing/2014/main" id="{98FA050F-DA14-5D47-860C-2B06FB8C55EA}"/>
              </a:ext>
            </a:extLst>
          </p:cNvPr>
          <p:cNvSpPr txBox="1"/>
          <p:nvPr/>
        </p:nvSpPr>
        <p:spPr>
          <a:xfrm>
            <a:off x="2966152" y="2893035"/>
            <a:ext cx="9032988" cy="738664"/>
          </a:xfrm>
          <a:prstGeom prst="rect">
            <a:avLst/>
          </a:prstGeom>
          <a:noFill/>
        </p:spPr>
        <p:txBody>
          <a:bodyPr wrap="square" rtlCol="0">
            <a:spAutoFit/>
          </a:bodyPr>
          <a:lstStyle/>
          <a:p>
            <a:pPr algn="ctr"/>
            <a:r>
              <a:rPr lang="es-MX" sz="2200" dirty="0">
                <a:latin typeface="Arial Black" panose="020B0604020202020204" pitchFamily="34" charset="0"/>
                <a:cs typeface="Arial Black" panose="020B0604020202020204" pitchFamily="34" charset="0"/>
              </a:rPr>
              <a:t>SUBCOMITÉ SECTORIAL DEL EJE 4 CANCÚN POR LA PAZ</a:t>
            </a:r>
          </a:p>
          <a:p>
            <a:pPr algn="ctr"/>
            <a:r>
              <a:rPr lang="es-MX" sz="2000" b="1" dirty="0">
                <a:latin typeface="Arial Black" panose="020B0604020202020204" pitchFamily="34" charset="0"/>
                <a:cs typeface="Arial Black" panose="020B0604020202020204" pitchFamily="34" charset="0"/>
              </a:rPr>
              <a:t>	NOVENA SESIÓN ORDINARIA 2024</a:t>
            </a:r>
          </a:p>
        </p:txBody>
      </p:sp>
      <p:pic>
        <p:nvPicPr>
          <p:cNvPr id="35" name="Imagen 34">
            <a:extLst>
              <a:ext uri="{FF2B5EF4-FFF2-40B4-BE49-F238E27FC236}">
                <a16:creationId xmlns:a16="http://schemas.microsoft.com/office/drawing/2014/main" id="{D16FDEF1-01AF-904D-BC09-6352911267F2}"/>
              </a:ext>
            </a:extLst>
          </p:cNvPr>
          <p:cNvPicPr>
            <a:picLocks noChangeAspect="1"/>
          </p:cNvPicPr>
          <p:nvPr/>
        </p:nvPicPr>
        <p:blipFill>
          <a:blip r:embed="rId2"/>
          <a:stretch>
            <a:fillRect/>
          </a:stretch>
        </p:blipFill>
        <p:spPr>
          <a:xfrm>
            <a:off x="245109" y="463493"/>
            <a:ext cx="11823700" cy="101600"/>
          </a:xfrm>
          <a:prstGeom prst="rect">
            <a:avLst/>
          </a:prstGeom>
        </p:spPr>
      </p:pic>
      <p:sp>
        <p:nvSpPr>
          <p:cNvPr id="36" name="CuadroTexto 35">
            <a:extLst>
              <a:ext uri="{FF2B5EF4-FFF2-40B4-BE49-F238E27FC236}">
                <a16:creationId xmlns:a16="http://schemas.microsoft.com/office/drawing/2014/main" id="{6D1D4BCC-2746-A64A-8759-D332562A7905}"/>
              </a:ext>
            </a:extLst>
          </p:cNvPr>
          <p:cNvSpPr txBox="1"/>
          <p:nvPr/>
        </p:nvSpPr>
        <p:spPr>
          <a:xfrm>
            <a:off x="2209800" y="4387202"/>
            <a:ext cx="9703526" cy="1169551"/>
          </a:xfrm>
          <a:prstGeom prst="rect">
            <a:avLst/>
          </a:prstGeom>
          <a:noFill/>
        </p:spPr>
        <p:txBody>
          <a:bodyPr wrap="square" rtlCol="0">
            <a:spAutoFit/>
          </a:bodyPr>
          <a:lstStyle/>
          <a:p>
            <a:pPr algn="ctr"/>
            <a:r>
              <a:rPr lang="es-MX" sz="2800" b="1" dirty="0"/>
              <a:t>PROGRAMA DE PREVENCIÓN Y ATENCIÓN DE LAS ADICCIONES</a:t>
            </a:r>
          </a:p>
          <a:p>
            <a:pPr algn="ctr"/>
            <a:r>
              <a:rPr lang="es-MX" sz="2200" b="1" dirty="0"/>
              <a:t>INFORME</a:t>
            </a:r>
            <a:r>
              <a:rPr lang="es-MX" sz="2200" dirty="0"/>
              <a:t> </a:t>
            </a:r>
            <a:r>
              <a:rPr lang="es-MX" sz="2200" b="1" dirty="0"/>
              <a:t>DE AVANCE EN CUMPLIMIENTO DE METAS</a:t>
            </a:r>
          </a:p>
          <a:p>
            <a:pPr algn="ctr"/>
            <a:r>
              <a:rPr lang="es-MX" sz="2000" b="1" dirty="0"/>
              <a:t>UNIDAD RESPONSABLE: INSTITUTO MUNICIPAL CONTRA LAS ADICCIONES</a:t>
            </a:r>
          </a:p>
        </p:txBody>
      </p:sp>
      <p:sp>
        <p:nvSpPr>
          <p:cNvPr id="37" name="CuadroTexto 36">
            <a:extLst>
              <a:ext uri="{FF2B5EF4-FFF2-40B4-BE49-F238E27FC236}">
                <a16:creationId xmlns:a16="http://schemas.microsoft.com/office/drawing/2014/main" id="{CC8BD34C-42EC-6345-9E2C-A04D5779E038}"/>
              </a:ext>
            </a:extLst>
          </p:cNvPr>
          <p:cNvSpPr txBox="1"/>
          <p:nvPr/>
        </p:nvSpPr>
        <p:spPr>
          <a:xfrm>
            <a:off x="993643" y="5939791"/>
            <a:ext cx="1244251" cy="369332"/>
          </a:xfrm>
          <a:prstGeom prst="rect">
            <a:avLst/>
          </a:prstGeom>
          <a:noFill/>
        </p:spPr>
        <p:txBody>
          <a:bodyPr wrap="none" rtlCol="0">
            <a:spAutoFit/>
          </a:bodyPr>
          <a:lstStyle/>
          <a:p>
            <a:r>
              <a:rPr lang="es-ES" dirty="0"/>
              <a:t>ABRIL 2024</a:t>
            </a:r>
            <a:endParaRPr lang="es-MX" dirty="0"/>
          </a:p>
        </p:txBody>
      </p:sp>
      <p:sp>
        <p:nvSpPr>
          <p:cNvPr id="38" name="CuadroTexto 37">
            <a:extLst>
              <a:ext uri="{FF2B5EF4-FFF2-40B4-BE49-F238E27FC236}">
                <a16:creationId xmlns:a16="http://schemas.microsoft.com/office/drawing/2014/main" id="{B45AFDFF-1686-7540-83FE-C2B0E37717C2}"/>
              </a:ext>
            </a:extLst>
          </p:cNvPr>
          <p:cNvSpPr txBox="1"/>
          <p:nvPr/>
        </p:nvSpPr>
        <p:spPr>
          <a:xfrm>
            <a:off x="532492" y="5648462"/>
            <a:ext cx="2276521" cy="369332"/>
          </a:xfrm>
          <a:prstGeom prst="rect">
            <a:avLst/>
          </a:prstGeom>
          <a:noFill/>
        </p:spPr>
        <p:txBody>
          <a:bodyPr wrap="none" rtlCol="0">
            <a:spAutoFit/>
          </a:bodyPr>
          <a:lstStyle/>
          <a:p>
            <a:r>
              <a:rPr lang="es-MX" dirty="0"/>
              <a:t>Cancún, Quintana Roo</a:t>
            </a:r>
          </a:p>
        </p:txBody>
      </p:sp>
      <p:pic>
        <p:nvPicPr>
          <p:cNvPr id="6" name="Imagen 5">
            <a:extLst>
              <a:ext uri="{FF2B5EF4-FFF2-40B4-BE49-F238E27FC236}">
                <a16:creationId xmlns:a16="http://schemas.microsoft.com/office/drawing/2014/main" id="{2E634102-A867-6070-C594-9BCC297EDBE3}"/>
              </a:ext>
            </a:extLst>
          </p:cNvPr>
          <p:cNvPicPr>
            <a:picLocks noChangeAspect="1"/>
          </p:cNvPicPr>
          <p:nvPr/>
        </p:nvPicPr>
        <p:blipFill>
          <a:blip r:embed="rId3"/>
          <a:stretch>
            <a:fillRect/>
          </a:stretch>
        </p:blipFill>
        <p:spPr>
          <a:xfrm>
            <a:off x="7890" y="2181863"/>
            <a:ext cx="2801123" cy="2205339"/>
          </a:xfrm>
          <a:prstGeom prst="rect">
            <a:avLst/>
          </a:prstGeom>
        </p:spPr>
      </p:pic>
      <p:pic>
        <p:nvPicPr>
          <p:cNvPr id="2" name="Imagen 1">
            <a:extLst>
              <a:ext uri="{FF2B5EF4-FFF2-40B4-BE49-F238E27FC236}">
                <a16:creationId xmlns:a16="http://schemas.microsoft.com/office/drawing/2014/main" id="{700CAF4C-4B45-7815-3409-A97B5CF45E6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30" t="26818" r="9579" b="25293"/>
          <a:stretch/>
        </p:blipFill>
        <p:spPr>
          <a:xfrm>
            <a:off x="375349" y="907835"/>
            <a:ext cx="2590803" cy="932654"/>
          </a:xfrm>
          <a:prstGeom prst="rect">
            <a:avLst/>
          </a:prstGeom>
        </p:spPr>
      </p:pic>
      <p:grpSp>
        <p:nvGrpSpPr>
          <p:cNvPr id="7" name="Grupo 6">
            <a:extLst>
              <a:ext uri="{FF2B5EF4-FFF2-40B4-BE49-F238E27FC236}">
                <a16:creationId xmlns:a16="http://schemas.microsoft.com/office/drawing/2014/main" id="{367A3E09-5C0D-4AFB-B081-397B7B8EB43F}"/>
              </a:ext>
            </a:extLst>
          </p:cNvPr>
          <p:cNvGrpSpPr/>
          <p:nvPr/>
        </p:nvGrpSpPr>
        <p:grpSpPr>
          <a:xfrm>
            <a:off x="6536563" y="598649"/>
            <a:ext cx="5462577" cy="1538883"/>
            <a:chOff x="6536563" y="565093"/>
            <a:chExt cx="5462577" cy="1538883"/>
          </a:xfrm>
        </p:grpSpPr>
        <p:pic>
          <p:nvPicPr>
            <p:cNvPr id="4" name="Imagen 3">
              <a:extLst>
                <a:ext uri="{FF2B5EF4-FFF2-40B4-BE49-F238E27FC236}">
                  <a16:creationId xmlns:a16="http://schemas.microsoft.com/office/drawing/2014/main" id="{69D7EBAE-1498-836C-C091-FFA3BCBC237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151223" y="565093"/>
              <a:ext cx="3847917" cy="1538883"/>
            </a:xfrm>
            <a:prstGeom prst="rect">
              <a:avLst/>
            </a:prstGeom>
          </p:spPr>
        </p:pic>
        <p:pic>
          <p:nvPicPr>
            <p:cNvPr id="5" name="Imagen 4">
              <a:extLst>
                <a:ext uri="{FF2B5EF4-FFF2-40B4-BE49-F238E27FC236}">
                  <a16:creationId xmlns:a16="http://schemas.microsoft.com/office/drawing/2014/main" id="{02D97BF7-4CA2-410D-AA17-516887398811}"/>
                </a:ext>
              </a:extLst>
            </p:cNvPr>
            <p:cNvPicPr>
              <a:picLocks noChangeAspect="1"/>
            </p:cNvPicPr>
            <p:nvPr/>
          </p:nvPicPr>
          <p:blipFill>
            <a:blip r:embed="rId6"/>
            <a:stretch>
              <a:fillRect/>
            </a:stretch>
          </p:blipFill>
          <p:spPr>
            <a:xfrm>
              <a:off x="6536563" y="673499"/>
              <a:ext cx="1457521" cy="1430477"/>
            </a:xfrm>
            <a:prstGeom prst="rect">
              <a:avLst/>
            </a:prstGeom>
          </p:spPr>
        </p:pic>
      </p:grpSp>
    </p:spTree>
    <p:extLst>
      <p:ext uri="{BB962C8B-B14F-4D97-AF65-F5344CB8AC3E}">
        <p14:creationId xmlns:p14="http://schemas.microsoft.com/office/powerpoint/2010/main" val="4181518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188C30-821C-8ED7-8D5E-71FE5D575173}"/>
              </a:ext>
            </a:extLst>
          </p:cNvPr>
          <p:cNvSpPr txBox="1"/>
          <p:nvPr/>
        </p:nvSpPr>
        <p:spPr>
          <a:xfrm>
            <a:off x="3048000" y="99634"/>
            <a:ext cx="6096000" cy="590931"/>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¿QUÉ HACE EL PROGRAMA DE PREVENCIÓN Y ATENCIÓN DE LAS ADICCIONES? </a:t>
            </a:r>
            <a:r>
              <a:rPr kumimoji="0" lang="es-ES" sz="1800" b="1" i="0" u="none" strike="noStrike" kern="1200" cap="none" spc="0" normalizeH="0" baseline="0" noProof="0" dirty="0">
                <a:ln>
                  <a:noFill/>
                </a:ln>
                <a:solidFill>
                  <a:srgbClr val="00B0F0"/>
                </a:solidFill>
                <a:effectLst/>
                <a:uLnTx/>
                <a:uFillTx/>
                <a:latin typeface="Calibri" panose="020F0502020204030204"/>
                <a:ea typeface="+mn-ea"/>
                <a:cs typeface="+mn-cs"/>
              </a:rPr>
              <a:t>NIVEL PROPÓSITO</a:t>
            </a:r>
            <a:r>
              <a:rPr lang="es-ES" b="1" dirty="0">
                <a:solidFill>
                  <a:prstClr val="black"/>
                </a:solidFill>
                <a:latin typeface="Calibri" panose="020F0502020204030204"/>
              </a:rPr>
              <a:t>.</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5" name="CuadroTexto 4">
            <a:extLst>
              <a:ext uri="{FF2B5EF4-FFF2-40B4-BE49-F238E27FC236}">
                <a16:creationId xmlns:a16="http://schemas.microsoft.com/office/drawing/2014/main" id="{CE5B76DA-97E2-86A8-0EC1-6997E22A0DCC}"/>
              </a:ext>
            </a:extLst>
          </p:cNvPr>
          <p:cNvSpPr txBox="1"/>
          <p:nvPr/>
        </p:nvSpPr>
        <p:spPr>
          <a:xfrm>
            <a:off x="277792" y="660475"/>
            <a:ext cx="11678856" cy="535531"/>
          </a:xfrm>
          <a:prstGeom prst="rect">
            <a:avLst/>
          </a:prstGeom>
          <a:noFill/>
        </p:spPr>
        <p:txBody>
          <a:bodyPr wrap="square">
            <a:spAutoFit/>
          </a:bodyPr>
          <a:lstStyle/>
          <a:p>
            <a:pPr algn="just">
              <a:lnSpc>
                <a:spcPct val="90000"/>
              </a:lnSpc>
              <a:spcAft>
                <a:spcPts val="600"/>
              </a:spcAft>
            </a:pPr>
            <a:r>
              <a:rPr lang="es-ES_tradnl" sz="1600" b="1" dirty="0"/>
              <a:t>EL OBJETIVO DEL PROGRAMA, ES QUE LA POBLACIÓN DEL MUNICIPIO DE BENITO JUÁREZ RECIBA ATENCIÓN Y SE INFORME RESPECTO A LAS CAUSAS, EFECTOS Y PREVENCIÓN DE LAS ADICCIONES.</a:t>
            </a:r>
            <a:endParaRPr lang="es-ES_tradnl" sz="1600" dirty="0"/>
          </a:p>
        </p:txBody>
      </p:sp>
      <p:sp>
        <p:nvSpPr>
          <p:cNvPr id="9" name="CuadroTexto 8">
            <a:extLst>
              <a:ext uri="{FF2B5EF4-FFF2-40B4-BE49-F238E27FC236}">
                <a16:creationId xmlns:a16="http://schemas.microsoft.com/office/drawing/2014/main" id="{57679447-DBC3-61EC-5CF3-686D15EFCEEE}"/>
              </a:ext>
            </a:extLst>
          </p:cNvPr>
          <p:cNvSpPr txBox="1"/>
          <p:nvPr/>
        </p:nvSpPr>
        <p:spPr>
          <a:xfrm>
            <a:off x="277792" y="1203728"/>
            <a:ext cx="11609408" cy="1200329"/>
          </a:xfrm>
          <a:prstGeom prst="rect">
            <a:avLst/>
          </a:prstGeom>
          <a:noFill/>
        </p:spPr>
        <p:txBody>
          <a:bodyPr wrap="square">
            <a:spAutoFit/>
          </a:bodyPr>
          <a:lstStyle/>
          <a:p>
            <a:pPr algn="just">
              <a:lnSpc>
                <a:spcPct val="90000"/>
              </a:lnSpc>
              <a:spcAft>
                <a:spcPts val="600"/>
              </a:spcAft>
            </a:pPr>
            <a:r>
              <a:rPr lang="es-ES_tradnl" sz="1600" dirty="0"/>
              <a:t>DURANTE EL PRIMER TRIMESTRE SE SENSIBILIZARON A LOS CIUDADANOS DEL MUNICIPIO DE BENITO JUÁREZ A TRAVES DE LAS PLATAFORMAS DE LAS REDES SOCIALES, POR MEDIO DE PLÁTICAS A LAS INSTITUCIONES EDUCATIVAS Y MEDIANTE LAS DIVERSAS ACTIVIDADES QUE SE REALIZARON, ASÍ COMO TAMBIEN LA INSTALACIÓN DE LOS MÓDULOS DE ATENCIÓN EN DIVERSOS PUNTOS DE LA CIUDAD LOGRARON QUE LA META PROGRAMADA SE CUMPLIERA CON 37,534 SENSIBILIZACIONES Y ATENCIONES DE LAS 37,130 PROGRAMADAS CON UN 101.09% CON RELACIÓN A LA META TRIMESTRAL.</a:t>
            </a:r>
          </a:p>
        </p:txBody>
      </p:sp>
      <p:graphicFrame>
        <p:nvGraphicFramePr>
          <p:cNvPr id="7" name="Gráfico 6">
            <a:extLst>
              <a:ext uri="{FF2B5EF4-FFF2-40B4-BE49-F238E27FC236}">
                <a16:creationId xmlns:a16="http://schemas.microsoft.com/office/drawing/2014/main" id="{950DA49A-E12F-4604-AE76-6BAB14BE2486}"/>
              </a:ext>
            </a:extLst>
          </p:cNvPr>
          <p:cNvGraphicFramePr>
            <a:graphicFrameLocks/>
          </p:cNvGraphicFramePr>
          <p:nvPr>
            <p:extLst>
              <p:ext uri="{D42A27DB-BD31-4B8C-83A1-F6EECF244321}">
                <p14:modId xmlns:p14="http://schemas.microsoft.com/office/powerpoint/2010/main" val="3811407221"/>
              </p:ext>
            </p:extLst>
          </p:nvPr>
        </p:nvGraphicFramePr>
        <p:xfrm>
          <a:off x="545123" y="2404057"/>
          <a:ext cx="10823331" cy="39351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9645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188C30-821C-8ED7-8D5E-71FE5D575173}"/>
              </a:ext>
            </a:extLst>
          </p:cNvPr>
          <p:cNvSpPr txBox="1"/>
          <p:nvPr/>
        </p:nvSpPr>
        <p:spPr>
          <a:xfrm>
            <a:off x="3048000" y="99634"/>
            <a:ext cx="6096000" cy="590931"/>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¿QUÉ ENTREGA </a:t>
            </a:r>
            <a:r>
              <a:rPr lang="es-ES_tradnl" sz="1800" b="1" dirty="0"/>
              <a:t>LA DIRECCIÓN DE POLÍTICAS PÚBLICAS</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s-ES" sz="1800" b="1" i="0" u="none" strike="noStrike" kern="1200" cap="none" spc="0" normalizeH="0" baseline="0" noProof="0" dirty="0">
                <a:ln>
                  <a:noFill/>
                </a:ln>
                <a:solidFill>
                  <a:srgbClr val="00B0F0"/>
                </a:solidFill>
                <a:effectLst/>
                <a:uLnTx/>
                <a:uFillTx/>
                <a:latin typeface="Calibri" panose="020F0502020204030204"/>
                <a:ea typeface="+mn-ea"/>
                <a:cs typeface="+mn-cs"/>
              </a:rPr>
              <a:t>NIVEL COMPONENTE</a:t>
            </a:r>
            <a:r>
              <a:rPr lang="es-ES" b="1" dirty="0">
                <a:solidFill>
                  <a:prstClr val="black"/>
                </a:solidFill>
                <a:latin typeface="Calibri" panose="020F0502020204030204"/>
              </a:rPr>
              <a:t>.</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3" name="CuadroTexto 2">
            <a:extLst>
              <a:ext uri="{FF2B5EF4-FFF2-40B4-BE49-F238E27FC236}">
                <a16:creationId xmlns:a16="http://schemas.microsoft.com/office/drawing/2014/main" id="{A2458DDE-51B3-CC09-7AE7-4D2077AEFF3B}"/>
              </a:ext>
            </a:extLst>
          </p:cNvPr>
          <p:cNvSpPr txBox="1"/>
          <p:nvPr/>
        </p:nvSpPr>
        <p:spPr>
          <a:xfrm>
            <a:off x="277792" y="660475"/>
            <a:ext cx="11678856" cy="757130"/>
          </a:xfrm>
          <a:prstGeom prst="rect">
            <a:avLst/>
          </a:prstGeom>
          <a:noFill/>
        </p:spPr>
        <p:txBody>
          <a:bodyPr wrap="square">
            <a:spAutoFit/>
          </a:bodyPr>
          <a:lstStyle/>
          <a:p>
            <a:pPr algn="just">
              <a:lnSpc>
                <a:spcPct val="90000"/>
              </a:lnSpc>
              <a:spcAft>
                <a:spcPts val="600"/>
              </a:spcAft>
            </a:pPr>
            <a:r>
              <a:rPr lang="es-ES_tradnl" sz="1600" b="1" dirty="0"/>
              <a:t>LA DIRECCIÓN DE POLÍTICAS PÚBLICAS REALIZÓ ACTIVIDADES ENCAMINADAS A INCREMENTAR EL CONOCIMIENTO SOCIAL SOBRE LAS ACCIONES QUE REALIZA EL INSTITUTO, PROPICIANDO LA SENSIBILIZACIÓN SOBRE LAS CAUSAS LOS EFECTOS Y LA PREVENCIÓN DE LAS ADICCIONES.</a:t>
            </a:r>
            <a:endParaRPr lang="es-ES_tradnl" sz="1600" dirty="0"/>
          </a:p>
        </p:txBody>
      </p:sp>
      <p:sp>
        <p:nvSpPr>
          <p:cNvPr id="7" name="CuadroTexto 6">
            <a:extLst>
              <a:ext uri="{FF2B5EF4-FFF2-40B4-BE49-F238E27FC236}">
                <a16:creationId xmlns:a16="http://schemas.microsoft.com/office/drawing/2014/main" id="{729168CB-BACC-404A-C171-61E69772B118}"/>
              </a:ext>
            </a:extLst>
          </p:cNvPr>
          <p:cNvSpPr txBox="1"/>
          <p:nvPr/>
        </p:nvSpPr>
        <p:spPr>
          <a:xfrm>
            <a:off x="256572" y="1399871"/>
            <a:ext cx="11678856" cy="757130"/>
          </a:xfrm>
          <a:prstGeom prst="rect">
            <a:avLst/>
          </a:prstGeom>
          <a:noFill/>
        </p:spPr>
        <p:txBody>
          <a:bodyPr wrap="square">
            <a:spAutoFit/>
          </a:bodyPr>
          <a:lstStyle/>
          <a:p>
            <a:pPr algn="just">
              <a:lnSpc>
                <a:spcPct val="90000"/>
              </a:lnSpc>
              <a:spcAft>
                <a:spcPts val="600"/>
              </a:spcAft>
            </a:pPr>
            <a:r>
              <a:rPr lang="es-ES_tradnl" sz="1600" dirty="0"/>
              <a:t>DURANTE EL PRIMER TRIMESTRE SE GENERARON 29,611  SENSIBILIZACIONES PRINCIPALMENTE DE LOS IMPACTOS EN LAS REDES SOCIALES, ASÍ COMO DE LAS ACTIVIDADES PROGRAMADAS LO QUE LOGRARON UN AVANCE DEL 98.38% CON RELACIÓN A LA META PROGRAMADA DE 30,100 SENSIBILIZACIONES.</a:t>
            </a:r>
          </a:p>
        </p:txBody>
      </p:sp>
      <p:graphicFrame>
        <p:nvGraphicFramePr>
          <p:cNvPr id="9" name="Gráfico 8">
            <a:extLst>
              <a:ext uri="{FF2B5EF4-FFF2-40B4-BE49-F238E27FC236}">
                <a16:creationId xmlns:a16="http://schemas.microsoft.com/office/drawing/2014/main" id="{05545565-05F4-467C-8D0A-263BE9593B03}"/>
              </a:ext>
            </a:extLst>
          </p:cNvPr>
          <p:cNvGraphicFramePr>
            <a:graphicFrameLocks/>
          </p:cNvGraphicFramePr>
          <p:nvPr>
            <p:extLst>
              <p:ext uri="{D42A27DB-BD31-4B8C-83A1-F6EECF244321}">
                <p14:modId xmlns:p14="http://schemas.microsoft.com/office/powerpoint/2010/main" val="120351857"/>
              </p:ext>
            </p:extLst>
          </p:nvPr>
        </p:nvGraphicFramePr>
        <p:xfrm>
          <a:off x="518745" y="2157002"/>
          <a:ext cx="11157439" cy="42174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04862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188C30-821C-8ED7-8D5E-71FE5D575173}"/>
              </a:ext>
            </a:extLst>
          </p:cNvPr>
          <p:cNvSpPr txBox="1"/>
          <p:nvPr/>
        </p:nvSpPr>
        <p:spPr>
          <a:xfrm>
            <a:off x="2467707" y="102553"/>
            <a:ext cx="6992815" cy="590931"/>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¿QUÉ ACTIVIDADES REALIZA </a:t>
            </a:r>
            <a:r>
              <a:rPr lang="es-ES_tradnl" sz="1800" b="1" dirty="0"/>
              <a:t>LA DIRECCIÓN DE POLÍTICAS PÚBLICAS</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s-ES" sz="1800" b="1" i="0" u="none" strike="noStrike" kern="1200" cap="none" spc="0" normalizeH="0" baseline="0" noProof="0" dirty="0">
                <a:ln>
                  <a:noFill/>
                </a:ln>
                <a:solidFill>
                  <a:srgbClr val="00B0F0"/>
                </a:solidFill>
                <a:effectLst/>
                <a:uLnTx/>
                <a:uFillTx/>
                <a:latin typeface="Calibri" panose="020F0502020204030204"/>
                <a:ea typeface="+mn-ea"/>
                <a:cs typeface="+mn-cs"/>
              </a:rPr>
              <a:t>NIVEL ACTIVIDAD</a:t>
            </a:r>
            <a:r>
              <a:rPr lang="es-ES" b="1" dirty="0">
                <a:solidFill>
                  <a:prstClr val="black"/>
                </a:solidFill>
                <a:latin typeface="Calibri" panose="020F0502020204030204"/>
              </a:rPr>
              <a:t>.</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3" name="CuadroTexto 2">
            <a:extLst>
              <a:ext uri="{FF2B5EF4-FFF2-40B4-BE49-F238E27FC236}">
                <a16:creationId xmlns:a16="http://schemas.microsoft.com/office/drawing/2014/main" id="{2645553C-D24E-366F-4CA3-33C73DBFCE84}"/>
              </a:ext>
            </a:extLst>
          </p:cNvPr>
          <p:cNvSpPr txBox="1"/>
          <p:nvPr/>
        </p:nvSpPr>
        <p:spPr>
          <a:xfrm>
            <a:off x="256572" y="662482"/>
            <a:ext cx="11678856" cy="867930"/>
          </a:xfrm>
          <a:prstGeom prst="rect">
            <a:avLst/>
          </a:prstGeom>
          <a:noFill/>
        </p:spPr>
        <p:txBody>
          <a:bodyPr wrap="square">
            <a:spAutoFit/>
          </a:bodyPr>
          <a:lstStyle/>
          <a:p>
            <a:pPr algn="just">
              <a:lnSpc>
                <a:spcPct val="90000"/>
              </a:lnSpc>
              <a:spcAft>
                <a:spcPts val="600"/>
              </a:spcAft>
            </a:pPr>
            <a:r>
              <a:rPr lang="es-ES_tradnl" sz="1400" dirty="0"/>
              <a:t>1.-LA DIRECCIÓN DE POLÍTICAS PÚBLICAS SÚPERO LA META ESTABLECIDA EN LAS </a:t>
            </a:r>
            <a:r>
              <a:rPr lang="es-ES_tradnl" sz="1400" b="1" dirty="0"/>
              <a:t>ACTIVIDADES PARA EL FORTALECIMIENTO DE LA CULTURA DE PREVENCIÓN DE LAS ADICCIONES </a:t>
            </a:r>
            <a:r>
              <a:rPr lang="es-ES_tradnl" sz="1400" dirty="0"/>
              <a:t>LOGRANDO UN 112.22% DE CUMPLIMIENTO CON 101 ACTIVIDADES DE LAS 90 PROGRAMADAS, ESTO SE DEBE PRINCIPALMENTE EN LAS PROGRAMACIÓN DE DIVERSAS PLÁTICAS, EVENTOS EN DONDE INSTITUTO TIENE PRESENCIA, ASÍ COMO TAMBIEN LA INSTALACIÓN DE MÓDULOS DE ATENCIÓN EN DIVERSAS ZONAS DE LA CIUDAD.</a:t>
            </a:r>
          </a:p>
        </p:txBody>
      </p:sp>
      <p:sp>
        <p:nvSpPr>
          <p:cNvPr id="5" name="CuadroTexto 4">
            <a:extLst>
              <a:ext uri="{FF2B5EF4-FFF2-40B4-BE49-F238E27FC236}">
                <a16:creationId xmlns:a16="http://schemas.microsoft.com/office/drawing/2014/main" id="{DC0BDC34-5611-824A-BB27-FA22ED7B6941}"/>
              </a:ext>
            </a:extLst>
          </p:cNvPr>
          <p:cNvSpPr txBox="1"/>
          <p:nvPr/>
        </p:nvSpPr>
        <p:spPr>
          <a:xfrm>
            <a:off x="256572" y="1621257"/>
            <a:ext cx="11678856" cy="480131"/>
          </a:xfrm>
          <a:prstGeom prst="rect">
            <a:avLst/>
          </a:prstGeom>
          <a:noFill/>
        </p:spPr>
        <p:txBody>
          <a:bodyPr wrap="square">
            <a:spAutoFit/>
          </a:bodyPr>
          <a:lstStyle/>
          <a:p>
            <a:pPr algn="just">
              <a:lnSpc>
                <a:spcPct val="90000"/>
              </a:lnSpc>
              <a:spcAft>
                <a:spcPts val="600"/>
              </a:spcAft>
            </a:pPr>
            <a:r>
              <a:rPr lang="es-ES_tradnl" sz="1400" dirty="0"/>
              <a:t>2.-</a:t>
            </a:r>
            <a:r>
              <a:rPr lang="es-ES_tradnl" sz="1400" b="1" dirty="0"/>
              <a:t>LA DIFUSIÓN DIGITAL </a:t>
            </a:r>
            <a:r>
              <a:rPr lang="es-ES_tradnl" sz="1400" dirty="0"/>
              <a:t>EN LAS PLATAFORMAS DE LAS REDES SOCIALES TUVO UN AVANCE DEL 98.36% CON 29,509 IMPACTOS DE LOS 30,000 PROGRAMADOS EN EL TRIMESTRE.</a:t>
            </a:r>
          </a:p>
        </p:txBody>
      </p:sp>
      <p:sp>
        <p:nvSpPr>
          <p:cNvPr id="7" name="CuadroTexto 6">
            <a:extLst>
              <a:ext uri="{FF2B5EF4-FFF2-40B4-BE49-F238E27FC236}">
                <a16:creationId xmlns:a16="http://schemas.microsoft.com/office/drawing/2014/main" id="{44ACC865-58A2-EB98-D5C6-BDA23AAAD35C}"/>
              </a:ext>
            </a:extLst>
          </p:cNvPr>
          <p:cNvSpPr txBox="1"/>
          <p:nvPr/>
        </p:nvSpPr>
        <p:spPr>
          <a:xfrm>
            <a:off x="256572" y="2187894"/>
            <a:ext cx="11678856" cy="480131"/>
          </a:xfrm>
          <a:prstGeom prst="rect">
            <a:avLst/>
          </a:prstGeom>
          <a:noFill/>
        </p:spPr>
        <p:txBody>
          <a:bodyPr wrap="square">
            <a:spAutoFit/>
          </a:bodyPr>
          <a:lstStyle/>
          <a:p>
            <a:pPr algn="just">
              <a:lnSpc>
                <a:spcPct val="90000"/>
              </a:lnSpc>
              <a:spcAft>
                <a:spcPts val="600"/>
              </a:spcAft>
            </a:pPr>
            <a:r>
              <a:rPr lang="es-ES_tradnl" sz="1400" dirty="0"/>
              <a:t>3.-EL </a:t>
            </a:r>
            <a:r>
              <a:rPr lang="es-ES" sz="1400" dirty="0"/>
              <a:t>PORCENTAJE DE LOS </a:t>
            </a:r>
            <a:r>
              <a:rPr lang="es-ES" sz="1400" b="1" dirty="0"/>
              <a:t>CERTIFICADOS YO NO SOY CÓMPLICE </a:t>
            </a:r>
            <a:r>
              <a:rPr lang="es-ES" sz="1400" dirty="0"/>
              <a:t>TUVO UN AVANCE DE 10%, YA QUE 1 DE LAS 10 ESCUELAS PROGRAMADAS CONCLUYÓ CON EL PROCESO DE CERTIFICACIÓN DURANTE EL TRIMESTRE A REPORTAR.</a:t>
            </a:r>
            <a:endParaRPr lang="es-ES_tradnl" sz="1400" b="1" dirty="0"/>
          </a:p>
        </p:txBody>
      </p:sp>
      <p:graphicFrame>
        <p:nvGraphicFramePr>
          <p:cNvPr id="10" name="Gráfico 9">
            <a:extLst>
              <a:ext uri="{FF2B5EF4-FFF2-40B4-BE49-F238E27FC236}">
                <a16:creationId xmlns:a16="http://schemas.microsoft.com/office/drawing/2014/main" id="{AFFB5680-3D32-45BA-835E-4D934741493F}"/>
              </a:ext>
            </a:extLst>
          </p:cNvPr>
          <p:cNvGraphicFramePr>
            <a:graphicFrameLocks/>
          </p:cNvGraphicFramePr>
          <p:nvPr>
            <p:extLst>
              <p:ext uri="{D42A27DB-BD31-4B8C-83A1-F6EECF244321}">
                <p14:modId xmlns:p14="http://schemas.microsoft.com/office/powerpoint/2010/main" val="1346157589"/>
              </p:ext>
            </p:extLst>
          </p:nvPr>
        </p:nvGraphicFramePr>
        <p:xfrm>
          <a:off x="453638" y="3036889"/>
          <a:ext cx="5134840" cy="35397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Gráfico 10">
            <a:extLst>
              <a:ext uri="{FF2B5EF4-FFF2-40B4-BE49-F238E27FC236}">
                <a16:creationId xmlns:a16="http://schemas.microsoft.com/office/drawing/2014/main" id="{62F39659-62BC-47C5-AB8B-0EFA979850CD}"/>
              </a:ext>
            </a:extLst>
          </p:cNvPr>
          <p:cNvGraphicFramePr>
            <a:graphicFrameLocks/>
          </p:cNvGraphicFramePr>
          <p:nvPr>
            <p:extLst>
              <p:ext uri="{D42A27DB-BD31-4B8C-83A1-F6EECF244321}">
                <p14:modId xmlns:p14="http://schemas.microsoft.com/office/powerpoint/2010/main" val="1253490859"/>
              </p:ext>
            </p:extLst>
          </p:nvPr>
        </p:nvGraphicFramePr>
        <p:xfrm>
          <a:off x="6117220" y="3036888"/>
          <a:ext cx="5299364" cy="353975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94158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3660083-018D-4F9E-81A3-A28562A81E90}"/>
              </a:ext>
            </a:extLst>
          </p:cNvPr>
          <p:cNvSpPr/>
          <p:nvPr/>
        </p:nvSpPr>
        <p:spPr>
          <a:xfrm>
            <a:off x="282635" y="215206"/>
            <a:ext cx="11626729" cy="492443"/>
          </a:xfrm>
          <a:prstGeom prst="rect">
            <a:avLst/>
          </a:prstGeom>
          <a:noFill/>
        </p:spPr>
        <p:txBody>
          <a:bodyPr wrap="square" lIns="91440" tIns="45720" rIns="91440" bIns="45720">
            <a:spAutoFit/>
          </a:bodyPr>
          <a:lstStyle/>
          <a:p>
            <a:r>
              <a:rPr lang="es-ES" sz="2600" dirty="0">
                <a:effectLst>
                  <a:outerShdw blurRad="38100" dist="38100" dir="2700000" algn="tl">
                    <a:srgbClr val="000000">
                      <a:alpha val="43137"/>
                    </a:srgbClr>
                  </a:outerShdw>
                </a:effectLst>
                <a:latin typeface="Arial Black" panose="020B0A04020102020204" pitchFamily="34" charset="0"/>
              </a:rPr>
              <a:t>Evidencias Fotográficas de la Dirección de Políticas Públicas.</a:t>
            </a:r>
          </a:p>
        </p:txBody>
      </p:sp>
      <p:pic>
        <p:nvPicPr>
          <p:cNvPr id="4" name="Imagen 3"/>
          <p:cNvPicPr>
            <a:picLocks noChangeAspect="1"/>
          </p:cNvPicPr>
          <p:nvPr/>
        </p:nvPicPr>
        <p:blipFill>
          <a:blip r:embed="rId2"/>
          <a:stretch>
            <a:fillRect/>
          </a:stretch>
        </p:blipFill>
        <p:spPr>
          <a:xfrm>
            <a:off x="100268" y="772488"/>
            <a:ext cx="11827265" cy="103641"/>
          </a:xfrm>
          <a:prstGeom prst="rect">
            <a:avLst/>
          </a:prstGeom>
        </p:spPr>
      </p:pic>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544" y="3712643"/>
            <a:ext cx="3040919" cy="2280689"/>
          </a:xfrm>
          <a:prstGeom prst="rect">
            <a:avLst/>
          </a:prstGeom>
        </p:spPr>
      </p:pic>
      <p:pic>
        <p:nvPicPr>
          <p:cNvPr id="3" name="Imagen 2"/>
          <p:cNvPicPr>
            <a:picLocks noChangeAspect="1"/>
          </p:cNvPicPr>
          <p:nvPr/>
        </p:nvPicPr>
        <p:blipFill rotWithShape="1">
          <a:blip r:embed="rId4">
            <a:extLst>
              <a:ext uri="{28A0092B-C50C-407E-A947-70E740481C1C}">
                <a14:useLocalDpi xmlns:a14="http://schemas.microsoft.com/office/drawing/2010/main" val="0"/>
              </a:ext>
            </a:extLst>
          </a:blip>
          <a:srcRect l="5191" r="19253"/>
          <a:stretch/>
        </p:blipFill>
        <p:spPr>
          <a:xfrm>
            <a:off x="943620" y="3720708"/>
            <a:ext cx="3052559" cy="2272624"/>
          </a:xfrm>
          <a:prstGeom prst="rect">
            <a:avLst/>
          </a:prstGeom>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7980" y="1269391"/>
            <a:ext cx="3018763" cy="2264072"/>
          </a:xfrm>
          <a:prstGeom prst="rect">
            <a:avLst/>
          </a:prstGeom>
        </p:spPr>
      </p:pic>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8544" y="1269391"/>
            <a:ext cx="3018763" cy="2264072"/>
          </a:xfrm>
          <a:prstGeom prst="rect">
            <a:avLst/>
          </a:prstGeom>
        </p:spPr>
      </p:pic>
      <p:pic>
        <p:nvPicPr>
          <p:cNvPr id="10" name="Imagen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7416" y="1269391"/>
            <a:ext cx="3018763" cy="2264072"/>
          </a:xfrm>
          <a:prstGeom prst="rect">
            <a:avLst/>
          </a:prstGeom>
        </p:spPr>
      </p:pic>
      <p:pic>
        <p:nvPicPr>
          <p:cNvPr id="12" name="Imagen 11"/>
          <p:cNvPicPr>
            <a:picLocks noChangeAspect="1"/>
          </p:cNvPicPr>
          <p:nvPr/>
        </p:nvPicPr>
        <p:blipFill rotWithShape="1">
          <a:blip r:embed="rId8">
            <a:extLst>
              <a:ext uri="{28A0092B-C50C-407E-A947-70E740481C1C}">
                <a14:useLocalDpi xmlns:a14="http://schemas.microsoft.com/office/drawing/2010/main" val="0"/>
              </a:ext>
            </a:extLst>
          </a:blip>
          <a:srcRect l="14625" r="2287"/>
          <a:stretch/>
        </p:blipFill>
        <p:spPr>
          <a:xfrm>
            <a:off x="4507980" y="3701943"/>
            <a:ext cx="3018763" cy="2291389"/>
          </a:xfrm>
          <a:prstGeom prst="rect">
            <a:avLst/>
          </a:prstGeom>
        </p:spPr>
      </p:pic>
    </p:spTree>
    <p:extLst>
      <p:ext uri="{BB962C8B-B14F-4D97-AF65-F5344CB8AC3E}">
        <p14:creationId xmlns:p14="http://schemas.microsoft.com/office/powerpoint/2010/main" val="2443544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188C30-821C-8ED7-8D5E-71FE5D575173}"/>
              </a:ext>
            </a:extLst>
          </p:cNvPr>
          <p:cNvSpPr txBox="1"/>
          <p:nvPr/>
        </p:nvSpPr>
        <p:spPr>
          <a:xfrm>
            <a:off x="2593731" y="99634"/>
            <a:ext cx="6673361" cy="590931"/>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¿QUÉ ENTREGA </a:t>
            </a:r>
            <a:r>
              <a:rPr lang="es-ES_tradnl" sz="1800" b="1" dirty="0"/>
              <a:t>LA DIRECCIÓN TERAPÉUTICA</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s-ES" sz="1800" b="1" i="0" u="none" strike="noStrike" kern="1200" cap="none" spc="0" normalizeH="0" baseline="0" noProof="0" dirty="0">
                <a:ln>
                  <a:noFill/>
                </a:ln>
                <a:solidFill>
                  <a:srgbClr val="00B0F0"/>
                </a:solidFill>
                <a:effectLst/>
                <a:uLnTx/>
                <a:uFillTx/>
                <a:latin typeface="Calibri" panose="020F0502020204030204"/>
                <a:ea typeface="+mn-ea"/>
                <a:cs typeface="+mn-cs"/>
              </a:rPr>
              <a:t>NIVEL COMPONENTE</a:t>
            </a:r>
            <a:r>
              <a:rPr lang="es-ES" b="1" dirty="0">
                <a:solidFill>
                  <a:prstClr val="black"/>
                </a:solidFill>
                <a:latin typeface="Calibri" panose="020F0502020204030204"/>
              </a:rPr>
              <a:t>.</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3" name="CuadroTexto 2">
            <a:extLst>
              <a:ext uri="{FF2B5EF4-FFF2-40B4-BE49-F238E27FC236}">
                <a16:creationId xmlns:a16="http://schemas.microsoft.com/office/drawing/2014/main" id="{A2458DDE-51B3-CC09-7AE7-4D2077AEFF3B}"/>
              </a:ext>
            </a:extLst>
          </p:cNvPr>
          <p:cNvSpPr txBox="1"/>
          <p:nvPr/>
        </p:nvSpPr>
        <p:spPr>
          <a:xfrm>
            <a:off x="277792" y="614963"/>
            <a:ext cx="11678856" cy="535531"/>
          </a:xfrm>
          <a:prstGeom prst="rect">
            <a:avLst/>
          </a:prstGeom>
          <a:noFill/>
        </p:spPr>
        <p:txBody>
          <a:bodyPr wrap="square">
            <a:spAutoFit/>
          </a:bodyPr>
          <a:lstStyle/>
          <a:p>
            <a:pPr algn="just">
              <a:lnSpc>
                <a:spcPct val="90000"/>
              </a:lnSpc>
              <a:spcAft>
                <a:spcPts val="600"/>
              </a:spcAft>
            </a:pPr>
            <a:r>
              <a:rPr lang="es-ES_tradnl" sz="1600" b="1" dirty="0"/>
              <a:t>LA DIRECCIÓN TERAPÉUTICA BRINDO ATENCIÓN A LA POBLACIÓN DEL MUNICIPIO DE BENITO JUÁREZ CON PROBLEMAS EN LAS ADICCIONES</a:t>
            </a:r>
            <a:endParaRPr lang="es-ES_tradnl" sz="1600" dirty="0"/>
          </a:p>
        </p:txBody>
      </p:sp>
      <p:sp>
        <p:nvSpPr>
          <p:cNvPr id="7" name="CuadroTexto 6">
            <a:extLst>
              <a:ext uri="{FF2B5EF4-FFF2-40B4-BE49-F238E27FC236}">
                <a16:creationId xmlns:a16="http://schemas.microsoft.com/office/drawing/2014/main" id="{729168CB-BACC-404A-C171-61E69772B118}"/>
              </a:ext>
            </a:extLst>
          </p:cNvPr>
          <p:cNvSpPr txBox="1"/>
          <p:nvPr/>
        </p:nvSpPr>
        <p:spPr>
          <a:xfrm>
            <a:off x="277792" y="1150494"/>
            <a:ext cx="11678856" cy="757130"/>
          </a:xfrm>
          <a:prstGeom prst="rect">
            <a:avLst/>
          </a:prstGeom>
          <a:noFill/>
        </p:spPr>
        <p:txBody>
          <a:bodyPr wrap="square">
            <a:spAutoFit/>
          </a:bodyPr>
          <a:lstStyle/>
          <a:p>
            <a:pPr algn="just">
              <a:lnSpc>
                <a:spcPct val="90000"/>
              </a:lnSpc>
              <a:spcAft>
                <a:spcPts val="600"/>
              </a:spcAft>
            </a:pPr>
            <a:r>
              <a:rPr lang="es-ES_tradnl" sz="1600" dirty="0"/>
              <a:t>DURANTE EL PRIMER TRIMESTRE SE ATENDIERON A 7,923 PERSONAS LO QUE REPRESENTA UN AVANCE DEL 112.70%, ESTE AVANCE SE DEBE PRINCIPALMENTE A LAS ATENCIONES QUE SE BRINDARON A LA CIUDADANIA MISMO QUE SUPERO LA META, YA QUE SE PROGRAMARON 7,030 ATENCIONES PARA EL TRIMESTRE A REPORTAR. </a:t>
            </a:r>
          </a:p>
        </p:txBody>
      </p:sp>
      <p:graphicFrame>
        <p:nvGraphicFramePr>
          <p:cNvPr id="6" name="Gráfico 5">
            <a:extLst>
              <a:ext uri="{FF2B5EF4-FFF2-40B4-BE49-F238E27FC236}">
                <a16:creationId xmlns:a16="http://schemas.microsoft.com/office/drawing/2014/main" id="{416D45BF-0030-4057-99E1-2277934ABAFE}"/>
              </a:ext>
            </a:extLst>
          </p:cNvPr>
          <p:cNvGraphicFramePr>
            <a:graphicFrameLocks/>
          </p:cNvGraphicFramePr>
          <p:nvPr>
            <p:extLst>
              <p:ext uri="{D42A27DB-BD31-4B8C-83A1-F6EECF244321}">
                <p14:modId xmlns:p14="http://schemas.microsoft.com/office/powerpoint/2010/main" val="1534700348"/>
              </p:ext>
            </p:extLst>
          </p:nvPr>
        </p:nvGraphicFramePr>
        <p:xfrm>
          <a:off x="277792" y="1932505"/>
          <a:ext cx="11354431" cy="46968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08882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188C30-821C-8ED7-8D5E-71FE5D575173}"/>
              </a:ext>
            </a:extLst>
          </p:cNvPr>
          <p:cNvSpPr txBox="1"/>
          <p:nvPr/>
        </p:nvSpPr>
        <p:spPr>
          <a:xfrm>
            <a:off x="3048000" y="99634"/>
            <a:ext cx="6096000" cy="590931"/>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¿QUÉ ACTIVIDADES REALIZA </a:t>
            </a:r>
            <a:r>
              <a:rPr lang="es-ES_tradnl" sz="1800" b="1" dirty="0"/>
              <a:t>LA DIRECCIÓN TERAPÉUTICA </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s-ES" sz="1800" b="1" i="0" u="none" strike="noStrike" kern="1200" cap="none" spc="0" normalizeH="0" baseline="0" noProof="0" dirty="0">
                <a:ln>
                  <a:noFill/>
                </a:ln>
                <a:solidFill>
                  <a:srgbClr val="00B0F0"/>
                </a:solidFill>
                <a:effectLst/>
                <a:uLnTx/>
                <a:uFillTx/>
                <a:latin typeface="Calibri" panose="020F0502020204030204"/>
                <a:ea typeface="+mn-ea"/>
                <a:cs typeface="+mn-cs"/>
              </a:rPr>
              <a:t>NIVEL ACTIVIDAD</a:t>
            </a:r>
            <a:r>
              <a:rPr lang="es-ES" b="1" dirty="0">
                <a:solidFill>
                  <a:prstClr val="black"/>
                </a:solidFill>
                <a:latin typeface="Calibri" panose="020F0502020204030204"/>
              </a:rPr>
              <a:t>.</a:t>
            </a:r>
            <a:r>
              <a:rPr kumimoji="0" lang="es-E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3" name="CuadroTexto 2">
            <a:extLst>
              <a:ext uri="{FF2B5EF4-FFF2-40B4-BE49-F238E27FC236}">
                <a16:creationId xmlns:a16="http://schemas.microsoft.com/office/drawing/2014/main" id="{2645553C-D24E-366F-4CA3-33C73DBFCE84}"/>
              </a:ext>
            </a:extLst>
          </p:cNvPr>
          <p:cNvSpPr txBox="1"/>
          <p:nvPr/>
        </p:nvSpPr>
        <p:spPr>
          <a:xfrm>
            <a:off x="277792" y="607540"/>
            <a:ext cx="11678856" cy="424732"/>
          </a:xfrm>
          <a:prstGeom prst="rect">
            <a:avLst/>
          </a:prstGeom>
          <a:noFill/>
        </p:spPr>
        <p:txBody>
          <a:bodyPr wrap="square">
            <a:spAutoFit/>
          </a:bodyPr>
          <a:lstStyle/>
          <a:p>
            <a:pPr algn="just">
              <a:lnSpc>
                <a:spcPct val="90000"/>
              </a:lnSpc>
              <a:spcAft>
                <a:spcPts val="600"/>
              </a:spcAft>
            </a:pPr>
            <a:r>
              <a:rPr lang="es-ES_tradnl" sz="1200" dirty="0"/>
              <a:t>1.- EN LAS </a:t>
            </a:r>
            <a:r>
              <a:rPr lang="es-ES_tradnl" sz="1200" b="1" dirty="0"/>
              <a:t>ATENCIONES DE PRIMER CONTACTO </a:t>
            </a:r>
            <a:r>
              <a:rPr lang="es-ES_tradnl" sz="1200" dirty="0"/>
              <a:t>SE LOGRO UN AVANCE DE 114.43% EN EL CUMPLIMIENTO, ESTO SE DEBE PRINCIPALMENTE A LA PARTICIPACIÓN DE LA CIUDADANÍA EN LAS PLÁTICAS QUE SE IMPARTIERON, LA PARTICIPACIÓN EN LOS DIVERSOS EVENTOS Y LA PARTICIPÁCIÓN EN LOS MÓDULOS DE ATENCIÓN. </a:t>
            </a:r>
          </a:p>
        </p:txBody>
      </p:sp>
      <p:sp>
        <p:nvSpPr>
          <p:cNvPr id="5" name="CuadroTexto 4">
            <a:extLst>
              <a:ext uri="{FF2B5EF4-FFF2-40B4-BE49-F238E27FC236}">
                <a16:creationId xmlns:a16="http://schemas.microsoft.com/office/drawing/2014/main" id="{DC0BDC34-5611-824A-BB27-FA22ED7B6941}"/>
              </a:ext>
            </a:extLst>
          </p:cNvPr>
          <p:cNvSpPr txBox="1"/>
          <p:nvPr/>
        </p:nvSpPr>
        <p:spPr>
          <a:xfrm>
            <a:off x="256571" y="1000860"/>
            <a:ext cx="11678856" cy="424732"/>
          </a:xfrm>
          <a:prstGeom prst="rect">
            <a:avLst/>
          </a:prstGeom>
          <a:noFill/>
        </p:spPr>
        <p:txBody>
          <a:bodyPr wrap="square">
            <a:spAutoFit/>
          </a:bodyPr>
          <a:lstStyle/>
          <a:p>
            <a:pPr algn="just">
              <a:lnSpc>
                <a:spcPct val="90000"/>
              </a:lnSpc>
              <a:spcAft>
                <a:spcPts val="600"/>
              </a:spcAft>
            </a:pPr>
            <a:r>
              <a:rPr lang="es-ES_tradnl" sz="1200" dirty="0"/>
              <a:t>2.- EN </a:t>
            </a:r>
            <a:r>
              <a:rPr lang="es-ES_tradnl" sz="1200" b="1" dirty="0"/>
              <a:t>LOS DIAGNÓSTICOS Y CANALIZACIONES </a:t>
            </a:r>
            <a:r>
              <a:rPr lang="es-ES_tradnl" sz="1200" dirty="0"/>
              <a:t>SE LOGRO ALCANZAR UN 99.20% DEL PORCENTAJE EN EL AVANCE CON 496 DIGNÓSTICOS Y CANALIZACIONES OTORGADAS DE LAS 500 PROGRAMADAS. </a:t>
            </a:r>
          </a:p>
        </p:txBody>
      </p:sp>
      <p:sp>
        <p:nvSpPr>
          <p:cNvPr id="6" name="CuadroTexto 5">
            <a:extLst>
              <a:ext uri="{FF2B5EF4-FFF2-40B4-BE49-F238E27FC236}">
                <a16:creationId xmlns:a16="http://schemas.microsoft.com/office/drawing/2014/main" id="{96A10BD2-054E-4506-CAA1-D7B7C6DA0EAC}"/>
              </a:ext>
            </a:extLst>
          </p:cNvPr>
          <p:cNvSpPr txBox="1"/>
          <p:nvPr/>
        </p:nvSpPr>
        <p:spPr>
          <a:xfrm>
            <a:off x="256572" y="1424172"/>
            <a:ext cx="11678856" cy="424732"/>
          </a:xfrm>
          <a:prstGeom prst="rect">
            <a:avLst/>
          </a:prstGeom>
          <a:noFill/>
        </p:spPr>
        <p:txBody>
          <a:bodyPr wrap="square">
            <a:spAutoFit/>
          </a:bodyPr>
          <a:lstStyle/>
          <a:p>
            <a:pPr algn="just">
              <a:lnSpc>
                <a:spcPct val="90000"/>
              </a:lnSpc>
              <a:spcAft>
                <a:spcPts val="600"/>
              </a:spcAft>
            </a:pPr>
            <a:r>
              <a:rPr lang="es-ES" sz="1200" dirty="0"/>
              <a:t>3.- EN </a:t>
            </a:r>
            <a:r>
              <a:rPr lang="es-ES" sz="1200" b="1" dirty="0"/>
              <a:t>LOS SEGUIMIENTOS </a:t>
            </a:r>
            <a:r>
              <a:rPr lang="es-ES" sz="1200" dirty="0"/>
              <a:t>SE LOGRO UN AVANCE DE CUMPLIMIENTO DEL 108.00% CON 540 SEGUIMIENTOS DE LOS 500 PROGRAMADOS DURANTE EL PERIODO A REPORTAR, ESTO SE DEBE PRINCIPALMENTE A LA LABOR DEL DEPARTAMENTO TERAPÉTICO, YA QUE SON LOS ENCARGADOS DE BRINDAR SEGUIMIENTOS A LOS USUARIOS. </a:t>
            </a:r>
            <a:endParaRPr lang="es-ES_tradnl" sz="1200" dirty="0"/>
          </a:p>
        </p:txBody>
      </p:sp>
      <p:graphicFrame>
        <p:nvGraphicFramePr>
          <p:cNvPr id="9" name="Gráfico 8">
            <a:extLst>
              <a:ext uri="{FF2B5EF4-FFF2-40B4-BE49-F238E27FC236}">
                <a16:creationId xmlns:a16="http://schemas.microsoft.com/office/drawing/2014/main" id="{B272312B-473E-4B21-B60F-866E2988429D}"/>
              </a:ext>
            </a:extLst>
          </p:cNvPr>
          <p:cNvGraphicFramePr>
            <a:graphicFrameLocks/>
          </p:cNvGraphicFramePr>
          <p:nvPr>
            <p:extLst>
              <p:ext uri="{D42A27DB-BD31-4B8C-83A1-F6EECF244321}">
                <p14:modId xmlns:p14="http://schemas.microsoft.com/office/powerpoint/2010/main" val="712987615"/>
              </p:ext>
            </p:extLst>
          </p:nvPr>
        </p:nvGraphicFramePr>
        <p:xfrm>
          <a:off x="7499839" y="2848708"/>
          <a:ext cx="4300275"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áfico 9">
            <a:extLst>
              <a:ext uri="{FF2B5EF4-FFF2-40B4-BE49-F238E27FC236}">
                <a16:creationId xmlns:a16="http://schemas.microsoft.com/office/drawing/2014/main" id="{65762284-839D-486B-9506-77CEAB6E977F}"/>
              </a:ext>
            </a:extLst>
          </p:cNvPr>
          <p:cNvGraphicFramePr>
            <a:graphicFrameLocks/>
          </p:cNvGraphicFramePr>
          <p:nvPr>
            <p:extLst>
              <p:ext uri="{D42A27DB-BD31-4B8C-83A1-F6EECF244321}">
                <p14:modId xmlns:p14="http://schemas.microsoft.com/office/powerpoint/2010/main" val="237374085"/>
              </p:ext>
            </p:extLst>
          </p:nvPr>
        </p:nvGraphicFramePr>
        <p:xfrm>
          <a:off x="277792" y="2848708"/>
          <a:ext cx="7054993"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11" name="CuadroTexto 10">
            <a:extLst>
              <a:ext uri="{FF2B5EF4-FFF2-40B4-BE49-F238E27FC236}">
                <a16:creationId xmlns:a16="http://schemas.microsoft.com/office/drawing/2014/main" id="{54DCB85A-C88A-4A02-ADF0-3602CEE0EE68}"/>
              </a:ext>
            </a:extLst>
          </p:cNvPr>
          <p:cNvSpPr txBox="1"/>
          <p:nvPr/>
        </p:nvSpPr>
        <p:spPr>
          <a:xfrm>
            <a:off x="256571" y="1834736"/>
            <a:ext cx="11678856" cy="424732"/>
          </a:xfrm>
          <a:prstGeom prst="rect">
            <a:avLst/>
          </a:prstGeom>
          <a:noFill/>
        </p:spPr>
        <p:txBody>
          <a:bodyPr wrap="square">
            <a:spAutoFit/>
          </a:bodyPr>
          <a:lstStyle/>
          <a:p>
            <a:pPr algn="just">
              <a:lnSpc>
                <a:spcPct val="90000"/>
              </a:lnSpc>
              <a:spcAft>
                <a:spcPts val="600"/>
              </a:spcAft>
            </a:pPr>
            <a:r>
              <a:rPr lang="es-ES" sz="1200" dirty="0"/>
              <a:t>4.- EN </a:t>
            </a:r>
            <a:r>
              <a:rPr lang="es-ES" sz="1200" b="1" dirty="0"/>
              <a:t>LAS BECAS </a:t>
            </a:r>
            <a:r>
              <a:rPr lang="es-ES" sz="1200" dirty="0"/>
              <a:t>SE LOGRO UN AVANCE DEL 70.00% CON 21 BECAS OTORGADAS DE LAS 30 PROGRAMADAS DURANTE EL TRIMESTRE, ESTO DEBE PRINCIPALMENTE QUE LOS USUARIOS A LOS QUE SE LES APOYO CON LA BECA, DECIDIERON ACEPTAR LA BECA.</a:t>
            </a:r>
            <a:endParaRPr lang="es-ES_tradnl" sz="1200" dirty="0"/>
          </a:p>
        </p:txBody>
      </p:sp>
      <p:sp>
        <p:nvSpPr>
          <p:cNvPr id="12" name="CuadroTexto 11">
            <a:extLst>
              <a:ext uri="{FF2B5EF4-FFF2-40B4-BE49-F238E27FC236}">
                <a16:creationId xmlns:a16="http://schemas.microsoft.com/office/drawing/2014/main" id="{63D45FD5-01EF-4BAE-9CCC-5675CEA3A5BE}"/>
              </a:ext>
            </a:extLst>
          </p:cNvPr>
          <p:cNvSpPr txBox="1"/>
          <p:nvPr/>
        </p:nvSpPr>
        <p:spPr>
          <a:xfrm>
            <a:off x="256571" y="2291308"/>
            <a:ext cx="11678856" cy="424732"/>
          </a:xfrm>
          <a:prstGeom prst="rect">
            <a:avLst/>
          </a:prstGeom>
          <a:noFill/>
        </p:spPr>
        <p:txBody>
          <a:bodyPr wrap="square">
            <a:spAutoFit/>
          </a:bodyPr>
          <a:lstStyle/>
          <a:p>
            <a:pPr algn="just">
              <a:lnSpc>
                <a:spcPct val="90000"/>
              </a:lnSpc>
              <a:spcAft>
                <a:spcPts val="600"/>
              </a:spcAft>
            </a:pPr>
            <a:r>
              <a:rPr lang="es-ES" sz="1200" dirty="0"/>
              <a:t>5.- EN EL PROGRAMA DE “</a:t>
            </a:r>
            <a:r>
              <a:rPr lang="es-ES" sz="1200" b="1" dirty="0"/>
              <a:t>0 A 100</a:t>
            </a:r>
            <a:r>
              <a:rPr lang="es-ES" sz="1200" dirty="0"/>
              <a:t>” Y EN EL PROGRAMA DE “</a:t>
            </a:r>
            <a:r>
              <a:rPr lang="es-ES" sz="1200" b="1" dirty="0"/>
              <a:t>ATENCIONES EN LA UNIDA MÓVIL</a:t>
            </a:r>
            <a:r>
              <a:rPr lang="es-ES" sz="1200" dirty="0"/>
              <a:t>” “DURANTE EL SEGUNDO PERIODO SE INFORMARAN LOS AVANCE YA QUE PARA EL SEGUNDO PERIODO SE ENTREGARAN LOS RECURSOS PARA OPERAR LOS PROGRAMAS.</a:t>
            </a:r>
            <a:endParaRPr lang="es-ES_tradnl" sz="1200" dirty="0"/>
          </a:p>
        </p:txBody>
      </p:sp>
    </p:spTree>
    <p:extLst>
      <p:ext uri="{BB962C8B-B14F-4D97-AF65-F5344CB8AC3E}">
        <p14:creationId xmlns:p14="http://schemas.microsoft.com/office/powerpoint/2010/main" val="3079943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3660083-018D-4F9E-81A3-A28562A81E90}"/>
              </a:ext>
            </a:extLst>
          </p:cNvPr>
          <p:cNvSpPr/>
          <p:nvPr/>
        </p:nvSpPr>
        <p:spPr>
          <a:xfrm>
            <a:off x="164197" y="147026"/>
            <a:ext cx="11827265" cy="492443"/>
          </a:xfrm>
          <a:prstGeom prst="rect">
            <a:avLst/>
          </a:prstGeom>
          <a:noFill/>
        </p:spPr>
        <p:txBody>
          <a:bodyPr wrap="square" lIns="91440" tIns="45720" rIns="91440" bIns="45720">
            <a:spAutoFit/>
          </a:bodyPr>
          <a:lstStyle/>
          <a:p>
            <a:pPr algn="ctr"/>
            <a:r>
              <a:rPr lang="es-ES" sz="2600" dirty="0">
                <a:effectLst>
                  <a:outerShdw blurRad="38100" dist="38100" dir="2700000" algn="tl">
                    <a:srgbClr val="000000">
                      <a:alpha val="43137"/>
                    </a:srgbClr>
                  </a:outerShdw>
                </a:effectLst>
                <a:latin typeface="Arial Black" panose="020B0A04020102020204" pitchFamily="34" charset="0"/>
              </a:rPr>
              <a:t>Evidencias Fotográficas de la Dirección Terapéutica.</a:t>
            </a:r>
          </a:p>
        </p:txBody>
      </p:sp>
      <p:pic>
        <p:nvPicPr>
          <p:cNvPr id="4" name="Imagen 3"/>
          <p:cNvPicPr>
            <a:picLocks noChangeAspect="1"/>
          </p:cNvPicPr>
          <p:nvPr/>
        </p:nvPicPr>
        <p:blipFill>
          <a:blip r:embed="rId2"/>
          <a:stretch>
            <a:fillRect/>
          </a:stretch>
        </p:blipFill>
        <p:spPr>
          <a:xfrm>
            <a:off x="200538" y="704016"/>
            <a:ext cx="11827265" cy="10364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200" y="1720254"/>
            <a:ext cx="3380585" cy="2535439"/>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574" y="1720255"/>
            <a:ext cx="3380585" cy="2535439"/>
          </a:xfrm>
          <a:prstGeom prst="rect">
            <a:avLst/>
          </a:prstGeom>
        </p:spPr>
      </p:pic>
      <p:pic>
        <p:nvPicPr>
          <p:cNvPr id="3" name="Imagen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06826" y="1716907"/>
            <a:ext cx="3380585" cy="2535439"/>
          </a:xfrm>
          <a:prstGeom prst="rect">
            <a:avLst/>
          </a:prstGeom>
        </p:spPr>
      </p:pic>
    </p:spTree>
    <p:extLst>
      <p:ext uri="{BB962C8B-B14F-4D97-AF65-F5344CB8AC3E}">
        <p14:creationId xmlns:p14="http://schemas.microsoft.com/office/powerpoint/2010/main" val="259392606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13894</TotalTime>
  <Words>928</Words>
  <Application>Microsoft Office PowerPoint</Application>
  <PresentationFormat>Panorámica</PresentationFormat>
  <Paragraphs>71</Paragraphs>
  <Slides>8</Slides>
  <Notes>5</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Arial</vt:lpstr>
      <vt:lpstr>Arial Black</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Enrique Eduardo Encalada Sánchez</dc:creator>
  <cp:lastModifiedBy>Dell</cp:lastModifiedBy>
  <cp:revision>613</cp:revision>
  <cp:lastPrinted>2022-08-09T15:08:40Z</cp:lastPrinted>
  <dcterms:created xsi:type="dcterms:W3CDTF">2021-04-16T16:11:05Z</dcterms:created>
  <dcterms:modified xsi:type="dcterms:W3CDTF">2024-04-22T18:14:15Z</dcterms:modified>
</cp:coreProperties>
</file>