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84" r:id="rId2"/>
    <p:sldId id="287" r:id="rId3"/>
    <p:sldId id="286" r:id="rId4"/>
    <p:sldId id="297" r:id="rId5"/>
    <p:sldId id="295" r:id="rId6"/>
    <p:sldId id="300" r:id="rId7"/>
    <p:sldId id="277" r:id="rId8"/>
    <p:sldId id="296" r:id="rId9"/>
    <p:sldId id="293" r:id="rId10"/>
    <p:sldId id="288" r:id="rId11"/>
    <p:sldId id="298" r:id="rId12"/>
    <p:sldId id="289" r:id="rId13"/>
  </p:sldIdLst>
  <p:sldSz cx="12192000" cy="6858000"/>
  <p:notesSz cx="7102475" cy="93884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32" autoAdjust="0"/>
    <p:restoredTop sz="90664" autoAdjust="0"/>
  </p:normalViewPr>
  <p:slideViewPr>
    <p:cSldViewPr snapToGrid="0" snapToObjects="1">
      <p:cViewPr varScale="1">
        <p:scale>
          <a:sx n="67" d="100"/>
          <a:sy n="67" d="100"/>
        </p:scale>
        <p:origin x="10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1-2024\2024\Planeaci&#243;n\Primer%20trimestre%202024\ICA%20Primer%20Trimestre%202024\Gr&#225;ficas%20ICyA%201Tr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1-2024\2024\Planeaci&#243;n\Primer%20trimestre%202024\ICA%20Primer%20Trimestre%202024\Gr&#225;ficas%20ICyA%201Tr20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1-2024\2024\Planeaci&#243;n\Primer%20trimestre%202024\ICA%20Primer%20Trimestre%202024\Gr&#225;ficas%20ICyA%201Tr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1-2024\2024\Planeaci&#243;n\Primer%20trimestre%202024\ICA%20Primer%20Trimestre%202024\Gr&#225;ficas%20ICyA%201Tr20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1-2024\2024\Planeaci&#243;n\Primer%20trimestre%202024\ICA%20Primer%20Trimestre%202024\Gr&#225;ficas%20ICyA%201Tr20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4657752482735673"/>
          <c:y val="2.21470382140809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1t24'!$C$4</c:f>
              <c:numCache>
                <c:formatCode>#,##0</c:formatCode>
                <c:ptCount val="1"/>
                <c:pt idx="0">
                  <c:v>540000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1 1t24'!$B$5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1t24'!$C$5</c:f>
              <c:numCache>
                <c:formatCode>#,##0</c:formatCode>
                <c:ptCount val="1"/>
                <c:pt idx="0">
                  <c:v>547451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75732688"/>
        <c:axId val="2757303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523342947426581"/>
                  <c:y val="5.1087227456642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1 1t24'!$C$3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1t24'!$C$6</c:f>
              <c:numCache>
                <c:formatCode>0.00%</c:formatCode>
                <c:ptCount val="1"/>
                <c:pt idx="0">
                  <c:v>1.0137981481481482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5734648"/>
        <c:axId val="275737000"/>
      </c:lineChart>
      <c:catAx>
        <c:axId val="27573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5730336"/>
        <c:crosses val="autoZero"/>
        <c:auto val="1"/>
        <c:lblAlgn val="ctr"/>
        <c:lblOffset val="100"/>
        <c:noMultiLvlLbl val="0"/>
      </c:catAx>
      <c:valAx>
        <c:axId val="275730336"/>
        <c:scaling>
          <c:orientation val="minMax"/>
          <c:max val="5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5732688"/>
        <c:crosses val="autoZero"/>
        <c:crossBetween val="between"/>
        <c:majorUnit val="100000"/>
      </c:valAx>
      <c:valAx>
        <c:axId val="2757370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5734648"/>
        <c:crosses val="max"/>
        <c:crossBetween val="between"/>
      </c:valAx>
      <c:catAx>
        <c:axId val="27573464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757370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1798726158724474"/>
          <c:y val="4.82011333604444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5238743650526"/>
          <c:y val="0.24951178432845844"/>
          <c:w val="0.677010631186447"/>
          <c:h val="0.59870637971442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1t24'!$B$4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1t24'!$C$3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1t24'!$C$4</c:f>
              <c:numCache>
                <c:formatCode>General</c:formatCode>
                <c:ptCount val="1"/>
                <c:pt idx="0">
                  <c:v>283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1t24'!$B$5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1t24'!$C$3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1t24'!$C$5</c:f>
              <c:numCache>
                <c:formatCode>General</c:formatCode>
                <c:ptCount val="1"/>
                <c:pt idx="0">
                  <c:v>268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7871760"/>
        <c:axId val="3678650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5336311492202387"/>
                  <c:y val="0.165474551607042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'Componente 1 1t24'!$C$3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1t24'!$C$6</c:f>
              <c:numCache>
                <c:formatCode>0.00%</c:formatCode>
                <c:ptCount val="1"/>
                <c:pt idx="0">
                  <c:v>0.94699646643109536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7865488"/>
        <c:axId val="367875288"/>
      </c:lineChart>
      <c:catAx>
        <c:axId val="367871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7865096"/>
        <c:crosses val="autoZero"/>
        <c:auto val="1"/>
        <c:lblAlgn val="ctr"/>
        <c:lblOffset val="100"/>
        <c:noMultiLvlLbl val="0"/>
      </c:catAx>
      <c:valAx>
        <c:axId val="367865096"/>
        <c:scaling>
          <c:orientation val="minMax"/>
          <c:max val="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7871760"/>
        <c:crosses val="autoZero"/>
        <c:crossBetween val="between"/>
        <c:majorUnit val="50"/>
      </c:valAx>
      <c:valAx>
        <c:axId val="36787528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7865488"/>
        <c:crosses val="max"/>
        <c:crossBetween val="between"/>
      </c:valAx>
      <c:catAx>
        <c:axId val="3678654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78752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4247109245112933"/>
          <c:y val="2.24511909249387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1t24'!$B$4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1t24'!$C$3:$H$3</c:f>
              <c:strCache>
                <c:ptCount val="6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Actividades realizadas en el Teatro Ocho de Octubre</c:v>
                </c:pt>
                <c:pt idx="3">
                  <c:v>Participación colectiva en proyectos artísticos, culturales y cívicos.</c:v>
                </c:pt>
                <c:pt idx="4">
                  <c:v>Realización del Carnaval de Cancún.</c:v>
                </c:pt>
                <c:pt idx="5">
                  <c:v>Desarrollo de infraestructura artística y cultural.</c:v>
                </c:pt>
              </c:strCache>
            </c:strRef>
          </c:cat>
          <c:val>
            <c:numRef>
              <c:f>'Actividades 1 1t24'!$C$4:$H$4</c:f>
              <c:numCache>
                <c:formatCode>General</c:formatCode>
                <c:ptCount val="6"/>
                <c:pt idx="0">
                  <c:v>15</c:v>
                </c:pt>
                <c:pt idx="1">
                  <c:v>123</c:v>
                </c:pt>
                <c:pt idx="2">
                  <c:v>7</c:v>
                </c:pt>
                <c:pt idx="3">
                  <c:v>136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1t24'!$B$5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1t24'!$C$3:$H$3</c:f>
              <c:strCache>
                <c:ptCount val="6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Actividades realizadas en el Teatro Ocho de Octubre</c:v>
                </c:pt>
                <c:pt idx="3">
                  <c:v>Participación colectiva en proyectos artísticos, culturales y cívicos.</c:v>
                </c:pt>
                <c:pt idx="4">
                  <c:v>Realización del Carnaval de Cancún.</c:v>
                </c:pt>
                <c:pt idx="5">
                  <c:v>Desarrollo de infraestructura artística y cultural.</c:v>
                </c:pt>
              </c:strCache>
            </c:strRef>
          </c:cat>
          <c:val>
            <c:numRef>
              <c:f>'Actividades 1 1t24'!$C$5:$H$5</c:f>
              <c:numCache>
                <c:formatCode>General</c:formatCode>
                <c:ptCount val="6"/>
                <c:pt idx="0">
                  <c:v>8</c:v>
                </c:pt>
                <c:pt idx="1">
                  <c:v>104</c:v>
                </c:pt>
                <c:pt idx="2">
                  <c:v>38</c:v>
                </c:pt>
                <c:pt idx="3">
                  <c:v>116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5189544"/>
        <c:axId val="3651954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1t24'!$F$3:$H$3</c:f>
              <c:strCache>
                <c:ptCount val="3"/>
                <c:pt idx="0">
                  <c:v>Participación colectiva en proyectos artísticos, culturales y cívicos.</c:v>
                </c:pt>
                <c:pt idx="1">
                  <c:v>Realización del Carnaval de Cancún.</c:v>
                </c:pt>
                <c:pt idx="2">
                  <c:v>Desarrollo de infraestructura artística y cultural.</c:v>
                </c:pt>
              </c:strCache>
            </c:strRef>
          </c:cat>
          <c:val>
            <c:numRef>
              <c:f>'Actividades 1 1t24'!$C$6:$H$6</c:f>
              <c:numCache>
                <c:formatCode>0.00%</c:formatCode>
                <c:ptCount val="6"/>
                <c:pt idx="0">
                  <c:v>0.53333333333333333</c:v>
                </c:pt>
                <c:pt idx="1">
                  <c:v>0.84552845528455289</c:v>
                </c:pt>
                <c:pt idx="2">
                  <c:v>5.4285714285714288</c:v>
                </c:pt>
                <c:pt idx="3">
                  <c:v>0.8529411764705882</c:v>
                </c:pt>
                <c:pt idx="4">
                  <c:v>1</c:v>
                </c:pt>
                <c:pt idx="5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190720"/>
        <c:axId val="365191896"/>
      </c:lineChart>
      <c:catAx>
        <c:axId val="365189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195424"/>
        <c:crosses val="autoZero"/>
        <c:auto val="1"/>
        <c:lblAlgn val="ctr"/>
        <c:lblOffset val="100"/>
        <c:noMultiLvlLbl val="0"/>
      </c:catAx>
      <c:valAx>
        <c:axId val="36519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189544"/>
        <c:crosses val="autoZero"/>
        <c:crossBetween val="between"/>
      </c:valAx>
      <c:valAx>
        <c:axId val="3651918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190720"/>
        <c:crosses val="max"/>
        <c:crossBetween val="between"/>
      </c:valAx>
      <c:catAx>
        <c:axId val="36519072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519189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1660158705408455"/>
          <c:y val="2.1486873280089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1t24'!$B$4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1t24'!$C$3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1t24'!$C$4</c:f>
              <c:numCache>
                <c:formatCode>General</c:formatCode>
                <c:ptCount val="1"/>
                <c:pt idx="0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2 1t24'!$B$5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1t24'!$C$3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1t24'!$C$5</c:f>
              <c:numCache>
                <c:formatCode>General</c:formatCode>
                <c:ptCount val="1"/>
                <c:pt idx="0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4017848"/>
        <c:axId val="20401824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7.9856947001483311E-2"/>
                  <c:y val="-4.5116076585792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1t24'!$C$3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1t24'!$C$6</c:f>
              <c:numCache>
                <c:formatCode>0.00%</c:formatCode>
                <c:ptCount val="1"/>
                <c:pt idx="0">
                  <c:v>1.180327868852459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019808"/>
        <c:axId val="204013536"/>
      </c:lineChart>
      <c:catAx>
        <c:axId val="204017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04018240"/>
        <c:crosses val="autoZero"/>
        <c:auto val="1"/>
        <c:lblAlgn val="ctr"/>
        <c:lblOffset val="100"/>
        <c:noMultiLvlLbl val="0"/>
      </c:catAx>
      <c:valAx>
        <c:axId val="204018240"/>
        <c:scaling>
          <c:orientation val="minMax"/>
          <c:max val="7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04017848"/>
        <c:crosses val="autoZero"/>
        <c:crossBetween val="between"/>
        <c:majorUnit val="10"/>
      </c:valAx>
      <c:valAx>
        <c:axId val="204013536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04019808"/>
        <c:crosses val="max"/>
        <c:crossBetween val="between"/>
        <c:minorUnit val="0.1"/>
      </c:valAx>
      <c:catAx>
        <c:axId val="2040198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0401353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1t24'!$B$4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1t24'!$C$3:$F$3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2 1t24'!$C$4:$F$4</c:f>
              <c:numCache>
                <c:formatCode>General</c:formatCode>
                <c:ptCount val="4"/>
                <c:pt idx="0">
                  <c:v>17</c:v>
                </c:pt>
                <c:pt idx="1">
                  <c:v>0</c:v>
                </c:pt>
                <c:pt idx="2">
                  <c:v>14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2 1t24'!$B$5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1t24'!$C$3:$F$3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2 1t24'!$C$5:$F$5</c:f>
              <c:numCache>
                <c:formatCode>General</c:formatCode>
                <c:ptCount val="4"/>
                <c:pt idx="0">
                  <c:v>15</c:v>
                </c:pt>
                <c:pt idx="1">
                  <c:v>4</c:v>
                </c:pt>
                <c:pt idx="2">
                  <c:v>21</c:v>
                </c:pt>
                <c:pt idx="3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5193072"/>
        <c:axId val="36518836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1t24'!$C$3:$F$3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2 1t24'!$C$6:$F$6</c:f>
              <c:numCache>
                <c:formatCode>0.00%</c:formatCode>
                <c:ptCount val="4"/>
                <c:pt idx="0">
                  <c:v>0.88235294117647056</c:v>
                </c:pt>
                <c:pt idx="1">
                  <c:v>0</c:v>
                </c:pt>
                <c:pt idx="2">
                  <c:v>1.5</c:v>
                </c:pt>
                <c:pt idx="3">
                  <c:v>1.0666666666666667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621120"/>
        <c:axId val="365627392"/>
      </c:lineChart>
      <c:catAx>
        <c:axId val="365193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188368"/>
        <c:crosses val="autoZero"/>
        <c:auto val="1"/>
        <c:lblAlgn val="ctr"/>
        <c:lblOffset val="100"/>
        <c:noMultiLvlLbl val="0"/>
      </c:catAx>
      <c:valAx>
        <c:axId val="365188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193072"/>
        <c:crosses val="autoZero"/>
        <c:crossBetween val="between"/>
      </c:valAx>
      <c:valAx>
        <c:axId val="36562739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5621120"/>
        <c:crosses val="max"/>
        <c:crossBetween val="between"/>
      </c:valAx>
      <c:catAx>
        <c:axId val="36562112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562739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40" cy="47105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40" cy="47105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4/22/2024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917425"/>
            <a:ext cx="3077740" cy="47105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092" y="8917425"/>
            <a:ext cx="3077740" cy="47105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12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292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103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1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5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22/04/2024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4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A4C0CFA2-C4D2-4DB8-BB65-FD5A5BCEB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910" y="3367098"/>
            <a:ext cx="1885265" cy="1482725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xmlns="" id="{98FA050F-DA14-5D47-860C-2B06FB8C55EA}"/>
              </a:ext>
            </a:extLst>
          </p:cNvPr>
          <p:cNvSpPr txBox="1"/>
          <p:nvPr/>
        </p:nvSpPr>
        <p:spPr>
          <a:xfrm>
            <a:off x="2694918" y="2384659"/>
            <a:ext cx="6602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SUBCOMITÉ </a:t>
            </a:r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SECTORIAL DEL EJE 4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CANCÚN POR LA PAZ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xmlns="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xmlns="" id="{6D1D4BCC-2746-A64A-8759-D332562A7905}"/>
              </a:ext>
            </a:extLst>
          </p:cNvPr>
          <p:cNvSpPr txBox="1"/>
          <p:nvPr/>
        </p:nvSpPr>
        <p:spPr>
          <a:xfrm>
            <a:off x="1936710" y="5005768"/>
            <a:ext cx="82908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300" b="1" dirty="0"/>
              <a:t>PROGRAMA </a:t>
            </a:r>
            <a:r>
              <a:rPr lang="es-MX" sz="2300" b="1" dirty="0" smtClean="0"/>
              <a:t>4.3 </a:t>
            </a:r>
            <a:r>
              <a:rPr lang="es-MX" sz="2300" b="1" dirty="0" smtClean="0"/>
              <a:t>LA </a:t>
            </a:r>
            <a:r>
              <a:rPr lang="es-MX" sz="2300" b="1" dirty="0"/>
              <a:t>CULTURA Y EL ARTE POR LA PAZ</a:t>
            </a:r>
          </a:p>
          <a:p>
            <a:pPr algn="ctr"/>
            <a:r>
              <a:rPr lang="es-MX" sz="2300" b="1" dirty="0"/>
              <a:t>INSTITUTO </a:t>
            </a:r>
            <a:r>
              <a:rPr lang="es-MX" sz="2300" b="1" dirty="0" smtClean="0"/>
              <a:t>DE LA CULTURA Y LAS ARTES</a:t>
            </a:r>
            <a:endParaRPr lang="es-MX" sz="2300" b="1" dirty="0"/>
          </a:p>
          <a:p>
            <a:pPr algn="ctr"/>
            <a:r>
              <a:rPr lang="es-MX" sz="2300" dirty="0"/>
              <a:t>CORRESPONDIENTE AL TRIMESTRE </a:t>
            </a:r>
            <a:r>
              <a:rPr lang="es-MX" sz="2300" dirty="0" smtClean="0"/>
              <a:t>ENERO-MARZO 2024</a:t>
            </a:r>
            <a:endParaRPr lang="es-MX" sz="23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xmlns="" id="{CC8BD34C-42EC-6345-9E2C-A04D5779E038}"/>
              </a:ext>
            </a:extLst>
          </p:cNvPr>
          <p:cNvSpPr txBox="1"/>
          <p:nvPr/>
        </p:nvSpPr>
        <p:spPr>
          <a:xfrm>
            <a:off x="7837847" y="117594"/>
            <a:ext cx="361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Cancún, Quintana Roo; </a:t>
            </a:r>
            <a:r>
              <a:rPr lang="es-MX" dirty="0" smtClean="0"/>
              <a:t>26 abril </a:t>
            </a:r>
            <a:r>
              <a:rPr lang="es-MX" dirty="0" smtClean="0"/>
              <a:t>2024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92" y="834844"/>
            <a:ext cx="4698745" cy="128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31371" y="557784"/>
            <a:ext cx="3946229" cy="6115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y Actividades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Centros Culturales  y estructura orgánica del Instituto de Cultura y las Artes del municipio de Benito Juárez </a:t>
            </a:r>
            <a:r>
              <a:rPr lang="es-MX" sz="2400" b="1" dirty="0" smtClean="0">
                <a:solidFill>
                  <a:prstClr val="black"/>
                </a:solidFill>
              </a:rPr>
              <a:t>fortalecidos, </a:t>
            </a:r>
            <a:r>
              <a:rPr lang="es-MX" sz="2400" b="1" dirty="0">
                <a:solidFill>
                  <a:prstClr val="black"/>
                </a:solidFill>
              </a:rPr>
              <a:t>durante este periodo se </a:t>
            </a:r>
            <a:r>
              <a:rPr lang="es-MX" sz="2400" b="1" dirty="0" smtClean="0">
                <a:solidFill>
                  <a:prstClr val="black"/>
                </a:solidFill>
              </a:rPr>
              <a:t>realizaron 72 </a:t>
            </a:r>
            <a:r>
              <a:rPr lang="es-MX" sz="2400" b="1" dirty="0" smtClean="0">
                <a:solidFill>
                  <a:prstClr val="black"/>
                </a:solidFill>
              </a:rPr>
              <a:t>acciones de fortalecimiento </a:t>
            </a:r>
            <a:r>
              <a:rPr lang="es-MX" sz="2400" b="1" dirty="0" smtClean="0">
                <a:solidFill>
                  <a:prstClr val="black"/>
                </a:solidFill>
              </a:rPr>
              <a:t>de </a:t>
            </a:r>
            <a:r>
              <a:rPr lang="es-MX" sz="2400" b="1" dirty="0" smtClean="0">
                <a:solidFill>
                  <a:prstClr val="black"/>
                </a:solidFill>
              </a:rPr>
              <a:t>las </a:t>
            </a:r>
            <a:r>
              <a:rPr lang="es-MX" sz="2400" b="1" dirty="0" smtClean="0">
                <a:solidFill>
                  <a:prstClr val="black"/>
                </a:solidFill>
              </a:rPr>
              <a:t>61</a:t>
            </a:r>
            <a:r>
              <a:rPr lang="es-MX" sz="2400" b="1" dirty="0" smtClean="0">
                <a:solidFill>
                  <a:prstClr val="black"/>
                </a:solidFill>
              </a:rPr>
              <a:t> </a:t>
            </a:r>
            <a:r>
              <a:rPr lang="es-MX" sz="2400" b="1" dirty="0" smtClean="0">
                <a:solidFill>
                  <a:prstClr val="black"/>
                </a:solidFill>
              </a:rPr>
              <a:t>programadas, </a:t>
            </a:r>
            <a:r>
              <a:rPr lang="es-MX" sz="2400" b="1" dirty="0">
                <a:solidFill>
                  <a:prstClr val="black"/>
                </a:solidFill>
              </a:rPr>
              <a:t>lo que representa 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</a:t>
            </a:r>
            <a:r>
              <a:rPr lang="es-MX" sz="2400" b="1" dirty="0" smtClean="0">
                <a:solidFill>
                  <a:prstClr val="black"/>
                </a:solidFill>
              </a:rPr>
              <a:t>118.03</a:t>
            </a:r>
            <a:r>
              <a:rPr lang="es-MX" sz="2400" b="1" dirty="0" smtClean="0">
                <a:solidFill>
                  <a:prstClr val="black"/>
                </a:solidFill>
              </a:rPr>
              <a:t>% y </a:t>
            </a:r>
            <a:r>
              <a:rPr lang="es-MX" sz="2400" b="1" dirty="0" smtClean="0">
                <a:solidFill>
                  <a:prstClr val="black"/>
                </a:solidFill>
              </a:rPr>
              <a:t>un acumulado anual del </a:t>
            </a:r>
            <a:r>
              <a:rPr lang="es-MX" sz="2400" b="1" dirty="0" smtClean="0">
                <a:solidFill>
                  <a:prstClr val="black"/>
                </a:solidFill>
              </a:rPr>
              <a:t>24.29</a:t>
            </a:r>
            <a:r>
              <a:rPr lang="es-MX" sz="2400" b="1" dirty="0" smtClean="0">
                <a:solidFill>
                  <a:prstClr val="black"/>
                </a:solidFill>
              </a:rPr>
              <a:t>%.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7567916"/>
              </p:ext>
            </p:extLst>
          </p:nvPr>
        </p:nvGraphicFramePr>
        <p:xfrm>
          <a:off x="5237753" y="855295"/>
          <a:ext cx="6355549" cy="5144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22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75657" y="80111"/>
            <a:ext cx="4055666" cy="6531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>
                <a:solidFill>
                  <a:prstClr val="black"/>
                </a:solidFill>
              </a:rPr>
              <a:t>Acciones de equipamiento de los centros </a:t>
            </a:r>
            <a:r>
              <a:rPr lang="es-MX" b="1" dirty="0" smtClean="0">
                <a:solidFill>
                  <a:prstClr val="black"/>
                </a:solidFill>
              </a:rPr>
              <a:t>culturales, se </a:t>
            </a:r>
            <a:r>
              <a:rPr lang="es-MX" b="1" dirty="0" smtClean="0">
                <a:solidFill>
                  <a:prstClr val="black"/>
                </a:solidFill>
              </a:rPr>
              <a:t>realizaron 15 acciones de las 17 programadas, lo que representa un avance en la meta </a:t>
            </a:r>
            <a:r>
              <a:rPr lang="es-MX" b="1" dirty="0" smtClean="0">
                <a:solidFill>
                  <a:prstClr val="black"/>
                </a:solidFill>
              </a:rPr>
              <a:t>trimestral </a:t>
            </a:r>
            <a:r>
              <a:rPr lang="es-MX" b="1" dirty="0" smtClean="0">
                <a:solidFill>
                  <a:prstClr val="black"/>
                </a:solidFill>
              </a:rPr>
              <a:t>del 88.24% </a:t>
            </a:r>
            <a:r>
              <a:rPr lang="es-MX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b="1" dirty="0" smtClean="0">
                <a:solidFill>
                  <a:prstClr val="black"/>
                </a:solidFill>
              </a:rPr>
              <a:t>26.79%. </a:t>
            </a:r>
            <a:endParaRPr lang="es-MX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 smtClean="0">
                <a:solidFill>
                  <a:prstClr val="black"/>
                </a:solidFill>
              </a:rPr>
              <a:t>Acciones </a:t>
            </a:r>
            <a:r>
              <a:rPr lang="es-MX" b="1" dirty="0">
                <a:solidFill>
                  <a:prstClr val="black"/>
                </a:solidFill>
              </a:rPr>
              <a:t>de rehabilitación de los centros </a:t>
            </a:r>
            <a:r>
              <a:rPr lang="es-MX" b="1" dirty="0" smtClean="0">
                <a:solidFill>
                  <a:prstClr val="black"/>
                </a:solidFill>
              </a:rPr>
              <a:t>culturales, </a:t>
            </a:r>
            <a:r>
              <a:rPr lang="es-MX" b="1" dirty="0" smtClean="0">
                <a:solidFill>
                  <a:prstClr val="black"/>
                </a:solidFill>
              </a:rPr>
              <a:t>no se tenían programadas para este trimestre, sin embargo, se realizaron 4 acciones de acuerdo a las necesidades del instituto logrando un avance </a:t>
            </a:r>
            <a:r>
              <a:rPr lang="es-MX" b="1" dirty="0" smtClean="0">
                <a:solidFill>
                  <a:prstClr val="black"/>
                </a:solidFill>
              </a:rPr>
              <a:t>d</a:t>
            </a:r>
            <a:r>
              <a:rPr lang="es-MX" b="1" dirty="0" smtClean="0">
                <a:solidFill>
                  <a:prstClr val="black"/>
                </a:solidFill>
              </a:rPr>
              <a:t>el 40% acumulado anual.</a:t>
            </a:r>
            <a:endParaRPr lang="es-MX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 smtClean="0">
                <a:solidFill>
                  <a:prstClr val="black"/>
                </a:solidFill>
              </a:rPr>
              <a:t>Acciones </a:t>
            </a:r>
            <a:r>
              <a:rPr lang="es-MX" b="1" dirty="0">
                <a:solidFill>
                  <a:prstClr val="black"/>
                </a:solidFill>
              </a:rPr>
              <a:t>de mantenimiento de los centros </a:t>
            </a:r>
            <a:r>
              <a:rPr lang="es-MX" b="1" dirty="0" smtClean="0">
                <a:solidFill>
                  <a:prstClr val="black"/>
                </a:solidFill>
              </a:rPr>
              <a:t>culturales, </a:t>
            </a:r>
            <a:r>
              <a:rPr lang="es-MX" b="1" dirty="0" smtClean="0">
                <a:solidFill>
                  <a:prstClr val="black"/>
                </a:solidFill>
              </a:rPr>
              <a:t>se realizaron 21 acciones de las 17 programadas,  superando la meta trimestral con un 150% y un </a:t>
            </a:r>
            <a:r>
              <a:rPr lang="es-MX" b="1" dirty="0" smtClean="0">
                <a:solidFill>
                  <a:prstClr val="black"/>
                </a:solidFill>
              </a:rPr>
              <a:t>acumulado anual del </a:t>
            </a:r>
            <a:r>
              <a:rPr lang="es-MX" b="1" dirty="0" smtClean="0">
                <a:solidFill>
                  <a:prstClr val="black"/>
                </a:solidFill>
              </a:rPr>
              <a:t>43.75</a:t>
            </a:r>
            <a:r>
              <a:rPr lang="es-MX" b="1" dirty="0" smtClean="0">
                <a:solidFill>
                  <a:prstClr val="black"/>
                </a:solidFill>
              </a:rPr>
              <a:t>%. </a:t>
            </a:r>
            <a:endParaRPr lang="es-MX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 smtClean="0">
                <a:solidFill>
                  <a:prstClr val="black"/>
                </a:solidFill>
              </a:rPr>
              <a:t>Contrataciones </a:t>
            </a:r>
            <a:r>
              <a:rPr lang="es-MX" b="1" dirty="0">
                <a:solidFill>
                  <a:prstClr val="black"/>
                </a:solidFill>
              </a:rPr>
              <a:t>de talento </a:t>
            </a:r>
            <a:r>
              <a:rPr lang="es-MX" b="1" dirty="0" smtClean="0">
                <a:solidFill>
                  <a:prstClr val="black"/>
                </a:solidFill>
              </a:rPr>
              <a:t>humano, </a:t>
            </a:r>
            <a:r>
              <a:rPr lang="es-MX" b="1" dirty="0" smtClean="0">
                <a:solidFill>
                  <a:prstClr val="black"/>
                </a:solidFill>
              </a:rPr>
              <a:t>se realizaron 32 acciones de las 30 programadas, </a:t>
            </a:r>
            <a:r>
              <a:rPr lang="es-MX" b="1" dirty="0" smtClean="0">
                <a:solidFill>
                  <a:prstClr val="black"/>
                </a:solidFill>
              </a:rPr>
              <a:t>logrando un </a:t>
            </a:r>
            <a:r>
              <a:rPr lang="es-MX" b="1" dirty="0" smtClean="0">
                <a:solidFill>
                  <a:prstClr val="black"/>
                </a:solidFill>
              </a:rPr>
              <a:t>avance trimestral del </a:t>
            </a:r>
            <a:r>
              <a:rPr lang="es-MX" b="1" dirty="0" smtClean="0">
                <a:solidFill>
                  <a:prstClr val="black"/>
                </a:solidFill>
              </a:rPr>
              <a:t>106.67</a:t>
            </a:r>
            <a:r>
              <a:rPr lang="es-MX" b="1" dirty="0" smtClean="0">
                <a:solidFill>
                  <a:prstClr val="black"/>
                </a:solidFill>
              </a:rPr>
              <a:t>% </a:t>
            </a:r>
            <a:r>
              <a:rPr lang="es-MX" b="1" dirty="0" smtClean="0">
                <a:solidFill>
                  <a:prstClr val="black"/>
                </a:solidFill>
              </a:rPr>
              <a:t>y un acumulado anual </a:t>
            </a:r>
            <a:r>
              <a:rPr lang="es-MX" b="1" dirty="0" smtClean="0">
                <a:solidFill>
                  <a:prstClr val="black"/>
                </a:solidFill>
              </a:rPr>
              <a:t>del 17.78%.</a:t>
            </a:r>
            <a:endParaRPr lang="es-MX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934612"/>
              </p:ext>
            </p:extLst>
          </p:nvPr>
        </p:nvGraphicFramePr>
        <p:xfrm>
          <a:off x="5123688" y="765451"/>
          <a:ext cx="6369617" cy="5297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441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551762" y="22397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Fortalecimiento de los Centros Culturales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804788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7" y="1090246"/>
            <a:ext cx="2539178" cy="5366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858" y="1090246"/>
            <a:ext cx="3596640" cy="2697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615" y="3871574"/>
            <a:ext cx="3577883" cy="2683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138" y="1090246"/>
            <a:ext cx="2687930" cy="5499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708" y="1090246"/>
            <a:ext cx="2564014" cy="5464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967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 smtClean="0">
                <a:solidFill>
                  <a:prstClr val="black"/>
                </a:solidFill>
              </a:rPr>
              <a:t>La </a:t>
            </a:r>
            <a:r>
              <a:rPr lang="es-MX" b="1" dirty="0">
                <a:solidFill>
                  <a:prstClr val="black"/>
                </a:solidFill>
              </a:rPr>
              <a:t>población del municipio de Benito Juárez desarrolla sus habilidades a través de la preservación, fomento y ejercicio de la cultura y las disciplinas </a:t>
            </a:r>
            <a:r>
              <a:rPr lang="es-MX" b="1" dirty="0" smtClean="0">
                <a:solidFill>
                  <a:prstClr val="black"/>
                </a:solidFill>
              </a:rPr>
              <a:t>artísticas.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D</a:t>
            </a:r>
            <a:r>
              <a:rPr lang="es-MX" b="1" dirty="0" smtClean="0">
                <a:solidFill>
                  <a:prstClr val="black"/>
                </a:solidFill>
              </a:rPr>
              <a:t>urante </a:t>
            </a:r>
            <a:r>
              <a:rPr lang="es-MX" b="1" dirty="0">
                <a:solidFill>
                  <a:prstClr val="black"/>
                </a:solidFill>
              </a:rPr>
              <a:t>este periodo se </a:t>
            </a:r>
            <a:r>
              <a:rPr lang="es-MX" b="1" dirty="0" smtClean="0">
                <a:solidFill>
                  <a:prstClr val="black"/>
                </a:solidFill>
              </a:rPr>
              <a:t>logró </a:t>
            </a:r>
            <a:r>
              <a:rPr lang="es-MX" b="1" dirty="0" smtClean="0">
                <a:solidFill>
                  <a:prstClr val="black"/>
                </a:solidFill>
              </a:rPr>
              <a:t>la participación de 547,451 </a:t>
            </a:r>
            <a:r>
              <a:rPr lang="es-MX" b="1" dirty="0" smtClean="0">
                <a:solidFill>
                  <a:prstClr val="black"/>
                </a:solidFill>
              </a:rPr>
              <a:t>personas beneficiadas, </a:t>
            </a:r>
            <a:r>
              <a:rPr lang="es-MX" b="1" dirty="0">
                <a:solidFill>
                  <a:prstClr val="black"/>
                </a:solidFill>
              </a:rPr>
              <a:t>lo que representa un avance del</a:t>
            </a:r>
            <a:r>
              <a:rPr lang="es-MX" b="1" i="1" dirty="0">
                <a:solidFill>
                  <a:prstClr val="black"/>
                </a:solidFill>
              </a:rPr>
              <a:t> </a:t>
            </a:r>
            <a:r>
              <a:rPr lang="es-MX" b="1" dirty="0" smtClean="0">
                <a:solidFill>
                  <a:prstClr val="black"/>
                </a:solidFill>
              </a:rPr>
              <a:t>101.38% </a:t>
            </a:r>
            <a:r>
              <a:rPr lang="es-MX" b="1" dirty="0">
                <a:solidFill>
                  <a:prstClr val="black"/>
                </a:solidFill>
              </a:rPr>
              <a:t>con respecto a la meta </a:t>
            </a:r>
            <a:r>
              <a:rPr lang="es-MX" b="1" dirty="0" smtClean="0">
                <a:solidFill>
                  <a:prstClr val="black"/>
                </a:solidFill>
              </a:rPr>
              <a:t>trimestral y un acumulado anual del </a:t>
            </a:r>
            <a:r>
              <a:rPr lang="es-MX" b="1" dirty="0" smtClean="0">
                <a:solidFill>
                  <a:prstClr val="black"/>
                </a:solidFill>
              </a:rPr>
              <a:t>34.43%.</a:t>
            </a: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184128"/>
              </p:ext>
            </p:extLst>
          </p:nvPr>
        </p:nvGraphicFramePr>
        <p:xfrm>
          <a:off x="5324102" y="821636"/>
          <a:ext cx="6383684" cy="5227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160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743287"/>
            <a:ext cx="3946229" cy="5553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3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Nivel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Componente y Actividades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 smtClean="0">
                <a:solidFill>
                  <a:prstClr val="black"/>
                </a:solidFill>
              </a:rPr>
              <a:t>Actividades </a:t>
            </a:r>
            <a:r>
              <a:rPr lang="es-MX" sz="2400" b="1" dirty="0">
                <a:solidFill>
                  <a:prstClr val="black"/>
                </a:solidFill>
              </a:rPr>
              <a:t>artísticas y culturales que promuevan  la recomposición del tejido social y la Cultura de Paz en el </a:t>
            </a:r>
            <a:r>
              <a:rPr lang="es-MX" sz="2400" b="1" dirty="0" smtClean="0">
                <a:solidFill>
                  <a:prstClr val="black"/>
                </a:solidFill>
              </a:rPr>
              <a:t>municipio realizadas, </a:t>
            </a:r>
            <a:r>
              <a:rPr lang="es-MX" sz="2400" b="1" dirty="0">
                <a:solidFill>
                  <a:prstClr val="black"/>
                </a:solidFill>
              </a:rPr>
              <a:t>durante este periodo se logró </a:t>
            </a:r>
            <a:r>
              <a:rPr lang="es-MX" sz="2400" b="1" dirty="0" smtClean="0">
                <a:solidFill>
                  <a:prstClr val="black"/>
                </a:solidFill>
              </a:rPr>
              <a:t>la </a:t>
            </a:r>
            <a:r>
              <a:rPr lang="es-MX" sz="2400" b="1" dirty="0">
                <a:solidFill>
                  <a:prstClr val="black"/>
                </a:solidFill>
              </a:rPr>
              <a:t>cantidad </a:t>
            </a:r>
            <a:r>
              <a:rPr lang="es-MX" sz="2400" b="1" dirty="0" smtClean="0">
                <a:solidFill>
                  <a:prstClr val="black"/>
                </a:solidFill>
              </a:rPr>
              <a:t>de </a:t>
            </a:r>
            <a:r>
              <a:rPr lang="es-MX" sz="2400" b="1" dirty="0" smtClean="0">
                <a:solidFill>
                  <a:prstClr val="black"/>
                </a:solidFill>
              </a:rPr>
              <a:t>268 de las 283 programas, </a:t>
            </a:r>
            <a:r>
              <a:rPr lang="es-MX" sz="2400" b="1" dirty="0">
                <a:solidFill>
                  <a:prstClr val="black"/>
                </a:solidFill>
              </a:rPr>
              <a:t>lo que representa 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94.70% y </a:t>
            </a:r>
            <a:r>
              <a:rPr lang="es-MX" sz="2400" b="1" dirty="0" smtClean="0">
                <a:solidFill>
                  <a:prstClr val="black"/>
                </a:solidFill>
              </a:rPr>
              <a:t>un </a:t>
            </a:r>
            <a:r>
              <a:rPr lang="es-MX" sz="2400" b="1" dirty="0" smtClean="0">
                <a:solidFill>
                  <a:prstClr val="black"/>
                </a:solidFill>
              </a:rPr>
              <a:t>16.35% con respecto al acumulado anual.</a:t>
            </a:r>
            <a:endParaRPr lang="es-MX" sz="24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3986219"/>
              </p:ext>
            </p:extLst>
          </p:nvPr>
        </p:nvGraphicFramePr>
        <p:xfrm>
          <a:off x="5362839" y="1010524"/>
          <a:ext cx="6243007" cy="4787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41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481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E</a:t>
            </a:r>
            <a:r>
              <a:rPr lang="es-MX" sz="1400" b="1" dirty="0">
                <a:solidFill>
                  <a:prstClr val="black"/>
                </a:solidFill>
              </a:rPr>
              <a:t>ventos masivos realizados para el fomento de la Cultura de </a:t>
            </a:r>
            <a:r>
              <a:rPr lang="es-MX" sz="1400" b="1" dirty="0" smtClean="0">
                <a:solidFill>
                  <a:prstClr val="black"/>
                </a:solidFill>
              </a:rPr>
              <a:t>Paz, </a:t>
            </a:r>
            <a:r>
              <a:rPr lang="es-MX" sz="1400" b="1" dirty="0" smtClean="0">
                <a:solidFill>
                  <a:prstClr val="black"/>
                </a:solidFill>
              </a:rPr>
              <a:t>se realizaron 8 de las 15 actividades programadas, logrando </a:t>
            </a:r>
            <a:r>
              <a:rPr lang="es-MX" sz="1400" b="1" dirty="0" smtClean="0">
                <a:solidFill>
                  <a:prstClr val="black"/>
                </a:solidFill>
              </a:rPr>
              <a:t>un avance trimestral del </a:t>
            </a:r>
            <a:r>
              <a:rPr lang="es-MX" sz="1400" b="1" dirty="0" smtClean="0">
                <a:solidFill>
                  <a:prstClr val="black"/>
                </a:solidFill>
              </a:rPr>
              <a:t>53.33</a:t>
            </a:r>
            <a:r>
              <a:rPr lang="es-MX" sz="1400" b="1" dirty="0" smtClean="0">
                <a:solidFill>
                  <a:prstClr val="black"/>
                </a:solidFill>
              </a:rPr>
              <a:t>% </a:t>
            </a:r>
            <a:r>
              <a:rPr lang="es-MX" sz="1400" b="1" dirty="0" smtClean="0">
                <a:solidFill>
                  <a:prstClr val="black"/>
                </a:solidFill>
              </a:rPr>
              <a:t>y un </a:t>
            </a:r>
            <a:r>
              <a:rPr lang="es-MX" sz="1400" b="1" dirty="0" smtClean="0">
                <a:solidFill>
                  <a:prstClr val="black"/>
                </a:solidFill>
              </a:rPr>
              <a:t>12.50</a:t>
            </a:r>
            <a:r>
              <a:rPr lang="es-MX" sz="1400" b="1" dirty="0" smtClean="0">
                <a:solidFill>
                  <a:prstClr val="black"/>
                </a:solidFill>
              </a:rPr>
              <a:t>% 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400" b="1" dirty="0" smtClean="0">
                <a:solidFill>
                  <a:prstClr val="black"/>
                </a:solidFill>
              </a:rPr>
              <a:t>Actividades </a:t>
            </a:r>
            <a:r>
              <a:rPr lang="es-MX" sz="1400" b="1" dirty="0">
                <a:solidFill>
                  <a:prstClr val="black"/>
                </a:solidFill>
              </a:rPr>
              <a:t>de proyectos artísticos y </a:t>
            </a:r>
            <a:r>
              <a:rPr lang="es-MX" sz="1400" b="1" dirty="0" smtClean="0">
                <a:solidFill>
                  <a:prstClr val="black"/>
                </a:solidFill>
              </a:rPr>
              <a:t>culturales, se </a:t>
            </a:r>
            <a:r>
              <a:rPr lang="es-MX" sz="1400" b="1" dirty="0" smtClean="0">
                <a:solidFill>
                  <a:prstClr val="black"/>
                </a:solidFill>
              </a:rPr>
              <a:t>realizaron 104 de las 123 actividades programadas, logrando </a:t>
            </a:r>
            <a:r>
              <a:rPr lang="es-MX" sz="1400" b="1" dirty="0" smtClean="0">
                <a:solidFill>
                  <a:prstClr val="black"/>
                </a:solidFill>
              </a:rPr>
              <a:t>avance trimestral del </a:t>
            </a:r>
            <a:r>
              <a:rPr lang="es-MX" sz="1400" b="1" dirty="0" smtClean="0">
                <a:solidFill>
                  <a:prstClr val="black"/>
                </a:solidFill>
              </a:rPr>
              <a:t>84.55</a:t>
            </a:r>
            <a:r>
              <a:rPr lang="es-MX" sz="1400" b="1" dirty="0" smtClean="0">
                <a:solidFill>
                  <a:prstClr val="black"/>
                </a:solidFill>
              </a:rPr>
              <a:t>% </a:t>
            </a:r>
            <a:r>
              <a:rPr lang="es-MX" sz="1400" b="1" dirty="0" smtClean="0">
                <a:solidFill>
                  <a:prstClr val="black"/>
                </a:solidFill>
              </a:rPr>
              <a:t>y un </a:t>
            </a:r>
            <a:r>
              <a:rPr lang="es-MX" sz="1400" b="1" dirty="0" smtClean="0">
                <a:solidFill>
                  <a:prstClr val="black"/>
                </a:solidFill>
              </a:rPr>
              <a:t>15.45</a:t>
            </a:r>
            <a:r>
              <a:rPr lang="es-MX" sz="1400" b="1" dirty="0" smtClean="0">
                <a:solidFill>
                  <a:prstClr val="black"/>
                </a:solidFill>
              </a:rPr>
              <a:t>% </a:t>
            </a:r>
            <a:r>
              <a:rPr lang="es-MX" sz="1400" b="1" dirty="0" smtClean="0">
                <a:solidFill>
                  <a:prstClr val="black"/>
                </a:solidFill>
              </a:rPr>
              <a:t>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400" b="1" dirty="0" smtClean="0">
                <a:solidFill>
                  <a:prstClr val="black"/>
                </a:solidFill>
              </a:rPr>
              <a:t>Actividades </a:t>
            </a:r>
            <a:r>
              <a:rPr lang="es-MX" sz="1400" b="1" dirty="0">
                <a:solidFill>
                  <a:prstClr val="black"/>
                </a:solidFill>
              </a:rPr>
              <a:t>realizadas en el Teatro Ocho de Octubre, </a:t>
            </a:r>
            <a:r>
              <a:rPr lang="es-MX" sz="1400" b="1" dirty="0" smtClean="0">
                <a:solidFill>
                  <a:prstClr val="black"/>
                </a:solidFill>
              </a:rPr>
              <a:t>se realizaron 38 actividades de las 7 programadas, superando la meta con un avance </a:t>
            </a:r>
            <a:r>
              <a:rPr lang="es-MX" sz="1400" b="1" dirty="0" smtClean="0">
                <a:solidFill>
                  <a:prstClr val="black"/>
                </a:solidFill>
              </a:rPr>
              <a:t>trimestral del </a:t>
            </a:r>
            <a:r>
              <a:rPr lang="es-MX" sz="1400" b="1" dirty="0" smtClean="0">
                <a:solidFill>
                  <a:prstClr val="black"/>
                </a:solidFill>
              </a:rPr>
              <a:t>542.86% </a:t>
            </a:r>
            <a:r>
              <a:rPr lang="es-MX" sz="1400" b="1" dirty="0" smtClean="0">
                <a:solidFill>
                  <a:prstClr val="black"/>
                </a:solidFill>
              </a:rPr>
              <a:t>y un </a:t>
            </a:r>
            <a:r>
              <a:rPr lang="es-MX" sz="1400" b="1" dirty="0" smtClean="0">
                <a:solidFill>
                  <a:prstClr val="black"/>
                </a:solidFill>
              </a:rPr>
              <a:t>422.22</a:t>
            </a:r>
            <a:r>
              <a:rPr lang="es-MX" sz="1400" b="1" dirty="0" smtClean="0">
                <a:solidFill>
                  <a:prstClr val="black"/>
                </a:solidFill>
              </a:rPr>
              <a:t>% </a:t>
            </a:r>
            <a:r>
              <a:rPr lang="es-MX" sz="1400" b="1" dirty="0" smtClean="0">
                <a:solidFill>
                  <a:prstClr val="black"/>
                </a:solidFill>
              </a:rPr>
              <a:t>con respecto a la meta anual.</a:t>
            </a:r>
            <a:endParaRPr lang="es-MX" sz="14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400" b="1" dirty="0" smtClean="0">
                <a:solidFill>
                  <a:prstClr val="black"/>
                </a:solidFill>
              </a:rPr>
              <a:t>Participación </a:t>
            </a:r>
            <a:r>
              <a:rPr lang="es-MX" sz="1400" b="1" dirty="0">
                <a:solidFill>
                  <a:prstClr val="black"/>
                </a:solidFill>
              </a:rPr>
              <a:t>colectiva en proyectos artísticos, culturales y </a:t>
            </a:r>
            <a:r>
              <a:rPr lang="es-MX" sz="1400" b="1" dirty="0" smtClean="0">
                <a:solidFill>
                  <a:prstClr val="black"/>
                </a:solidFill>
              </a:rPr>
              <a:t>cívicos, </a:t>
            </a:r>
            <a:r>
              <a:rPr lang="es-MX" sz="1400" b="1" dirty="0" smtClean="0">
                <a:solidFill>
                  <a:prstClr val="black"/>
                </a:solidFill>
              </a:rPr>
              <a:t>se realizaron 116 actividades de las 136 programadas, logrando </a:t>
            </a:r>
            <a:r>
              <a:rPr lang="es-MX" sz="1400" b="1" dirty="0" smtClean="0">
                <a:solidFill>
                  <a:prstClr val="black"/>
                </a:solidFill>
              </a:rPr>
              <a:t>un avance trimestral del </a:t>
            </a:r>
            <a:r>
              <a:rPr lang="es-MX" sz="1400" b="1" dirty="0" smtClean="0">
                <a:solidFill>
                  <a:prstClr val="black"/>
                </a:solidFill>
              </a:rPr>
              <a:t>85.29% </a:t>
            </a:r>
            <a:r>
              <a:rPr lang="es-MX" sz="14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1400" b="1" dirty="0" smtClean="0">
                <a:solidFill>
                  <a:prstClr val="black"/>
                </a:solidFill>
              </a:rPr>
              <a:t>19.59</a:t>
            </a:r>
            <a:r>
              <a:rPr lang="es-MX" sz="1400" b="1" dirty="0" smtClean="0">
                <a:solidFill>
                  <a:prstClr val="black"/>
                </a:solidFill>
              </a:rPr>
              <a:t>%.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400" b="1" dirty="0">
                <a:solidFill>
                  <a:prstClr val="black"/>
                </a:solidFill>
              </a:rPr>
              <a:t>Realización del Carnaval de Cancún</a:t>
            </a:r>
            <a:r>
              <a:rPr lang="es-MX" sz="1400" b="1" dirty="0" smtClean="0">
                <a:solidFill>
                  <a:prstClr val="black"/>
                </a:solidFill>
              </a:rPr>
              <a:t>. Se logró un alcance 275,700 beneficiados de los 300,000 programados, logrando así, un 91.90% con respecto a la meta trimestral y acumulado anual.</a:t>
            </a:r>
            <a:endParaRPr lang="es-MX" sz="1400" b="1" dirty="0" smtClean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400" b="1" dirty="0" smtClean="0">
                <a:solidFill>
                  <a:prstClr val="black"/>
                </a:solidFill>
              </a:rPr>
              <a:t>Desarrollo </a:t>
            </a:r>
            <a:r>
              <a:rPr lang="es-MX" sz="1400" b="1" dirty="0">
                <a:solidFill>
                  <a:prstClr val="black"/>
                </a:solidFill>
              </a:rPr>
              <a:t>de Infraestructura artística y cultural</a:t>
            </a:r>
            <a:r>
              <a:rPr lang="es-MX" sz="1400" b="1" dirty="0" smtClean="0">
                <a:solidFill>
                  <a:prstClr val="black"/>
                </a:solidFill>
              </a:rPr>
              <a:t>, se alcanzó un avance del </a:t>
            </a:r>
            <a:r>
              <a:rPr lang="es-MX" sz="1400" b="1" dirty="0" smtClean="0">
                <a:solidFill>
                  <a:prstClr val="black"/>
                </a:solidFill>
              </a:rPr>
              <a:t>50</a:t>
            </a:r>
            <a:r>
              <a:rPr lang="es-MX" sz="1400" b="1" dirty="0" smtClean="0">
                <a:solidFill>
                  <a:prstClr val="black"/>
                </a:solidFill>
              </a:rPr>
              <a:t>% </a:t>
            </a:r>
            <a:r>
              <a:rPr lang="es-MX" sz="1400" b="1" dirty="0" smtClean="0">
                <a:solidFill>
                  <a:prstClr val="black"/>
                </a:solidFill>
              </a:rPr>
              <a:t>con respecto a la meta trimestral y un acumulado anual del </a:t>
            </a:r>
            <a:r>
              <a:rPr lang="es-MX" sz="1400" b="1" dirty="0" smtClean="0">
                <a:solidFill>
                  <a:prstClr val="black"/>
                </a:solidFill>
              </a:rPr>
              <a:t>16.67</a:t>
            </a:r>
            <a:r>
              <a:rPr lang="es-MX" sz="1400" b="1" dirty="0" smtClean="0">
                <a:solidFill>
                  <a:prstClr val="black"/>
                </a:solidFill>
              </a:rPr>
              <a:t>%.  </a:t>
            </a:r>
            <a:endParaRPr lang="es-MX" sz="1400" b="1" dirty="0" smtClean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21598"/>
              </p:ext>
            </p:extLst>
          </p:nvPr>
        </p:nvGraphicFramePr>
        <p:xfrm>
          <a:off x="5123688" y="875914"/>
          <a:ext cx="6411820" cy="5032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733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932190" y="368467"/>
            <a:ext cx="1010055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Carnaval de Cancún 2024 “El Carnaval nos une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grpSp>
        <p:nvGrpSpPr>
          <p:cNvPr id="15" name="Group 2"/>
          <p:cNvGrpSpPr/>
          <p:nvPr/>
        </p:nvGrpSpPr>
        <p:grpSpPr>
          <a:xfrm>
            <a:off x="232581" y="1302541"/>
            <a:ext cx="2826513" cy="2598665"/>
            <a:chOff x="0" y="0"/>
            <a:chExt cx="812800" cy="812800"/>
          </a:xfrm>
        </p:grpSpPr>
        <p:sp>
          <p:nvSpPr>
            <p:cNvPr id="16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4"/>
              <a:stretch>
                <a:fillRect l="-25000" r="-25000"/>
              </a:stretch>
            </a:blipFill>
          </p:spPr>
        </p:sp>
      </p:grpSp>
      <p:grpSp>
        <p:nvGrpSpPr>
          <p:cNvPr id="18" name="Group 4"/>
          <p:cNvGrpSpPr/>
          <p:nvPr/>
        </p:nvGrpSpPr>
        <p:grpSpPr>
          <a:xfrm>
            <a:off x="3266361" y="1302541"/>
            <a:ext cx="2841048" cy="2542952"/>
            <a:chOff x="0" y="0"/>
            <a:chExt cx="812800" cy="812800"/>
          </a:xfrm>
        </p:grpSpPr>
        <p:sp>
          <p:nvSpPr>
            <p:cNvPr id="20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5"/>
              <a:stretch>
                <a:fillRect l="-25000" r="-25000"/>
              </a:stretch>
            </a:blipFill>
          </p:spPr>
        </p:sp>
      </p:grpSp>
      <p:grpSp>
        <p:nvGrpSpPr>
          <p:cNvPr id="21" name="Group 6"/>
          <p:cNvGrpSpPr/>
          <p:nvPr/>
        </p:nvGrpSpPr>
        <p:grpSpPr>
          <a:xfrm>
            <a:off x="6305865" y="1300993"/>
            <a:ext cx="2642592" cy="2600213"/>
            <a:chOff x="0" y="0"/>
            <a:chExt cx="812800" cy="812800"/>
          </a:xfrm>
        </p:grpSpPr>
        <p:sp>
          <p:nvSpPr>
            <p:cNvPr id="22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6"/>
              <a:stretch>
                <a:fillRect l="-25000" r="-25000"/>
              </a:stretch>
            </a:blipFill>
          </p:spPr>
        </p:sp>
      </p:grpSp>
      <p:grpSp>
        <p:nvGrpSpPr>
          <p:cNvPr id="23" name="Group 8"/>
          <p:cNvGrpSpPr/>
          <p:nvPr/>
        </p:nvGrpSpPr>
        <p:grpSpPr>
          <a:xfrm>
            <a:off x="9146913" y="1300993"/>
            <a:ext cx="2837820" cy="2600213"/>
            <a:chOff x="0" y="0"/>
            <a:chExt cx="812800" cy="812800"/>
          </a:xfrm>
        </p:grpSpPr>
        <p:sp>
          <p:nvSpPr>
            <p:cNvPr id="24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7"/>
              <a:stretch>
                <a:fillRect l="-25000" r="-25000"/>
              </a:stretch>
            </a:blipFill>
          </p:spPr>
        </p:sp>
      </p:grpSp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0306" y="4091530"/>
            <a:ext cx="2597576" cy="2602404"/>
          </a:xfrm>
          <a:prstGeom prst="rect">
            <a:avLst/>
          </a:prstGeom>
        </p:spPr>
      </p:pic>
      <p:grpSp>
        <p:nvGrpSpPr>
          <p:cNvPr id="25" name="Group 12"/>
          <p:cNvGrpSpPr/>
          <p:nvPr/>
        </p:nvGrpSpPr>
        <p:grpSpPr>
          <a:xfrm>
            <a:off x="4872490" y="4085666"/>
            <a:ext cx="2673965" cy="2608268"/>
            <a:chOff x="0" y="0"/>
            <a:chExt cx="812800" cy="812800"/>
          </a:xfrm>
        </p:grpSpPr>
        <p:sp>
          <p:nvSpPr>
            <p:cNvPr id="26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9"/>
              <a:stretch>
                <a:fillRect l="-25000" r="-25000"/>
              </a:stretch>
            </a:blipFill>
          </p:spPr>
        </p:sp>
      </p:grpSp>
      <p:grpSp>
        <p:nvGrpSpPr>
          <p:cNvPr id="27" name="Group 14"/>
          <p:cNvGrpSpPr/>
          <p:nvPr/>
        </p:nvGrpSpPr>
        <p:grpSpPr>
          <a:xfrm>
            <a:off x="8061063" y="4085666"/>
            <a:ext cx="2749190" cy="2518468"/>
            <a:chOff x="0" y="0"/>
            <a:chExt cx="812800" cy="812800"/>
          </a:xfrm>
        </p:grpSpPr>
        <p:sp>
          <p:nvSpPr>
            <p:cNvPr id="28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4234" y="0"/>
                  </a:moveTo>
                  <a:lnTo>
                    <a:pt x="758566" y="0"/>
                  </a:lnTo>
                  <a:cubicBezTo>
                    <a:pt x="772950" y="0"/>
                    <a:pt x="786744" y="5714"/>
                    <a:pt x="796915" y="15885"/>
                  </a:cubicBezTo>
                  <a:cubicBezTo>
                    <a:pt x="807086" y="26056"/>
                    <a:pt x="812800" y="39850"/>
                    <a:pt x="812800" y="54234"/>
                  </a:cubicBezTo>
                  <a:lnTo>
                    <a:pt x="812800" y="758566"/>
                  </a:lnTo>
                  <a:cubicBezTo>
                    <a:pt x="812800" y="772950"/>
                    <a:pt x="807086" y="786744"/>
                    <a:pt x="796915" y="796915"/>
                  </a:cubicBezTo>
                  <a:cubicBezTo>
                    <a:pt x="786744" y="807086"/>
                    <a:pt x="772950" y="812800"/>
                    <a:pt x="758566" y="812800"/>
                  </a:cubicBezTo>
                  <a:lnTo>
                    <a:pt x="54234" y="812800"/>
                  </a:lnTo>
                  <a:cubicBezTo>
                    <a:pt x="39850" y="812800"/>
                    <a:pt x="26056" y="807086"/>
                    <a:pt x="15885" y="796915"/>
                  </a:cubicBezTo>
                  <a:cubicBezTo>
                    <a:pt x="5714" y="786744"/>
                    <a:pt x="0" y="772950"/>
                    <a:pt x="0" y="758566"/>
                  </a:cubicBezTo>
                  <a:lnTo>
                    <a:pt x="0" y="54234"/>
                  </a:lnTo>
                  <a:cubicBezTo>
                    <a:pt x="0" y="39850"/>
                    <a:pt x="5714" y="26056"/>
                    <a:pt x="15885" y="15885"/>
                  </a:cubicBezTo>
                  <a:cubicBezTo>
                    <a:pt x="26056" y="5714"/>
                    <a:pt x="39850" y="0"/>
                    <a:pt x="54234" y="0"/>
                  </a:cubicBezTo>
                  <a:close/>
                </a:path>
              </a:pathLst>
            </a:custGeom>
            <a:blipFill>
              <a:blip r:embed="rId10"/>
              <a:stretch>
                <a:fillRect l="-25000" r="-25000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22587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7484" y="1222643"/>
            <a:ext cx="3951629" cy="2641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8820" y="4030700"/>
            <a:ext cx="4050293" cy="27073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966" y="1222643"/>
            <a:ext cx="4012356" cy="2681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966" y="4070306"/>
            <a:ext cx="4012356" cy="2681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7364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" b="12821"/>
          <a:stretch/>
        </p:blipFill>
        <p:spPr>
          <a:xfrm>
            <a:off x="413850" y="1159894"/>
            <a:ext cx="2786593" cy="2785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049" y="4049109"/>
            <a:ext cx="2920193" cy="2920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1549" y="1271459"/>
            <a:ext cx="3834554" cy="2562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1549" y="4049111"/>
            <a:ext cx="3834554" cy="2566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7594" y="1271459"/>
            <a:ext cx="3860697" cy="2573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97593" y="4049109"/>
            <a:ext cx="3852881" cy="2566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934340" y="44034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11" y="568801"/>
            <a:ext cx="11827265" cy="10364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02" y="876842"/>
            <a:ext cx="5764911" cy="5764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490" y="876842"/>
            <a:ext cx="2588371" cy="1729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601" y="900492"/>
            <a:ext cx="2680550" cy="17865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2842" y="2811203"/>
            <a:ext cx="2576019" cy="17215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8014" y="2811203"/>
            <a:ext cx="2569724" cy="1703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5195" y="4701738"/>
            <a:ext cx="2633642" cy="1755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8014" y="4701738"/>
            <a:ext cx="2563118" cy="1712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895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2780340" y="780148"/>
            <a:ext cx="6667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COMPAÑÍAS </a:t>
            </a:r>
            <a:r>
              <a:rPr lang="es-MX" b="1" dirty="0" smtClean="0"/>
              <a:t>MUNICIPALES DE CORO, TEATRO Y BALLET FOLCLÓRICO</a:t>
            </a:r>
            <a:endParaRPr lang="es-MX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28" y="1243993"/>
            <a:ext cx="4745371" cy="3171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818" y="3559613"/>
            <a:ext cx="4757268" cy="3170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4579" y="1243993"/>
            <a:ext cx="5156975" cy="3437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383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5695</TotalTime>
  <Words>696</Words>
  <Application>Microsoft Office PowerPoint</Application>
  <PresentationFormat>Panorámica</PresentationFormat>
  <Paragraphs>135</Paragraphs>
  <Slides>12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Paola</cp:lastModifiedBy>
  <cp:revision>271</cp:revision>
  <cp:lastPrinted>2023-10-24T14:17:33Z</cp:lastPrinted>
  <dcterms:created xsi:type="dcterms:W3CDTF">2021-04-16T16:11:05Z</dcterms:created>
  <dcterms:modified xsi:type="dcterms:W3CDTF">2024-04-22T18:20:23Z</dcterms:modified>
</cp:coreProperties>
</file>