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2.xml" ContentType="application/vnd.openxmlformats-officedocument.drawingml.chartshapes+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257" r:id="rId2"/>
    <p:sldId id="295" r:id="rId3"/>
    <p:sldId id="259" r:id="rId4"/>
    <p:sldId id="260" r:id="rId5"/>
    <p:sldId id="262"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96"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12192000" cy="6858000"/>
  <p:notesSz cx="9144000" cy="6858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31" autoAdjust="0"/>
    <p:restoredTop sz="94660"/>
  </p:normalViewPr>
  <p:slideViewPr>
    <p:cSldViewPr snapToGrid="0" showGuides="1">
      <p:cViewPr varScale="1">
        <p:scale>
          <a:sx n="82" d="100"/>
          <a:sy n="82" d="100"/>
        </p:scale>
        <p:origin x="114" y="582"/>
      </p:cViewPr>
      <p:guideLst>
        <p:guide orient="horz" pos="2160"/>
        <p:guide pos="3840"/>
      </p:guideLst>
    </p:cSldViewPr>
  </p:slideViewPr>
  <p:notesTextViewPr>
    <p:cViewPr>
      <p:scale>
        <a:sx n="1" d="1"/>
        <a:sy n="1" d="1"/>
      </p:scale>
      <p:origin x="0" y="0"/>
    </p:cViewPr>
  </p:notesTextViewPr>
  <p:notesViewPr>
    <p:cSldViewPr snapToGrid="0" showGuides="1">
      <p:cViewPr varScale="1">
        <p:scale>
          <a:sx n="88" d="100"/>
          <a:sy n="88" d="100"/>
        </p:scale>
        <p:origin x="214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Hoja_de_c_lculo_de_Microsoft_Excel1.xlsx"/></Relationships>
</file>

<file path=ppt/charts/_rels/chart10.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2.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20.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34.xml"/><Relationship Id="rId1" Type="http://schemas.microsoft.com/office/2011/relationships/chartStyle" Target="style34.xml"/></Relationships>
</file>

<file path=ppt/charts/_rels/chart4.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Cesar%20T\Desktop\CRISTINA\PROG.%20S%20E%20C%20T%20O%20R%20I%20A%20L%20E%20S\TRIMESTRALES_EJE4\INFORMES%20TRIMESTRALES%202024\1ER%20TRIMESTRE%202024%20EJE%204%20SMSCyT\10.%20Presentaciones%20PP%20-Trabajando\1ER.%20TRIM.%202024%20-%20EJE4%20SMSCyT.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es-MX" sz="1200" dirty="0"/>
              <a:t>METAS PLANEADAS Y ALCANZADAS DE INDICADORES ESTRATÉGICOS DEL NIVEL FIN</a:t>
            </a:r>
          </a:p>
          <a:p>
            <a:pPr>
              <a:defRPr sz="1200"/>
            </a:pPr>
            <a:r>
              <a:rPr lang="es-MX" sz="1200" dirty="0"/>
              <a:t>EJE 4 CANCÚN POR LA PAZ</a:t>
            </a:r>
          </a:p>
          <a:p>
            <a:pPr>
              <a:defRPr sz="1200"/>
            </a:pPr>
            <a:r>
              <a:rPr lang="es-MX" sz="1200" dirty="0"/>
              <a:t>PRIMER TRIMESTRE 2024</a:t>
            </a:r>
          </a:p>
        </c:rich>
      </c:tx>
      <c:layout>
        <c:manualLayout>
          <c:xMode val="edge"/>
          <c:yMode val="edge"/>
          <c:x val="0.14532686173789636"/>
          <c:y val="4.1430831681362754E-3"/>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1508827853018773"/>
          <c:y val="0.23854181375435263"/>
          <c:w val="0.7844393993834855"/>
          <c:h val="0.67384232555289425"/>
        </c:manualLayout>
      </c:layout>
      <c:barChart>
        <c:barDir val="col"/>
        <c:grouping val="clustered"/>
        <c:varyColors val="0"/>
        <c:ser>
          <c:idx val="0"/>
          <c:order val="0"/>
          <c:tx>
            <c:strRef>
              <c:f>'FIN EJE E 2 1T23 '!$B$4</c:f>
              <c:strCache>
                <c:ptCount val="1"/>
                <c:pt idx="0">
                  <c:v>Meta Planeada</c:v>
                </c:pt>
              </c:strCache>
            </c:strRef>
          </c:tx>
          <c:spPr>
            <a:solidFill>
              <a:srgbClr val="6190BA"/>
            </a:solidFill>
            <a:ln>
              <a:noFill/>
            </a:ln>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'FIN EJE E 2 1T23 '!$C$3</c:f>
              <c:strCache>
                <c:ptCount val="1"/>
                <c:pt idx="0">
                  <c:v> Encuesta Nacional de Seguridad Pública Urbana.</c:v>
                </c:pt>
              </c:strCache>
            </c:strRef>
          </c:cat>
          <c:val>
            <c:numRef>
              <c:f>'FIN EJE E 2 1T23 '!$C$4</c:f>
              <c:numCache>
                <c:formatCode>General</c:formatCode>
                <c:ptCount val="1"/>
                <c:pt idx="0">
                  <c:v>70</c:v>
                </c:pt>
              </c:numCache>
            </c:numRef>
          </c:val>
          <c:extLst xmlns:c16r2="http://schemas.microsoft.com/office/drawing/2015/06/chart">
            <c:ext xmlns:c16="http://schemas.microsoft.com/office/drawing/2014/chart" uri="{C3380CC4-5D6E-409C-BE32-E72D297353CC}">
              <c16:uniqueId val="{00000000-C5CF-4FB1-99CB-00D1898D9184}"/>
            </c:ext>
          </c:extLst>
        </c:ser>
        <c:ser>
          <c:idx val="1"/>
          <c:order val="1"/>
          <c:tx>
            <c:strRef>
              <c:f>'FIN EJE E 2 1T23 '!$B$5</c:f>
              <c:strCache>
                <c:ptCount val="1"/>
                <c:pt idx="0">
                  <c:v>Meta Alcanzada</c:v>
                </c:pt>
              </c:strCache>
            </c:strRef>
          </c:tx>
          <c:spPr>
            <a:solidFill>
              <a:srgbClr val="84A9CA"/>
            </a:solidFill>
            <a:ln>
              <a:noFill/>
            </a:ln>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'FIN EJE E 2 1T23 '!$C$3</c:f>
              <c:strCache>
                <c:ptCount val="1"/>
                <c:pt idx="0">
                  <c:v> Encuesta Nacional de Seguridad Pública Urbana.</c:v>
                </c:pt>
              </c:strCache>
            </c:strRef>
          </c:cat>
          <c:val>
            <c:numRef>
              <c:f>'FIN EJE E 2 1T23 '!$C$5</c:f>
              <c:numCache>
                <c:formatCode>General</c:formatCode>
                <c:ptCount val="1"/>
                <c:pt idx="0">
                  <c:v>78</c:v>
                </c:pt>
              </c:numCache>
            </c:numRef>
          </c:val>
          <c:extLst xmlns:c16r2="http://schemas.microsoft.com/office/drawing/2015/06/chart">
            <c:ext xmlns:c16="http://schemas.microsoft.com/office/drawing/2014/chart" uri="{C3380CC4-5D6E-409C-BE32-E72D297353CC}">
              <c16:uniqueId val="{00000001-C5CF-4FB1-99CB-00D1898D9184}"/>
            </c:ext>
          </c:extLst>
        </c:ser>
        <c:dLbls>
          <c:showLegendKey val="0"/>
          <c:showVal val="1"/>
          <c:showCatName val="0"/>
          <c:showSerName val="0"/>
          <c:showPercent val="0"/>
          <c:showBubbleSize val="0"/>
        </c:dLbls>
        <c:gapWidth val="219"/>
        <c:axId val="770523576"/>
        <c:axId val="77053298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8.4519508966238804E-2"/>
                  <c:y val="-0.45911267579694565"/>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C5CF-4FB1-99CB-00D1898D9184}"/>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'FIN EJE E 2 1T23 '!$C$3</c:f>
              <c:strCache>
                <c:ptCount val="1"/>
                <c:pt idx="0">
                  <c:v> Encuesta Nacional de Seguridad Pública Urbana.</c:v>
                </c:pt>
              </c:strCache>
            </c:strRef>
          </c:cat>
          <c:val>
            <c:numRef>
              <c:f>'FIN EJE E 2 1T23 '!$C$6</c:f>
              <c:numCache>
                <c:formatCode>0.00%</c:formatCode>
                <c:ptCount val="1"/>
                <c:pt idx="0">
                  <c:v>0.11428571428571428</c:v>
                </c:pt>
              </c:numCache>
            </c:numRef>
          </c:val>
          <c:smooth val="0"/>
          <c:extLst xmlns:c16r2="http://schemas.microsoft.com/office/drawing/2015/06/chart">
            <c:ext xmlns:c16="http://schemas.microsoft.com/office/drawing/2014/chart" uri="{C3380CC4-5D6E-409C-BE32-E72D297353CC}">
              <c16:uniqueId val="{00000003-C5CF-4FB1-99CB-00D1898D9184}"/>
            </c:ext>
          </c:extLst>
        </c:ser>
        <c:dLbls>
          <c:showLegendKey val="0"/>
          <c:showVal val="0"/>
          <c:showCatName val="0"/>
          <c:showSerName val="0"/>
          <c:showPercent val="0"/>
          <c:showBubbleSize val="0"/>
        </c:dLbls>
        <c:marker val="1"/>
        <c:smooth val="0"/>
        <c:axId val="770531808"/>
        <c:axId val="770524360"/>
      </c:lineChart>
      <c:catAx>
        <c:axId val="7705235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770532984"/>
        <c:crosses val="autoZero"/>
        <c:auto val="1"/>
        <c:lblAlgn val="ctr"/>
        <c:lblOffset val="100"/>
        <c:noMultiLvlLbl val="0"/>
      </c:catAx>
      <c:valAx>
        <c:axId val="770532984"/>
        <c:scaling>
          <c:orientation val="minMax"/>
          <c:max val="8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s-MX"/>
                  <a:t>Unidades</a:t>
                </a:r>
              </a:p>
            </c:rich>
          </c:tx>
          <c:layout/>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770523576"/>
        <c:crosses val="autoZero"/>
        <c:crossBetween val="between"/>
      </c:valAx>
      <c:valAx>
        <c:axId val="770524360"/>
        <c:scaling>
          <c:orientation val="minMax"/>
          <c:max val="1"/>
          <c:min val="0"/>
        </c:scaling>
        <c:delete val="0"/>
        <c:axPos val="r"/>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s-MX"/>
                  <a:t>Porcentaje de Avance</a:t>
                </a:r>
              </a:p>
            </c:rich>
          </c:tx>
          <c:layout/>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770531808"/>
        <c:crosses val="max"/>
        <c:crossBetween val="between"/>
      </c:valAx>
      <c:catAx>
        <c:axId val="770531808"/>
        <c:scaling>
          <c:orientation val="minMax"/>
        </c:scaling>
        <c:delete val="1"/>
        <c:axPos val="t"/>
        <c:numFmt formatCode="General" sourceLinked="1"/>
        <c:majorTickMark val="out"/>
        <c:minorTickMark val="none"/>
        <c:tickLblPos val="nextTo"/>
        <c:crossAx val="770524360"/>
        <c:crosses val="max"/>
        <c:auto val="1"/>
        <c:lblAlgn val="ctr"/>
        <c:lblOffset val="100"/>
        <c:noMultiLvlLbl val="0"/>
      </c:catAx>
      <c:spPr>
        <a:noFill/>
        <a:ln>
          <a:noFill/>
        </a:ln>
        <a:effectLst/>
      </c:spPr>
    </c:plotArea>
    <c:legend>
      <c:legendPos val="b"/>
      <c:layout>
        <c:manualLayout>
          <c:xMode val="edge"/>
          <c:yMode val="edge"/>
          <c:x val="0.1767865638116573"/>
          <c:y val="0.95241818816389279"/>
          <c:w val="0.68466629330539142"/>
          <c:h val="4.7581811836107241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b="1" i="0" baseline="0"/>
      </a:pPr>
      <a:endParaRPr lang="es-MX"/>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r>
              <a:rPr lang="es-MX" sz="1100" b="1" i="0" baseline="0">
                <a:solidFill>
                  <a:schemeClr val="bg2">
                    <a:lumMod val="50000"/>
                  </a:schemeClr>
                </a:solidFill>
                <a:effectLst/>
              </a:rPr>
              <a:t>METAS LOGRADAS POR TRIMESTRE Y ACUMULADO ANUAL DE LAS ACTIVIDADES PROGRAMADAS EN EL 2024.</a:t>
            </a:r>
            <a:endParaRPr lang="es-MX" sz="1100">
              <a:solidFill>
                <a:schemeClr val="bg2">
                  <a:lumMod val="50000"/>
                </a:schemeClr>
              </a:solidFill>
              <a:effectLst/>
            </a:endParaRPr>
          </a:p>
        </c:rich>
      </c:tx>
      <c:layout>
        <c:manualLayout>
          <c:xMode val="edge"/>
          <c:yMode val="edge"/>
          <c:x val="0.15317066761140366"/>
          <c:y val="0"/>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6.3988742276474747E-2"/>
          <c:y val="0.22405455399559418"/>
          <c:w val="0.86781694048616043"/>
          <c:h val="0.63803961201843062"/>
        </c:manualLayout>
      </c:layout>
      <c:barChart>
        <c:barDir val="col"/>
        <c:grouping val="clustered"/>
        <c:varyColors val="0"/>
        <c:ser>
          <c:idx val="0"/>
          <c:order val="0"/>
          <c:tx>
            <c:strRef>
              <c:f>JURÍDICO!$G$4</c:f>
              <c:strCache>
                <c:ptCount val="1"/>
                <c:pt idx="0">
                  <c:v>Meta Planeada</c:v>
                </c:pt>
              </c:strCache>
            </c:strRef>
          </c:tx>
          <c:spPr>
            <a:solidFill>
              <a:srgbClr val="13322B"/>
            </a:solidFill>
            <a:ln>
              <a:noFill/>
            </a:ln>
            <a:effectLst/>
          </c:spPr>
          <c:invertIfNegative val="0"/>
          <c:dLbls>
            <c:dLbl>
              <c:idx val="0"/>
              <c:layout>
                <c:manualLayout>
                  <c:x val="-1.216042259287786E-2"/>
                  <c:y val="1.384490436659560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4E07-4697-A6F9-09AD75278050}"/>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JURÍDICO!$H$3</c:f>
              <c:strCache>
                <c:ptCount val="1"/>
                <c:pt idx="0">
                  <c:v>Componente</c:v>
                </c:pt>
              </c:strCache>
            </c:strRef>
          </c:cat>
          <c:val>
            <c:numRef>
              <c:f>JURÍDICO!$H$4</c:f>
              <c:numCache>
                <c:formatCode>#,##0</c:formatCode>
                <c:ptCount val="1"/>
                <c:pt idx="0">
                  <c:v>279</c:v>
                </c:pt>
              </c:numCache>
            </c:numRef>
          </c:val>
          <c:extLst xmlns:c16r2="http://schemas.microsoft.com/office/drawing/2015/06/chart">
            <c:ext xmlns:c16="http://schemas.microsoft.com/office/drawing/2014/chart" uri="{C3380CC4-5D6E-409C-BE32-E72D297353CC}">
              <c16:uniqueId val="{00000000-A6F3-45E0-B53D-2A0A18B0AC83}"/>
            </c:ext>
          </c:extLst>
        </c:ser>
        <c:ser>
          <c:idx val="1"/>
          <c:order val="1"/>
          <c:tx>
            <c:strRef>
              <c:f>JURÍDICO!$G$5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JURÍDICO!$H$3</c:f>
              <c:strCache>
                <c:ptCount val="1"/>
                <c:pt idx="0">
                  <c:v>Componente</c:v>
                </c:pt>
              </c:strCache>
            </c:strRef>
          </c:cat>
          <c:val>
            <c:numRef>
              <c:f>JURÍDICO!$H$5</c:f>
              <c:numCache>
                <c:formatCode>#,##0</c:formatCode>
                <c:ptCount val="1"/>
                <c:pt idx="0">
                  <c:v>125</c:v>
                </c:pt>
              </c:numCache>
            </c:numRef>
          </c:val>
          <c:extLst xmlns:c16r2="http://schemas.microsoft.com/office/drawing/2015/06/chart">
            <c:ext xmlns:c16="http://schemas.microsoft.com/office/drawing/2014/chart" uri="{C3380CC4-5D6E-409C-BE32-E72D297353CC}">
              <c16:uniqueId val="{00000001-A6F3-45E0-B53D-2A0A18B0AC83}"/>
            </c:ext>
          </c:extLst>
        </c:ser>
        <c:dLbls>
          <c:showLegendKey val="0"/>
          <c:showVal val="1"/>
          <c:showCatName val="0"/>
          <c:showSerName val="0"/>
          <c:showPercent val="0"/>
          <c:showBubbleSize val="0"/>
        </c:dLbls>
        <c:gapWidth val="219"/>
        <c:overlap val="-27"/>
        <c:axId val="778316760"/>
        <c:axId val="77831597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2.8866813628372994E-2"/>
                  <c:y val="-2.19489852548083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A6F3-45E0-B53D-2A0A18B0AC83}"/>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JURÍDICO!$H$3</c:f>
              <c:strCache>
                <c:ptCount val="1"/>
                <c:pt idx="0">
                  <c:v>Componente</c:v>
                </c:pt>
              </c:strCache>
            </c:strRef>
          </c:cat>
          <c:val>
            <c:numRef>
              <c:f>JURÍDICO!$H$6</c:f>
              <c:numCache>
                <c:formatCode>0.00%</c:formatCode>
                <c:ptCount val="1"/>
                <c:pt idx="0">
                  <c:v>0.44802867383512546</c:v>
                </c:pt>
              </c:numCache>
            </c:numRef>
          </c:val>
          <c:smooth val="0"/>
          <c:extLst xmlns:c16r2="http://schemas.microsoft.com/office/drawing/2015/06/chart">
            <c:ext xmlns:c16="http://schemas.microsoft.com/office/drawing/2014/chart" uri="{C3380CC4-5D6E-409C-BE32-E72D297353CC}">
              <c16:uniqueId val="{00000003-A6F3-45E0-B53D-2A0A18B0AC83}"/>
            </c:ext>
          </c:extLst>
        </c:ser>
        <c:dLbls>
          <c:showLegendKey val="0"/>
          <c:showVal val="1"/>
          <c:showCatName val="0"/>
          <c:showSerName val="0"/>
          <c:showPercent val="0"/>
          <c:showBubbleSize val="0"/>
        </c:dLbls>
        <c:marker val="1"/>
        <c:smooth val="0"/>
        <c:axId val="778317152"/>
        <c:axId val="778316368"/>
      </c:lineChart>
      <c:catAx>
        <c:axId val="778316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5976"/>
        <c:crosses val="autoZero"/>
        <c:auto val="0"/>
        <c:lblAlgn val="ctr"/>
        <c:lblOffset val="100"/>
        <c:noMultiLvlLbl val="0"/>
      </c:catAx>
      <c:valAx>
        <c:axId val="77831597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6760"/>
        <c:crosses val="autoZero"/>
        <c:crossBetween val="between"/>
      </c:valAx>
      <c:valAx>
        <c:axId val="778316368"/>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7152"/>
        <c:crosses val="max"/>
        <c:crossBetween val="between"/>
      </c:valAx>
      <c:catAx>
        <c:axId val="778317152"/>
        <c:scaling>
          <c:orientation val="minMax"/>
        </c:scaling>
        <c:delete val="1"/>
        <c:axPos val="b"/>
        <c:numFmt formatCode="General" sourceLinked="1"/>
        <c:majorTickMark val="none"/>
        <c:minorTickMark val="none"/>
        <c:tickLblPos val="nextTo"/>
        <c:crossAx val="778316368"/>
        <c:crosses val="autoZero"/>
        <c:auto val="0"/>
        <c:lblAlgn val="ctr"/>
        <c:lblOffset val="100"/>
        <c:noMultiLvlLbl val="0"/>
      </c:catAx>
      <c:spPr>
        <a:noFill/>
        <a:ln>
          <a:noFill/>
        </a:ln>
        <a:effectLst/>
      </c:spPr>
    </c:plotArea>
    <c:legend>
      <c:legendPos val="b"/>
      <c:layout>
        <c:manualLayout>
          <c:xMode val="edge"/>
          <c:yMode val="edge"/>
          <c:x val="0.14639491113596972"/>
          <c:y val="0.92261671997928874"/>
          <c:w val="0.70721000111969701"/>
          <c:h val="7.7383280020711223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50" b="0" i="0" u="none" strike="noStrike" kern="1200" spc="0" baseline="0">
                <a:solidFill>
                  <a:schemeClr val="bg2">
                    <a:lumMod val="50000"/>
                  </a:schemeClr>
                </a:solidFill>
                <a:latin typeface="+mn-lt"/>
                <a:ea typeface="+mn-ea"/>
                <a:cs typeface="+mn-cs"/>
              </a:defRPr>
            </a:pPr>
            <a:r>
              <a:rPr lang="es-MX" sz="1050" b="1" i="0" baseline="0">
                <a:solidFill>
                  <a:schemeClr val="bg2">
                    <a:lumMod val="50000"/>
                  </a:schemeClr>
                </a:solidFill>
                <a:effectLst/>
              </a:rPr>
              <a:t>METAS ALCANZADAS DURANTE EL PRIMERTRIMESTRE DEL 2024 EN UNIDADES Y PORCENTAJES POR ACTIVIDAD</a:t>
            </a:r>
            <a:endParaRPr lang="es-MX" sz="1050">
              <a:solidFill>
                <a:schemeClr val="bg2">
                  <a:lumMod val="50000"/>
                </a:schemeClr>
              </a:solidFill>
              <a:effectLst/>
            </a:endParaRPr>
          </a:p>
        </c:rich>
      </c:tx>
      <c:layout>
        <c:manualLayout>
          <c:xMode val="edge"/>
          <c:yMode val="edge"/>
          <c:x val="0.12365372374500623"/>
          <c:y val="4.2026736030667609E-4"/>
        </c:manualLayout>
      </c:layout>
      <c:overlay val="0"/>
      <c:spPr>
        <a:noFill/>
        <a:ln>
          <a:noFill/>
        </a:ln>
        <a:effectLst/>
      </c:spPr>
      <c:txPr>
        <a:bodyPr rot="0" spcFirstLastPara="1" vertOverflow="ellipsis" vert="horz" wrap="square" anchor="ctr" anchorCtr="1"/>
        <a:lstStyle/>
        <a:p>
          <a:pPr>
            <a:defRPr sz="105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6.1681221871093532E-2"/>
          <c:y val="0.17903522970782126"/>
          <c:w val="0.87258364000583577"/>
          <c:h val="0.6644622516718719"/>
        </c:manualLayout>
      </c:layout>
      <c:barChart>
        <c:barDir val="col"/>
        <c:grouping val="clustered"/>
        <c:varyColors val="0"/>
        <c:ser>
          <c:idx val="0"/>
          <c:order val="0"/>
          <c:tx>
            <c:strRef>
              <c:f>JURÍDICO!$B$4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JURÍDICO!$C$3:$E$3</c:f>
              <c:strCache>
                <c:ptCount val="3"/>
                <c:pt idx="0">
                  <c:v>Actividad 1</c:v>
                </c:pt>
                <c:pt idx="1">
                  <c:v>Actividad 2</c:v>
                </c:pt>
                <c:pt idx="2">
                  <c:v>Actividad 3</c:v>
                </c:pt>
              </c:strCache>
            </c:strRef>
          </c:cat>
          <c:val>
            <c:numRef>
              <c:f>JURÍDICO!$C$4:$E$4</c:f>
              <c:numCache>
                <c:formatCode>#,##0</c:formatCode>
                <c:ptCount val="3"/>
                <c:pt idx="0" formatCode="General">
                  <c:v>0</c:v>
                </c:pt>
                <c:pt idx="1">
                  <c:v>273</c:v>
                </c:pt>
                <c:pt idx="2" formatCode="General">
                  <c:v>6</c:v>
                </c:pt>
              </c:numCache>
            </c:numRef>
          </c:val>
          <c:extLst xmlns:c16r2="http://schemas.microsoft.com/office/drawing/2015/06/chart">
            <c:ext xmlns:c16="http://schemas.microsoft.com/office/drawing/2014/chart" uri="{C3380CC4-5D6E-409C-BE32-E72D297353CC}">
              <c16:uniqueId val="{00000000-37FA-4459-9A9C-6F7EDF386114}"/>
            </c:ext>
          </c:extLst>
        </c:ser>
        <c:ser>
          <c:idx val="1"/>
          <c:order val="1"/>
          <c:tx>
            <c:strRef>
              <c:f>JURÍDICO!$B$5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JURÍDICO!$C$3:$E$3</c:f>
              <c:strCache>
                <c:ptCount val="3"/>
                <c:pt idx="0">
                  <c:v>Actividad 1</c:v>
                </c:pt>
                <c:pt idx="1">
                  <c:v>Actividad 2</c:v>
                </c:pt>
                <c:pt idx="2">
                  <c:v>Actividad 3</c:v>
                </c:pt>
              </c:strCache>
            </c:strRef>
          </c:cat>
          <c:val>
            <c:numRef>
              <c:f>JURÍDICO!$C$5:$E$5</c:f>
              <c:numCache>
                <c:formatCode>#,##0</c:formatCode>
                <c:ptCount val="3"/>
                <c:pt idx="1">
                  <c:v>120</c:v>
                </c:pt>
                <c:pt idx="2">
                  <c:v>5</c:v>
                </c:pt>
              </c:numCache>
            </c:numRef>
          </c:val>
          <c:extLst xmlns:c16r2="http://schemas.microsoft.com/office/drawing/2015/06/chart">
            <c:ext xmlns:c16="http://schemas.microsoft.com/office/drawing/2014/chart" uri="{C3380CC4-5D6E-409C-BE32-E72D297353CC}">
              <c16:uniqueId val="{00000001-37FA-4459-9A9C-6F7EDF386114}"/>
            </c:ext>
          </c:extLst>
        </c:ser>
        <c:dLbls>
          <c:showLegendKey val="0"/>
          <c:showVal val="1"/>
          <c:showCatName val="0"/>
          <c:showSerName val="0"/>
          <c:showPercent val="0"/>
          <c:showBubbleSize val="0"/>
        </c:dLbls>
        <c:gapWidth val="219"/>
        <c:axId val="778317936"/>
        <c:axId val="778309312"/>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8.1031509141953117E-2"/>
                  <c:y val="-9.730415723302333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37FA-4459-9A9C-6F7EDF386114}"/>
                </c:ext>
                <c:ext xmlns:c15="http://schemas.microsoft.com/office/drawing/2012/chart" uri="{CE6537A1-D6FC-4f65-9D91-7224C49458BB}">
                  <c15:layout/>
                </c:ext>
              </c:extLst>
            </c:dLbl>
            <c:dLbl>
              <c:idx val="1"/>
              <c:layout>
                <c:manualLayout>
                  <c:x val="-2.1688528555910015E-2"/>
                  <c:y val="-0.11980039289032252"/>
                </c:manualLayout>
              </c:layout>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37FA-4459-9A9C-6F7EDF386114}"/>
                </c:ext>
                <c:ext xmlns:c15="http://schemas.microsoft.com/office/drawing/2012/chart" uri="{CE6537A1-D6FC-4f65-9D91-7224C49458BB}">
                  <c15:layout>
                    <c:manualLayout>
                      <c:w val="0.10448082616610314"/>
                      <c:h val="0.10140209543714931"/>
                    </c:manualLayout>
                  </c15:layout>
                </c:ext>
              </c:extLst>
            </c:dLbl>
            <c:dLbl>
              <c:idx val="2"/>
              <c:layout>
                <c:manualLayout>
                  <c:x val="-1.538574682337111E-2"/>
                  <c:y val="5.163156870758174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37FA-4459-9A9C-6F7EDF386114}"/>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JURÍDICO!$C$3:$E$3</c:f>
              <c:strCache>
                <c:ptCount val="3"/>
                <c:pt idx="0">
                  <c:v>Actividad 1</c:v>
                </c:pt>
                <c:pt idx="1">
                  <c:v>Actividad 2</c:v>
                </c:pt>
                <c:pt idx="2">
                  <c:v>Actividad 3</c:v>
                </c:pt>
              </c:strCache>
            </c:strRef>
          </c:cat>
          <c:val>
            <c:numRef>
              <c:f>JURÍDICO!$C$6:$E$6</c:f>
              <c:numCache>
                <c:formatCode>0.00%</c:formatCode>
                <c:ptCount val="3"/>
                <c:pt idx="0">
                  <c:v>0</c:v>
                </c:pt>
                <c:pt idx="1">
                  <c:v>0.43956043956043955</c:v>
                </c:pt>
                <c:pt idx="2">
                  <c:v>0.83333333333333337</c:v>
                </c:pt>
              </c:numCache>
            </c:numRef>
          </c:val>
          <c:smooth val="0"/>
          <c:extLst xmlns:c16r2="http://schemas.microsoft.com/office/drawing/2015/06/chart">
            <c:ext xmlns:c16="http://schemas.microsoft.com/office/drawing/2014/chart" uri="{C3380CC4-5D6E-409C-BE32-E72D297353CC}">
              <c16:uniqueId val="{00000008-37FA-4459-9A9C-6F7EDF386114}"/>
            </c:ext>
          </c:extLst>
        </c:ser>
        <c:dLbls>
          <c:showLegendKey val="0"/>
          <c:showVal val="0"/>
          <c:showCatName val="0"/>
          <c:showSerName val="0"/>
          <c:showPercent val="0"/>
          <c:showBubbleSize val="0"/>
        </c:dLbls>
        <c:marker val="1"/>
        <c:smooth val="0"/>
        <c:axId val="778307352"/>
        <c:axId val="778310488"/>
      </c:lineChart>
      <c:catAx>
        <c:axId val="7783179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09312"/>
        <c:crosses val="autoZero"/>
        <c:auto val="1"/>
        <c:lblAlgn val="ctr"/>
        <c:lblOffset val="100"/>
        <c:noMultiLvlLbl val="0"/>
      </c:catAx>
      <c:valAx>
        <c:axId val="7783093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7936"/>
        <c:crosses val="autoZero"/>
        <c:crossBetween val="between"/>
      </c:valAx>
      <c:valAx>
        <c:axId val="778310488"/>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07352"/>
        <c:crosses val="max"/>
        <c:crossBetween val="between"/>
      </c:valAx>
      <c:catAx>
        <c:axId val="778307352"/>
        <c:scaling>
          <c:orientation val="minMax"/>
        </c:scaling>
        <c:delete val="1"/>
        <c:axPos val="t"/>
        <c:numFmt formatCode="General" sourceLinked="1"/>
        <c:majorTickMark val="out"/>
        <c:minorTickMark val="none"/>
        <c:tickLblPos val="nextTo"/>
        <c:crossAx val="778310488"/>
        <c:crosses val="max"/>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r>
              <a:rPr lang="es-MX" sz="1000" b="1" i="0" baseline="0">
                <a:solidFill>
                  <a:schemeClr val="bg2">
                    <a:lumMod val="50000"/>
                  </a:schemeClr>
                </a:solidFill>
                <a:effectLst/>
              </a:rPr>
              <a:t>METAS LOGRADAS POR TRIMESTRE Y ACUMULADO ANUAL DE LAS ACTIVIDADES PROGRAMADAS EN EL 2024.</a:t>
            </a:r>
            <a:endParaRPr lang="es-MX" sz="1000">
              <a:solidFill>
                <a:schemeClr val="bg2">
                  <a:lumMod val="50000"/>
                </a:schemeClr>
              </a:solidFill>
              <a:effectLst/>
            </a:endParaRPr>
          </a:p>
        </c:rich>
      </c:tx>
      <c:layout>
        <c:manualLayout>
          <c:xMode val="edge"/>
          <c:yMode val="edge"/>
          <c:x val="0.12336175021394219"/>
          <c:y val="9.2869963404115605E-3"/>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8.6287978996023293E-2"/>
          <c:y val="0.20946502775934253"/>
          <c:w val="0.83076965676057812"/>
          <c:h val="0.64869028417440788"/>
        </c:manualLayout>
      </c:layout>
      <c:barChart>
        <c:barDir val="col"/>
        <c:grouping val="clustered"/>
        <c:varyColors val="0"/>
        <c:ser>
          <c:idx val="0"/>
          <c:order val="0"/>
          <c:tx>
            <c:strRef>
              <c:f>'INTELIGENCIA Y COMANDO'!$F$4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'INTELIGENCIA Y COMANDO'!$G$3</c:f>
              <c:strCache>
                <c:ptCount val="1"/>
                <c:pt idx="0">
                  <c:v>Componente</c:v>
                </c:pt>
              </c:strCache>
            </c:strRef>
          </c:cat>
          <c:val>
            <c:numRef>
              <c:f>'INTELIGENCIA Y COMANDO'!$G$4</c:f>
              <c:numCache>
                <c:formatCode>#,##0</c:formatCode>
                <c:ptCount val="1"/>
                <c:pt idx="0">
                  <c:v>1206</c:v>
                </c:pt>
              </c:numCache>
            </c:numRef>
          </c:val>
          <c:extLst xmlns:c16r2="http://schemas.microsoft.com/office/drawing/2015/06/chart">
            <c:ext xmlns:c16="http://schemas.microsoft.com/office/drawing/2014/chart" uri="{C3380CC4-5D6E-409C-BE32-E72D297353CC}">
              <c16:uniqueId val="{00000000-AB5D-41D5-AEAB-996A6A42F7E1}"/>
            </c:ext>
          </c:extLst>
        </c:ser>
        <c:ser>
          <c:idx val="1"/>
          <c:order val="1"/>
          <c:tx>
            <c:strRef>
              <c:f>'INTELIGENCIA Y COMANDO'!$F$5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'INTELIGENCIA Y COMANDO'!$G$3</c:f>
              <c:strCache>
                <c:ptCount val="1"/>
                <c:pt idx="0">
                  <c:v>Componente</c:v>
                </c:pt>
              </c:strCache>
            </c:strRef>
          </c:cat>
          <c:val>
            <c:numRef>
              <c:f>'INTELIGENCIA Y COMANDO'!$G$5</c:f>
              <c:numCache>
                <c:formatCode>#,##0</c:formatCode>
                <c:ptCount val="1"/>
                <c:pt idx="0">
                  <c:v>1268</c:v>
                </c:pt>
              </c:numCache>
            </c:numRef>
          </c:val>
          <c:extLst xmlns:c16r2="http://schemas.microsoft.com/office/drawing/2015/06/chart">
            <c:ext xmlns:c16="http://schemas.microsoft.com/office/drawing/2014/chart" uri="{C3380CC4-5D6E-409C-BE32-E72D297353CC}">
              <c16:uniqueId val="{00000001-AB5D-41D5-AEAB-996A6A42F7E1}"/>
            </c:ext>
          </c:extLst>
        </c:ser>
        <c:dLbls>
          <c:showLegendKey val="0"/>
          <c:showVal val="0"/>
          <c:showCatName val="0"/>
          <c:showSerName val="0"/>
          <c:showPercent val="0"/>
          <c:showBubbleSize val="0"/>
        </c:dLbls>
        <c:gapWidth val="338"/>
        <c:overlap val="-27"/>
        <c:axId val="778312056"/>
        <c:axId val="77831244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3323965073620253"/>
                  <c:y val="5.185309256048134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AB5D-41D5-AEAB-996A6A42F7E1}"/>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'INTELIGENCIA Y COMANDO'!$G$3</c:f>
              <c:strCache>
                <c:ptCount val="1"/>
                <c:pt idx="0">
                  <c:v>Componente</c:v>
                </c:pt>
              </c:strCache>
            </c:strRef>
          </c:cat>
          <c:val>
            <c:numRef>
              <c:f>'INTELIGENCIA Y COMANDO'!$G$6</c:f>
              <c:numCache>
                <c:formatCode>0.00%</c:formatCode>
                <c:ptCount val="1"/>
                <c:pt idx="0">
                  <c:v>1.0514096185737978</c:v>
                </c:pt>
              </c:numCache>
            </c:numRef>
          </c:val>
          <c:smooth val="0"/>
          <c:extLst xmlns:c16r2="http://schemas.microsoft.com/office/drawing/2015/06/chart">
            <c:ext xmlns:c16="http://schemas.microsoft.com/office/drawing/2014/chart" uri="{C3380CC4-5D6E-409C-BE32-E72D297353CC}">
              <c16:uniqueId val="{00000003-AB5D-41D5-AEAB-996A6A42F7E1}"/>
            </c:ext>
          </c:extLst>
        </c:ser>
        <c:dLbls>
          <c:showLegendKey val="0"/>
          <c:showVal val="1"/>
          <c:showCatName val="0"/>
          <c:showSerName val="0"/>
          <c:showPercent val="0"/>
          <c:showBubbleSize val="0"/>
        </c:dLbls>
        <c:marker val="1"/>
        <c:smooth val="0"/>
        <c:axId val="778312840"/>
        <c:axId val="778314408"/>
      </c:lineChart>
      <c:catAx>
        <c:axId val="778312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2448"/>
        <c:crosses val="autoZero"/>
        <c:auto val="0"/>
        <c:lblAlgn val="ctr"/>
        <c:lblOffset val="100"/>
        <c:noMultiLvlLbl val="0"/>
      </c:catAx>
      <c:valAx>
        <c:axId val="77831244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2056"/>
        <c:crosses val="autoZero"/>
        <c:crossBetween val="between"/>
      </c:valAx>
      <c:valAx>
        <c:axId val="778314408"/>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2840"/>
        <c:crosses val="max"/>
        <c:crossBetween val="between"/>
      </c:valAx>
      <c:catAx>
        <c:axId val="778312840"/>
        <c:scaling>
          <c:orientation val="minMax"/>
        </c:scaling>
        <c:delete val="1"/>
        <c:axPos val="b"/>
        <c:numFmt formatCode="General" sourceLinked="1"/>
        <c:majorTickMark val="none"/>
        <c:minorTickMark val="none"/>
        <c:tickLblPos val="nextTo"/>
        <c:crossAx val="778314408"/>
        <c:crosses val="autoZero"/>
        <c:auto val="0"/>
        <c:lblAlgn val="ctr"/>
        <c:lblOffset val="100"/>
        <c:noMultiLvlLbl val="0"/>
      </c:catAx>
      <c:spPr>
        <a:noFill/>
        <a:ln>
          <a:noFill/>
        </a:ln>
        <a:effectLst/>
      </c:spPr>
    </c:plotArea>
    <c:legend>
      <c:legendPos val="b"/>
      <c:layout>
        <c:manualLayout>
          <c:xMode val="edge"/>
          <c:yMode val="edge"/>
          <c:x val="0.11500173347416488"/>
          <c:y val="0.92040650566532711"/>
          <c:w val="0.76999653305167026"/>
          <c:h val="7.9593494334672679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901560548690734E-2"/>
          <c:y val="0.20715811446756516"/>
          <c:w val="0.79741706199443307"/>
          <c:h val="0.65799895760106797"/>
        </c:manualLayout>
      </c:layout>
      <c:barChart>
        <c:barDir val="col"/>
        <c:grouping val="clustered"/>
        <c:varyColors val="0"/>
        <c:ser>
          <c:idx val="0"/>
          <c:order val="0"/>
          <c:tx>
            <c:strRef>
              <c:f>'INTELIGENCIA Y COMANDO'!$B$4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'INTELIGENCIA Y COMANDO'!$C$3:$D$3</c:f>
              <c:strCache>
                <c:ptCount val="2"/>
                <c:pt idx="0">
                  <c:v>Actividad 1</c:v>
                </c:pt>
                <c:pt idx="1">
                  <c:v>Actividad 2</c:v>
                </c:pt>
              </c:strCache>
            </c:strRef>
          </c:cat>
          <c:val>
            <c:numRef>
              <c:f>'INTELIGENCIA Y COMANDO'!$C$4:$D$4</c:f>
              <c:numCache>
                <c:formatCode>General</c:formatCode>
                <c:ptCount val="2"/>
                <c:pt idx="0">
                  <c:v>914</c:v>
                </c:pt>
                <c:pt idx="1">
                  <c:v>291</c:v>
                </c:pt>
              </c:numCache>
            </c:numRef>
          </c:val>
          <c:extLst xmlns:c16r2="http://schemas.microsoft.com/office/drawing/2015/06/chart">
            <c:ext xmlns:c16="http://schemas.microsoft.com/office/drawing/2014/chart" uri="{C3380CC4-5D6E-409C-BE32-E72D297353CC}">
              <c16:uniqueId val="{00000000-C1C4-44D9-BD7A-4435B7503ED7}"/>
            </c:ext>
          </c:extLst>
        </c:ser>
        <c:ser>
          <c:idx val="1"/>
          <c:order val="1"/>
          <c:tx>
            <c:strRef>
              <c:f>'INTELIGENCIA Y COMANDO'!$B$5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'INTELIGENCIA Y COMANDO'!$C$3:$D$3</c:f>
              <c:strCache>
                <c:ptCount val="2"/>
                <c:pt idx="0">
                  <c:v>Actividad 1</c:v>
                </c:pt>
                <c:pt idx="1">
                  <c:v>Actividad 2</c:v>
                </c:pt>
              </c:strCache>
            </c:strRef>
          </c:cat>
          <c:val>
            <c:numRef>
              <c:f>'INTELIGENCIA Y COMANDO'!$C$5:$D$5</c:f>
              <c:numCache>
                <c:formatCode>#,##0</c:formatCode>
                <c:ptCount val="2"/>
                <c:pt idx="0">
                  <c:v>945</c:v>
                </c:pt>
                <c:pt idx="1">
                  <c:v>323</c:v>
                </c:pt>
              </c:numCache>
            </c:numRef>
          </c:val>
          <c:extLst xmlns:c16r2="http://schemas.microsoft.com/office/drawing/2015/06/chart">
            <c:ext xmlns:c16="http://schemas.microsoft.com/office/drawing/2014/chart" uri="{C3380CC4-5D6E-409C-BE32-E72D297353CC}">
              <c16:uniqueId val="{00000001-C1C4-44D9-BD7A-4435B7503ED7}"/>
            </c:ext>
          </c:extLst>
        </c:ser>
        <c:dLbls>
          <c:showLegendKey val="0"/>
          <c:showVal val="1"/>
          <c:showCatName val="0"/>
          <c:showSerName val="0"/>
          <c:showPercent val="0"/>
          <c:showBubbleSize val="0"/>
        </c:dLbls>
        <c:gapWidth val="219"/>
        <c:axId val="778314800"/>
        <c:axId val="77831558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058797368617239"/>
                  <c:y val="6.535841292634016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C1C4-44D9-BD7A-4435B7503ED7}"/>
                </c:ext>
                <c:ext xmlns:c15="http://schemas.microsoft.com/office/drawing/2012/chart" uri="{CE6537A1-D6FC-4f65-9D91-7224C49458BB}">
                  <c15:layout/>
                </c:ext>
              </c:extLst>
            </c:dLbl>
            <c:dLbl>
              <c:idx val="1"/>
              <c:layout>
                <c:manualLayout>
                  <c:x val="-4.470240130386622E-2"/>
                  <c:y val="5.92145427801756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1C4-44D9-BD7A-4435B7503ED7}"/>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'INTELIGENCIA Y COMANDO'!$C$3:$D$3</c:f>
              <c:strCache>
                <c:ptCount val="2"/>
                <c:pt idx="0">
                  <c:v>Actividad 1</c:v>
                </c:pt>
                <c:pt idx="1">
                  <c:v>Actividad 2</c:v>
                </c:pt>
              </c:strCache>
            </c:strRef>
          </c:cat>
          <c:val>
            <c:numRef>
              <c:f>'INTELIGENCIA Y COMANDO'!$C$6:$D$6</c:f>
              <c:numCache>
                <c:formatCode>0.00%</c:formatCode>
                <c:ptCount val="2"/>
                <c:pt idx="0">
                  <c:v>1.0339168490153172</c:v>
                </c:pt>
                <c:pt idx="1">
                  <c:v>1.1099656357388317</c:v>
                </c:pt>
              </c:numCache>
            </c:numRef>
          </c:val>
          <c:smooth val="0"/>
          <c:extLst xmlns:c16r2="http://schemas.microsoft.com/office/drawing/2015/06/chart">
            <c:ext xmlns:c16="http://schemas.microsoft.com/office/drawing/2014/chart" uri="{C3380CC4-5D6E-409C-BE32-E72D297353CC}">
              <c16:uniqueId val="{00000005-C1C4-44D9-BD7A-4435B7503ED7}"/>
            </c:ext>
          </c:extLst>
        </c:ser>
        <c:dLbls>
          <c:showLegendKey val="0"/>
          <c:showVal val="0"/>
          <c:showCatName val="0"/>
          <c:showSerName val="0"/>
          <c:showPercent val="0"/>
          <c:showBubbleSize val="0"/>
        </c:dLbls>
        <c:marker val="1"/>
        <c:smooth val="0"/>
        <c:axId val="778319112"/>
        <c:axId val="778329696"/>
      </c:lineChart>
      <c:catAx>
        <c:axId val="7783148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5584"/>
        <c:crosses val="autoZero"/>
        <c:auto val="1"/>
        <c:lblAlgn val="ctr"/>
        <c:lblOffset val="100"/>
        <c:noMultiLvlLbl val="0"/>
      </c:catAx>
      <c:valAx>
        <c:axId val="7783155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4800"/>
        <c:crosses val="autoZero"/>
        <c:crossBetween val="between"/>
      </c:valAx>
      <c:valAx>
        <c:axId val="778329696"/>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9112"/>
        <c:crosses val="max"/>
        <c:crossBetween val="between"/>
      </c:valAx>
      <c:catAx>
        <c:axId val="778319112"/>
        <c:scaling>
          <c:orientation val="minMax"/>
        </c:scaling>
        <c:delete val="1"/>
        <c:axPos val="t"/>
        <c:numFmt formatCode="General" sourceLinked="1"/>
        <c:majorTickMark val="out"/>
        <c:minorTickMark val="none"/>
        <c:tickLblPos val="nextTo"/>
        <c:crossAx val="778329696"/>
        <c:crosses val="max"/>
        <c:auto val="1"/>
        <c:lblAlgn val="ctr"/>
        <c:lblOffset val="100"/>
        <c:noMultiLvlLbl val="0"/>
      </c:catAx>
      <c:spPr>
        <a:noFill/>
        <a:ln>
          <a:noFill/>
        </a:ln>
        <a:effectLst/>
      </c:spPr>
    </c:plotArea>
    <c:legend>
      <c:legendPos val="b"/>
      <c:layout>
        <c:manualLayout>
          <c:xMode val="edge"/>
          <c:yMode val="edge"/>
          <c:x val="0.15890536709280551"/>
          <c:y val="0.92916909171491147"/>
          <c:w val="0.68218926581438899"/>
          <c:h val="7.0830908285088506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r>
              <a:rPr lang="es-MX" sz="1000" b="1" i="0" baseline="0" dirty="0">
                <a:solidFill>
                  <a:schemeClr val="bg2">
                    <a:lumMod val="50000"/>
                  </a:schemeClr>
                </a:solidFill>
                <a:effectLst/>
              </a:rPr>
              <a:t>METAS LOGRADAS POR TRIMESTRE Y ACUMULADO ANUAL DE LAS ACTIVIDADES PROGRAMADAS EN EL 2024</a:t>
            </a:r>
            <a:endParaRPr lang="es-MX" sz="1000" dirty="0">
              <a:solidFill>
                <a:schemeClr val="bg2">
                  <a:lumMod val="50000"/>
                </a:schemeClr>
              </a:solidFill>
              <a:effectLst/>
            </a:endParaRPr>
          </a:p>
        </c:rich>
      </c:tx>
      <c:layout>
        <c:manualLayout>
          <c:xMode val="edge"/>
          <c:yMode val="edge"/>
          <c:x val="0.1551188421649129"/>
          <c:y val="0"/>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6.2311628654887791E-2"/>
          <c:y val="0.17033241580486144"/>
          <c:w val="0.86132171439528982"/>
          <c:h val="0.68300083838102033"/>
        </c:manualLayout>
      </c:layout>
      <c:barChart>
        <c:barDir val="col"/>
        <c:grouping val="clustered"/>
        <c:varyColors val="0"/>
        <c:ser>
          <c:idx val="0"/>
          <c:order val="0"/>
          <c:tx>
            <c:strRef>
              <c:f>SUBSECRETARÍA!$F$4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SUBSECRETARÍA!$G$3</c:f>
              <c:strCache>
                <c:ptCount val="1"/>
                <c:pt idx="0">
                  <c:v>Componente</c:v>
                </c:pt>
              </c:strCache>
            </c:strRef>
          </c:cat>
          <c:val>
            <c:numRef>
              <c:f>SUBSECRETARÍA!$G$4</c:f>
              <c:numCache>
                <c:formatCode>General</c:formatCode>
                <c:ptCount val="1"/>
                <c:pt idx="0">
                  <c:v>371</c:v>
                </c:pt>
              </c:numCache>
            </c:numRef>
          </c:val>
          <c:extLst xmlns:c16r2="http://schemas.microsoft.com/office/drawing/2015/06/chart">
            <c:ext xmlns:c16="http://schemas.microsoft.com/office/drawing/2014/chart" uri="{C3380CC4-5D6E-409C-BE32-E72D297353CC}">
              <c16:uniqueId val="{00000000-93FD-47D4-B725-0C0831A22AA3}"/>
            </c:ext>
          </c:extLst>
        </c:ser>
        <c:ser>
          <c:idx val="1"/>
          <c:order val="1"/>
          <c:tx>
            <c:strRef>
              <c:f>SUBSECRETARÍA!$F$5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SUBSECRETARÍA!$G$3</c:f>
              <c:strCache>
                <c:ptCount val="1"/>
                <c:pt idx="0">
                  <c:v>Componente</c:v>
                </c:pt>
              </c:strCache>
            </c:strRef>
          </c:cat>
          <c:val>
            <c:numRef>
              <c:f>SUBSECRETARÍA!$G$5</c:f>
              <c:numCache>
                <c:formatCode>#,##0</c:formatCode>
                <c:ptCount val="1"/>
                <c:pt idx="0">
                  <c:v>375</c:v>
                </c:pt>
              </c:numCache>
            </c:numRef>
          </c:val>
          <c:extLst xmlns:c16r2="http://schemas.microsoft.com/office/drawing/2015/06/chart">
            <c:ext xmlns:c16="http://schemas.microsoft.com/office/drawing/2014/chart" uri="{C3380CC4-5D6E-409C-BE32-E72D297353CC}">
              <c16:uniqueId val="{00000001-93FD-47D4-B725-0C0831A22AA3}"/>
            </c:ext>
          </c:extLst>
        </c:ser>
        <c:dLbls>
          <c:showLegendKey val="0"/>
          <c:showVal val="1"/>
          <c:showCatName val="0"/>
          <c:showSerName val="0"/>
          <c:showPercent val="0"/>
          <c:showBubbleSize val="0"/>
        </c:dLbls>
        <c:gapWidth val="219"/>
        <c:overlap val="-27"/>
        <c:axId val="778326560"/>
        <c:axId val="77832852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8.4089226427408723E-2"/>
                  <c:y val="-6.457454345596648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93FD-47D4-B725-0C0831A22AA3}"/>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SUBSECRETARÍA!$G$3</c:f>
              <c:strCache>
                <c:ptCount val="1"/>
                <c:pt idx="0">
                  <c:v>Componente</c:v>
                </c:pt>
              </c:strCache>
            </c:strRef>
          </c:cat>
          <c:val>
            <c:numRef>
              <c:f>SUBSECRETARÍA!$G$6</c:f>
              <c:numCache>
                <c:formatCode>0.00%</c:formatCode>
                <c:ptCount val="1"/>
                <c:pt idx="0">
                  <c:v>1.0107816711590296</c:v>
                </c:pt>
              </c:numCache>
            </c:numRef>
          </c:val>
          <c:smooth val="0"/>
          <c:extLst xmlns:c16r2="http://schemas.microsoft.com/office/drawing/2015/06/chart">
            <c:ext xmlns:c16="http://schemas.microsoft.com/office/drawing/2014/chart" uri="{C3380CC4-5D6E-409C-BE32-E72D297353CC}">
              <c16:uniqueId val="{00000003-93FD-47D4-B725-0C0831A22AA3}"/>
            </c:ext>
          </c:extLst>
        </c:ser>
        <c:dLbls>
          <c:showLegendKey val="0"/>
          <c:showVal val="1"/>
          <c:showCatName val="0"/>
          <c:showSerName val="0"/>
          <c:showPercent val="0"/>
          <c:showBubbleSize val="0"/>
        </c:dLbls>
        <c:marker val="1"/>
        <c:smooth val="0"/>
        <c:axId val="778327736"/>
        <c:axId val="778324600"/>
      </c:lineChart>
      <c:catAx>
        <c:axId val="778326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8520"/>
        <c:crosses val="autoZero"/>
        <c:auto val="0"/>
        <c:lblAlgn val="ctr"/>
        <c:lblOffset val="100"/>
        <c:noMultiLvlLbl val="0"/>
      </c:catAx>
      <c:valAx>
        <c:axId val="7783285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6560"/>
        <c:crosses val="autoZero"/>
        <c:crossBetween val="between"/>
      </c:valAx>
      <c:valAx>
        <c:axId val="778324600"/>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7736"/>
        <c:crosses val="max"/>
        <c:crossBetween val="between"/>
      </c:valAx>
      <c:catAx>
        <c:axId val="778327736"/>
        <c:scaling>
          <c:orientation val="minMax"/>
        </c:scaling>
        <c:delete val="1"/>
        <c:axPos val="b"/>
        <c:numFmt formatCode="General" sourceLinked="1"/>
        <c:majorTickMark val="none"/>
        <c:minorTickMark val="none"/>
        <c:tickLblPos val="nextTo"/>
        <c:crossAx val="778324600"/>
        <c:crosses val="autoZero"/>
        <c:auto val="0"/>
        <c:lblAlgn val="ctr"/>
        <c:lblOffset val="100"/>
        <c:noMultiLvlLbl val="0"/>
      </c:catAx>
      <c:spPr>
        <a:noFill/>
        <a:ln>
          <a:noFill/>
        </a:ln>
        <a:effectLst/>
      </c:spPr>
    </c:plotArea>
    <c:legend>
      <c:legendPos val="b"/>
      <c:layout>
        <c:manualLayout>
          <c:xMode val="edge"/>
          <c:yMode val="edge"/>
          <c:x val="0.15566281346496647"/>
          <c:y val="0.92516585173889865"/>
          <c:w val="0.68867437307006707"/>
          <c:h val="7.4834148261101394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r>
              <a:rPr lang="es-MX" sz="1000" b="1" i="0" baseline="0" dirty="0">
                <a:solidFill>
                  <a:schemeClr val="bg2">
                    <a:lumMod val="50000"/>
                  </a:schemeClr>
                </a:solidFill>
                <a:effectLst/>
              </a:rPr>
              <a:t>METAS ALCANZADAS DURANTE EL PRIMER TRIMESTRE DEL 2024 EN UNIDADES Y PORCENTAJES POR ACTIVIDAD</a:t>
            </a:r>
            <a:endParaRPr lang="es-MX" sz="1000" dirty="0">
              <a:solidFill>
                <a:schemeClr val="bg2">
                  <a:lumMod val="50000"/>
                </a:schemeClr>
              </a:solidFill>
              <a:effectLst/>
            </a:endParaRPr>
          </a:p>
        </c:rich>
      </c:tx>
      <c:layout>
        <c:manualLayout>
          <c:xMode val="edge"/>
          <c:yMode val="edge"/>
          <c:x val="0.14270101757488066"/>
          <c:y val="1.08782331264919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6.1201110646783852E-2"/>
          <c:y val="0.1364235368360486"/>
          <c:w val="0.84914142436159601"/>
          <c:h val="0.70331401472792321"/>
        </c:manualLayout>
      </c:layout>
      <c:barChart>
        <c:barDir val="col"/>
        <c:grouping val="clustered"/>
        <c:varyColors val="0"/>
        <c:ser>
          <c:idx val="0"/>
          <c:order val="0"/>
          <c:tx>
            <c:strRef>
              <c:f>SUBSECRETARÍA!$B$4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SUBSECRETARÍA!$C$3:$D$3</c:f>
              <c:strCache>
                <c:ptCount val="2"/>
                <c:pt idx="0">
                  <c:v>Actividad 1</c:v>
                </c:pt>
                <c:pt idx="1">
                  <c:v>Actividad 2</c:v>
                </c:pt>
              </c:strCache>
            </c:strRef>
          </c:cat>
          <c:val>
            <c:numRef>
              <c:f>SUBSECRETARÍA!$C$4:$D$4</c:f>
              <c:numCache>
                <c:formatCode>General</c:formatCode>
                <c:ptCount val="2"/>
                <c:pt idx="0">
                  <c:v>36</c:v>
                </c:pt>
                <c:pt idx="1">
                  <c:v>335</c:v>
                </c:pt>
              </c:numCache>
            </c:numRef>
          </c:val>
          <c:extLst xmlns:c16r2="http://schemas.microsoft.com/office/drawing/2015/06/chart">
            <c:ext xmlns:c16="http://schemas.microsoft.com/office/drawing/2014/chart" uri="{C3380CC4-5D6E-409C-BE32-E72D297353CC}">
              <c16:uniqueId val="{00000000-8B81-451C-955C-37399939897E}"/>
            </c:ext>
          </c:extLst>
        </c:ser>
        <c:ser>
          <c:idx val="1"/>
          <c:order val="1"/>
          <c:tx>
            <c:strRef>
              <c:f>SUBSECRETARÍA!$B$5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SUBSECRETARÍA!$C$3:$D$3</c:f>
              <c:strCache>
                <c:ptCount val="2"/>
                <c:pt idx="0">
                  <c:v>Actividad 1</c:v>
                </c:pt>
                <c:pt idx="1">
                  <c:v>Actividad 2</c:v>
                </c:pt>
              </c:strCache>
            </c:strRef>
          </c:cat>
          <c:val>
            <c:numRef>
              <c:f>SUBSECRETARÍA!$C$5:$D$5</c:f>
              <c:numCache>
                <c:formatCode>#,##0</c:formatCode>
                <c:ptCount val="2"/>
                <c:pt idx="0">
                  <c:v>36</c:v>
                </c:pt>
                <c:pt idx="1">
                  <c:v>339</c:v>
                </c:pt>
              </c:numCache>
            </c:numRef>
          </c:val>
          <c:extLst xmlns:c16r2="http://schemas.microsoft.com/office/drawing/2015/06/chart">
            <c:ext xmlns:c16="http://schemas.microsoft.com/office/drawing/2014/chart" uri="{C3380CC4-5D6E-409C-BE32-E72D297353CC}">
              <c16:uniqueId val="{00000001-8B81-451C-955C-37399939897E}"/>
            </c:ext>
          </c:extLst>
        </c:ser>
        <c:dLbls>
          <c:showLegendKey val="0"/>
          <c:showVal val="1"/>
          <c:showCatName val="0"/>
          <c:showSerName val="0"/>
          <c:showPercent val="0"/>
          <c:showBubbleSize val="0"/>
        </c:dLbls>
        <c:gapWidth val="219"/>
        <c:axId val="778318720"/>
        <c:axId val="778328912"/>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7049331526550932"/>
                  <c:y val="-9.700411149034977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8B81-451C-955C-37399939897E}"/>
                </c:ext>
                <c:ext xmlns:c15="http://schemas.microsoft.com/office/drawing/2012/chart" uri="{CE6537A1-D6FC-4f65-9D91-7224C49458BB}">
                  <c15:layout>
                    <c:manualLayout>
                      <c:w val="0.26781314458223554"/>
                      <c:h val="0.17174346977196214"/>
                    </c:manualLayout>
                  </c15:layout>
                </c:ext>
              </c:extLst>
            </c:dLbl>
            <c:dLbl>
              <c:idx val="1"/>
              <c:layout>
                <c:manualLayout>
                  <c:x val="-8.9632594883105737E-2"/>
                  <c:y val="8.776562468174503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B81-451C-955C-37399939897E}"/>
                </c:ext>
                <c:ext xmlns:c15="http://schemas.microsoft.com/office/drawing/2012/chart" uri="{CE6537A1-D6FC-4f65-9D91-7224C49458BB}">
                  <c15:layout>
                    <c:manualLayout>
                      <c:w val="0.25255640488744241"/>
                      <c:h val="0.17174346977196214"/>
                    </c:manualLayout>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SUBSECRETARÍA!$C$3:$D$3</c:f>
              <c:strCache>
                <c:ptCount val="2"/>
                <c:pt idx="0">
                  <c:v>Actividad 1</c:v>
                </c:pt>
                <c:pt idx="1">
                  <c:v>Actividad 2</c:v>
                </c:pt>
              </c:strCache>
            </c:strRef>
          </c:cat>
          <c:val>
            <c:numRef>
              <c:f>SUBSECRETARÍA!$C$6:$D$6</c:f>
              <c:numCache>
                <c:formatCode>0.00%</c:formatCode>
                <c:ptCount val="2"/>
                <c:pt idx="0">
                  <c:v>1</c:v>
                </c:pt>
                <c:pt idx="1">
                  <c:v>1.0119402985074626</c:v>
                </c:pt>
              </c:numCache>
            </c:numRef>
          </c:val>
          <c:smooth val="0"/>
          <c:extLst xmlns:c16r2="http://schemas.microsoft.com/office/drawing/2015/06/chart">
            <c:ext xmlns:c16="http://schemas.microsoft.com/office/drawing/2014/chart" uri="{C3380CC4-5D6E-409C-BE32-E72D297353CC}">
              <c16:uniqueId val="{00000004-8B81-451C-955C-37399939897E}"/>
            </c:ext>
          </c:extLst>
        </c:ser>
        <c:dLbls>
          <c:showLegendKey val="0"/>
          <c:showVal val="0"/>
          <c:showCatName val="0"/>
          <c:showSerName val="0"/>
          <c:showPercent val="0"/>
          <c:showBubbleSize val="0"/>
        </c:dLbls>
        <c:marker val="1"/>
        <c:smooth val="0"/>
        <c:axId val="778325384"/>
        <c:axId val="778323816"/>
      </c:lineChart>
      <c:catAx>
        <c:axId val="7783187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8912"/>
        <c:crosses val="autoZero"/>
        <c:auto val="1"/>
        <c:lblAlgn val="ctr"/>
        <c:lblOffset val="100"/>
        <c:noMultiLvlLbl val="0"/>
      </c:catAx>
      <c:valAx>
        <c:axId val="7783289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8720"/>
        <c:crosses val="autoZero"/>
        <c:crossBetween val="between"/>
      </c:valAx>
      <c:valAx>
        <c:axId val="778323816"/>
        <c:scaling>
          <c:orientation val="minMax"/>
        </c:scaling>
        <c:delete val="0"/>
        <c:axPos val="r"/>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5384"/>
        <c:crosses val="max"/>
        <c:crossBetween val="between"/>
      </c:valAx>
      <c:catAx>
        <c:axId val="778325384"/>
        <c:scaling>
          <c:orientation val="minMax"/>
        </c:scaling>
        <c:delete val="1"/>
        <c:axPos val="t"/>
        <c:numFmt formatCode="General" sourceLinked="1"/>
        <c:majorTickMark val="out"/>
        <c:minorTickMark val="none"/>
        <c:tickLblPos val="nextTo"/>
        <c:crossAx val="778323816"/>
        <c:crosses val="max"/>
        <c:auto val="1"/>
        <c:lblAlgn val="ctr"/>
        <c:lblOffset val="100"/>
        <c:noMultiLvlLbl val="0"/>
      </c:catAx>
      <c:spPr>
        <a:noFill/>
        <a:ln>
          <a:noFill/>
        </a:ln>
        <a:effectLst/>
      </c:spPr>
    </c:plotArea>
    <c:legend>
      <c:legendPos val="b"/>
      <c:layout>
        <c:manualLayout>
          <c:xMode val="edge"/>
          <c:yMode val="edge"/>
          <c:x val="0.16295792305402867"/>
          <c:y val="0.92896750086009006"/>
          <c:w val="0.67408398497741784"/>
          <c:h val="7.1032499139909971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r>
              <a:rPr lang="es-MX" sz="1000" b="1" i="0" baseline="0">
                <a:solidFill>
                  <a:schemeClr val="bg2">
                    <a:lumMod val="50000"/>
                  </a:schemeClr>
                </a:solidFill>
                <a:effectLst/>
              </a:rPr>
              <a:t>METAS LOGRADAS POR TRIMESTRE Y ACUMULADO ANUAL DE LAS ACTIVIDADES PROGRAMADAS EN EL 2024.</a:t>
            </a:r>
            <a:endParaRPr lang="es-MX" sz="1000">
              <a:solidFill>
                <a:schemeClr val="bg2">
                  <a:lumMod val="50000"/>
                </a:schemeClr>
              </a:solidFill>
              <a:effectLst/>
            </a:endParaRPr>
          </a:p>
        </c:rich>
      </c:tx>
      <c:layout>
        <c:manualLayout>
          <c:xMode val="edge"/>
          <c:yMode val="edge"/>
          <c:x val="0.13469959618589766"/>
          <c:y val="0"/>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7.7802222113186881E-2"/>
          <c:y val="0.21853605409659194"/>
          <c:w val="0.84521025779016545"/>
          <c:h val="0.65251060414605644"/>
        </c:manualLayout>
      </c:layout>
      <c:barChart>
        <c:barDir val="col"/>
        <c:grouping val="clustered"/>
        <c:varyColors val="0"/>
        <c:ser>
          <c:idx val="0"/>
          <c:order val="0"/>
          <c:tx>
            <c:strRef>
              <c:f>'POL. PREVENTIVA'!$F$4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PREVENTIVA'!$G$3</c:f>
              <c:strCache>
                <c:ptCount val="1"/>
                <c:pt idx="0">
                  <c:v>Componente</c:v>
                </c:pt>
              </c:strCache>
            </c:strRef>
          </c:cat>
          <c:val>
            <c:numRef>
              <c:f>'POL. PREVENTIVA'!$G$4</c:f>
              <c:numCache>
                <c:formatCode>#,##0</c:formatCode>
                <c:ptCount val="1"/>
                <c:pt idx="0">
                  <c:v>6745</c:v>
                </c:pt>
              </c:numCache>
            </c:numRef>
          </c:val>
          <c:extLst xmlns:c16r2="http://schemas.microsoft.com/office/drawing/2015/06/chart">
            <c:ext xmlns:c16="http://schemas.microsoft.com/office/drawing/2014/chart" uri="{C3380CC4-5D6E-409C-BE32-E72D297353CC}">
              <c16:uniqueId val="{00000000-B57B-4F9F-9409-DAD23982A8B5}"/>
            </c:ext>
          </c:extLst>
        </c:ser>
        <c:ser>
          <c:idx val="1"/>
          <c:order val="1"/>
          <c:tx>
            <c:strRef>
              <c:f>'POL. PREVENTIVA'!$F$5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PREVENTIVA'!$G$3</c:f>
              <c:strCache>
                <c:ptCount val="1"/>
                <c:pt idx="0">
                  <c:v>Componente</c:v>
                </c:pt>
              </c:strCache>
            </c:strRef>
          </c:cat>
          <c:val>
            <c:numRef>
              <c:f>'POL. PREVENTIVA'!$G$5</c:f>
              <c:numCache>
                <c:formatCode>#,##0</c:formatCode>
                <c:ptCount val="1"/>
                <c:pt idx="0">
                  <c:v>6178</c:v>
                </c:pt>
              </c:numCache>
            </c:numRef>
          </c:val>
          <c:extLst xmlns:c16r2="http://schemas.microsoft.com/office/drawing/2015/06/chart">
            <c:ext xmlns:c16="http://schemas.microsoft.com/office/drawing/2014/chart" uri="{C3380CC4-5D6E-409C-BE32-E72D297353CC}">
              <c16:uniqueId val="{00000001-B57B-4F9F-9409-DAD23982A8B5}"/>
            </c:ext>
          </c:extLst>
        </c:ser>
        <c:dLbls>
          <c:showLegendKey val="0"/>
          <c:showVal val="1"/>
          <c:showCatName val="0"/>
          <c:showSerName val="0"/>
          <c:showPercent val="0"/>
          <c:showBubbleSize val="0"/>
        </c:dLbls>
        <c:gapWidth val="219"/>
        <c:overlap val="-27"/>
        <c:axId val="778325776"/>
        <c:axId val="77832812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5.5548715785143296E-2"/>
                  <c:y val="-7.8328804473833086E-2"/>
                </c:manualLayout>
              </c:layout>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B57B-4F9F-9409-DAD23982A8B5}"/>
                </c:ext>
                <c:ext xmlns:c15="http://schemas.microsoft.com/office/drawing/2012/chart" uri="{CE6537A1-D6FC-4f65-9D91-7224C49458BB}">
                  <c15:layout>
                    <c:manualLayout>
                      <c:w val="0.11518240103717611"/>
                      <c:h val="0.11349402283287117"/>
                    </c:manualLayout>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PREVENTIVA'!$G$3</c:f>
              <c:strCache>
                <c:ptCount val="1"/>
                <c:pt idx="0">
                  <c:v>Componente</c:v>
                </c:pt>
              </c:strCache>
            </c:strRef>
          </c:cat>
          <c:val>
            <c:numRef>
              <c:f>'POL. PREVENTIVA'!$G$6</c:f>
              <c:numCache>
                <c:formatCode>0.00%</c:formatCode>
                <c:ptCount val="1"/>
                <c:pt idx="0">
                  <c:v>0.91593773165307635</c:v>
                </c:pt>
              </c:numCache>
            </c:numRef>
          </c:val>
          <c:smooth val="0"/>
          <c:extLst xmlns:c16r2="http://schemas.microsoft.com/office/drawing/2015/06/chart">
            <c:ext xmlns:c16="http://schemas.microsoft.com/office/drawing/2014/chart" uri="{C3380CC4-5D6E-409C-BE32-E72D297353CC}">
              <c16:uniqueId val="{00000003-B57B-4F9F-9409-DAD23982A8B5}"/>
            </c:ext>
          </c:extLst>
        </c:ser>
        <c:dLbls>
          <c:showLegendKey val="0"/>
          <c:showVal val="1"/>
          <c:showCatName val="0"/>
          <c:showSerName val="0"/>
          <c:showPercent val="0"/>
          <c:showBubbleSize val="0"/>
        </c:dLbls>
        <c:marker val="1"/>
        <c:smooth val="0"/>
        <c:axId val="778330872"/>
        <c:axId val="778326952"/>
      </c:lineChart>
      <c:catAx>
        <c:axId val="778325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8128"/>
        <c:crosses val="autoZero"/>
        <c:auto val="0"/>
        <c:lblAlgn val="ctr"/>
        <c:lblOffset val="100"/>
        <c:noMultiLvlLbl val="0"/>
      </c:catAx>
      <c:valAx>
        <c:axId val="7783281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5776"/>
        <c:crosses val="autoZero"/>
        <c:crossBetween val="between"/>
      </c:valAx>
      <c:valAx>
        <c:axId val="778326952"/>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0872"/>
        <c:crosses val="max"/>
        <c:crossBetween val="between"/>
      </c:valAx>
      <c:catAx>
        <c:axId val="778330872"/>
        <c:scaling>
          <c:orientation val="minMax"/>
        </c:scaling>
        <c:delete val="1"/>
        <c:axPos val="b"/>
        <c:numFmt formatCode="General" sourceLinked="1"/>
        <c:majorTickMark val="none"/>
        <c:minorTickMark val="none"/>
        <c:tickLblPos val="nextTo"/>
        <c:crossAx val="778326952"/>
        <c:crosses val="autoZero"/>
        <c:auto val="0"/>
        <c:lblAlgn val="ctr"/>
        <c:lblOffset val="100"/>
        <c:noMultiLvlLbl val="0"/>
      </c:catAx>
      <c:spPr>
        <a:noFill/>
        <a:ln>
          <a:noFill/>
        </a:ln>
        <a:effectLst/>
      </c:spPr>
    </c:plotArea>
    <c:legend>
      <c:legendPos val="b"/>
      <c:layout>
        <c:manualLayout>
          <c:xMode val="edge"/>
          <c:yMode val="edge"/>
          <c:x val="0.15286334210220165"/>
          <c:y val="0.92071590173289686"/>
          <c:w val="0.6942733157955967"/>
          <c:h val="7.4848653545666569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r>
              <a:rPr lang="es-MX" sz="1000" b="1" i="0" baseline="0">
                <a:solidFill>
                  <a:schemeClr val="bg2">
                    <a:lumMod val="50000"/>
                  </a:schemeClr>
                </a:solidFill>
                <a:effectLst/>
              </a:rPr>
              <a:t>METAS ALCANZADAS DURANTE EL PRIMER TRIMESTRE DEL 2024 EN UNIDADES Y PORCENTAJES POR ACTIVIDAD</a:t>
            </a:r>
            <a:endParaRPr lang="es-MX" sz="1000">
              <a:solidFill>
                <a:schemeClr val="bg2">
                  <a:lumMod val="50000"/>
                </a:schemeClr>
              </a:solidFill>
              <a:effectLst/>
            </a:endParaRPr>
          </a:p>
        </c:rich>
      </c:tx>
      <c:layout>
        <c:manualLayout>
          <c:xMode val="edge"/>
          <c:yMode val="edge"/>
          <c:x val="0.12901261163017233"/>
          <c:y val="5.1767347133804265E-3"/>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7.8439927409540727E-2"/>
          <c:y val="0.17804664220318173"/>
          <c:w val="0.85406447489906245"/>
          <c:h val="0.68473335886325815"/>
        </c:manualLayout>
      </c:layout>
      <c:barChart>
        <c:barDir val="col"/>
        <c:grouping val="clustered"/>
        <c:varyColors val="0"/>
        <c:ser>
          <c:idx val="0"/>
          <c:order val="0"/>
          <c:tx>
            <c:strRef>
              <c:f>'POL. PREVENTIVA'!$B$4</c:f>
              <c:strCache>
                <c:ptCount val="1"/>
                <c:pt idx="0">
                  <c:v>Meta Planeada</c:v>
                </c:pt>
              </c:strCache>
            </c:strRef>
          </c:tx>
          <c:spPr>
            <a:solidFill>
              <a:srgbClr val="B38E5D"/>
            </a:solidFill>
            <a:ln>
              <a:noFill/>
            </a:ln>
            <a:effectLst/>
          </c:spPr>
          <c:invertIfNegative val="0"/>
          <c:dLbls>
            <c:dLbl>
              <c:idx val="1"/>
              <c:layout>
                <c:manualLayout>
                  <c:x val="-2.4394762318608074E-2"/>
                  <c:y val="-8.6453644278145681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4244-41DC-B26B-96F6085F4656}"/>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PREVENTIVA'!$C$3:$D$3</c:f>
              <c:strCache>
                <c:ptCount val="2"/>
                <c:pt idx="0">
                  <c:v>Actividad 1</c:v>
                </c:pt>
                <c:pt idx="1">
                  <c:v>Actividad 2</c:v>
                </c:pt>
              </c:strCache>
            </c:strRef>
          </c:cat>
          <c:val>
            <c:numRef>
              <c:f>'POL. PREVENTIVA'!$C$4:$D$4</c:f>
              <c:numCache>
                <c:formatCode>#,##0</c:formatCode>
                <c:ptCount val="2"/>
                <c:pt idx="0">
                  <c:v>5170</c:v>
                </c:pt>
                <c:pt idx="1">
                  <c:v>1575</c:v>
                </c:pt>
              </c:numCache>
            </c:numRef>
          </c:val>
          <c:extLst xmlns:c16r2="http://schemas.microsoft.com/office/drawing/2015/06/chart">
            <c:ext xmlns:c16="http://schemas.microsoft.com/office/drawing/2014/chart" uri="{C3380CC4-5D6E-409C-BE32-E72D297353CC}">
              <c16:uniqueId val="{00000000-F3F0-415A-BF77-0C42D0B256AC}"/>
            </c:ext>
          </c:extLst>
        </c:ser>
        <c:ser>
          <c:idx val="1"/>
          <c:order val="1"/>
          <c:tx>
            <c:strRef>
              <c:f>'POL. PREVENTIVA'!$B$5</c:f>
              <c:strCache>
                <c:ptCount val="1"/>
                <c:pt idx="0">
                  <c:v>Meta Realizada</c:v>
                </c:pt>
              </c:strCache>
            </c:strRef>
          </c:tx>
          <c:spPr>
            <a:solidFill>
              <a:srgbClr val="D4C19C"/>
            </a:solidFill>
            <a:ln>
              <a:noFill/>
            </a:ln>
            <a:effectLst/>
          </c:spPr>
          <c:invertIfNegative val="0"/>
          <c:dLbls>
            <c:dLbl>
              <c:idx val="0"/>
              <c:layout>
                <c:manualLayout>
                  <c:x val="8.1315874395359918E-3"/>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4244-41DC-B26B-96F6085F4656}"/>
                </c:ext>
                <c:ext xmlns:c15="http://schemas.microsoft.com/office/drawing/2012/chart" uri="{CE6537A1-D6FC-4f65-9D91-7224C49458BB}">
                  <c15:layout/>
                </c:ext>
              </c:extLst>
            </c:dLbl>
            <c:dLbl>
              <c:idx val="1"/>
              <c:layout>
                <c:manualLayout>
                  <c:x val="2.1684233172095876E-2"/>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4244-41DC-B26B-96F6085F4656}"/>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PREVENTIVA'!$C$3:$D$3</c:f>
              <c:strCache>
                <c:ptCount val="2"/>
                <c:pt idx="0">
                  <c:v>Actividad 1</c:v>
                </c:pt>
                <c:pt idx="1">
                  <c:v>Actividad 2</c:v>
                </c:pt>
              </c:strCache>
            </c:strRef>
          </c:cat>
          <c:val>
            <c:numRef>
              <c:f>'POL. PREVENTIVA'!$C$5:$D$5</c:f>
              <c:numCache>
                <c:formatCode>#,##0</c:formatCode>
                <c:ptCount val="2"/>
                <c:pt idx="0">
                  <c:v>4825</c:v>
                </c:pt>
                <c:pt idx="1">
                  <c:v>1353</c:v>
                </c:pt>
              </c:numCache>
            </c:numRef>
          </c:val>
          <c:extLst xmlns:c16r2="http://schemas.microsoft.com/office/drawing/2015/06/chart">
            <c:ext xmlns:c16="http://schemas.microsoft.com/office/drawing/2014/chart" uri="{C3380CC4-5D6E-409C-BE32-E72D297353CC}">
              <c16:uniqueId val="{00000001-F3F0-415A-BF77-0C42D0B256AC}"/>
            </c:ext>
          </c:extLst>
        </c:ser>
        <c:dLbls>
          <c:showLegendKey val="0"/>
          <c:showVal val="1"/>
          <c:showCatName val="0"/>
          <c:showSerName val="0"/>
          <c:showPercent val="0"/>
          <c:showBubbleSize val="0"/>
        </c:dLbls>
        <c:gapWidth val="219"/>
        <c:axId val="778321464"/>
        <c:axId val="7783273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5.4684241640508023E-2"/>
                  <c:y val="0.14808004573878966"/>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3F0-415A-BF77-0C42D0B256AC}"/>
                </c:ext>
                <c:ext xmlns:c15="http://schemas.microsoft.com/office/drawing/2012/chart" uri="{CE6537A1-D6FC-4f65-9D91-7224C49458BB}">
                  <c15:layout/>
                </c:ext>
              </c:extLst>
            </c:dLbl>
            <c:dLbl>
              <c:idx val="1"/>
              <c:layout>
                <c:manualLayout>
                  <c:x val="-6.7388970403411311E-2"/>
                  <c:y val="-0.15472124086108058"/>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3F0-415A-BF77-0C42D0B256AC}"/>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PREVENTIVA'!$C$3:$D$3</c:f>
              <c:strCache>
                <c:ptCount val="2"/>
                <c:pt idx="0">
                  <c:v>Actividad 1</c:v>
                </c:pt>
                <c:pt idx="1">
                  <c:v>Actividad 2</c:v>
                </c:pt>
              </c:strCache>
            </c:strRef>
          </c:cat>
          <c:val>
            <c:numRef>
              <c:f>'POL. PREVENTIVA'!$C$6:$D$6</c:f>
              <c:numCache>
                <c:formatCode>0.00%</c:formatCode>
                <c:ptCount val="2"/>
                <c:pt idx="0">
                  <c:v>0.9332688588007737</c:v>
                </c:pt>
                <c:pt idx="1">
                  <c:v>0.85904761904761906</c:v>
                </c:pt>
              </c:numCache>
            </c:numRef>
          </c:val>
          <c:smooth val="0"/>
          <c:extLst xmlns:c16r2="http://schemas.microsoft.com/office/drawing/2015/06/chart">
            <c:ext xmlns:c16="http://schemas.microsoft.com/office/drawing/2014/chart" uri="{C3380CC4-5D6E-409C-BE32-E72D297353CC}">
              <c16:uniqueId val="{00000004-F3F0-415A-BF77-0C42D0B256AC}"/>
            </c:ext>
          </c:extLst>
        </c:ser>
        <c:dLbls>
          <c:showLegendKey val="0"/>
          <c:showVal val="0"/>
          <c:showCatName val="0"/>
          <c:showSerName val="0"/>
          <c:showPercent val="0"/>
          <c:showBubbleSize val="0"/>
        </c:dLbls>
        <c:marker val="1"/>
        <c:smooth val="0"/>
        <c:axId val="778330480"/>
        <c:axId val="778330088"/>
      </c:lineChart>
      <c:catAx>
        <c:axId val="77832146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7344"/>
        <c:crosses val="autoZero"/>
        <c:auto val="1"/>
        <c:lblAlgn val="ctr"/>
        <c:lblOffset val="100"/>
        <c:noMultiLvlLbl val="0"/>
      </c:catAx>
      <c:valAx>
        <c:axId val="77832734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1464"/>
        <c:crosses val="autoZero"/>
        <c:crossBetween val="between"/>
      </c:valAx>
      <c:valAx>
        <c:axId val="778330088"/>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0480"/>
        <c:crosses val="max"/>
        <c:crossBetween val="between"/>
      </c:valAx>
      <c:catAx>
        <c:axId val="778330480"/>
        <c:scaling>
          <c:orientation val="minMax"/>
        </c:scaling>
        <c:delete val="1"/>
        <c:axPos val="t"/>
        <c:numFmt formatCode="General" sourceLinked="1"/>
        <c:majorTickMark val="out"/>
        <c:minorTickMark val="none"/>
        <c:tickLblPos val="nextTo"/>
        <c:crossAx val="778330088"/>
        <c:crosses val="max"/>
        <c:auto val="1"/>
        <c:lblAlgn val="ctr"/>
        <c:lblOffset val="100"/>
        <c:noMultiLvlLbl val="0"/>
      </c:catAx>
      <c:spPr>
        <a:noFill/>
        <a:ln>
          <a:noFill/>
        </a:ln>
        <a:effectLst/>
      </c:spPr>
    </c:plotArea>
    <c:legend>
      <c:legendPos val="b"/>
      <c:layout>
        <c:manualLayout>
          <c:xMode val="edge"/>
          <c:yMode val="edge"/>
          <c:x val="0.15121672223521559"/>
          <c:y val="0.92346609176541083"/>
          <c:w val="0.69756638073073607"/>
          <c:h val="7.6533908234589137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bg2">
                    <a:lumMod val="50000"/>
                  </a:schemeClr>
                </a:solidFill>
                <a:latin typeface="+mn-lt"/>
                <a:ea typeface="+mn-ea"/>
                <a:cs typeface="+mn-cs"/>
              </a:defRPr>
            </a:pPr>
            <a:r>
              <a:rPr lang="es-MX" sz="1200" b="1" i="0" baseline="0">
                <a:solidFill>
                  <a:schemeClr val="bg2">
                    <a:lumMod val="50000"/>
                  </a:schemeClr>
                </a:solidFill>
                <a:effectLst/>
              </a:rPr>
              <a:t>METAS LOGRADAS POR TRIMESTRE Y ACUMULADO ANUAL DE LAS ACTIVIDADES PROGRAMADAS EN EL 2024</a:t>
            </a:r>
            <a:endParaRPr lang="es-MX" sz="1200">
              <a:solidFill>
                <a:schemeClr val="bg2">
                  <a:lumMod val="50000"/>
                </a:schemeClr>
              </a:solidFill>
              <a:effectLst/>
            </a:endParaRPr>
          </a:p>
        </c:rich>
      </c:tx>
      <c:layout>
        <c:manualLayout>
          <c:xMode val="edge"/>
          <c:yMode val="edge"/>
          <c:x val="0.13967822310041339"/>
          <c:y val="4.2359977759343958E-3"/>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5.1603375083954996E-2"/>
          <c:y val="0.19189069924982813"/>
          <c:w val="0.87312192553509971"/>
          <c:h val="0.6722465097212813"/>
        </c:manualLayout>
      </c:layout>
      <c:barChart>
        <c:barDir val="col"/>
        <c:grouping val="clustered"/>
        <c:varyColors val="0"/>
        <c:ser>
          <c:idx val="0"/>
          <c:order val="0"/>
          <c:tx>
            <c:strRef>
              <c:f>'DIR. ADMINISTRATIVA'!$K$4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'DIR. ADMINISTRATIVA'!$L$3</c:f>
              <c:strCache>
                <c:ptCount val="1"/>
                <c:pt idx="0">
                  <c:v>Componente</c:v>
                </c:pt>
              </c:strCache>
            </c:strRef>
          </c:cat>
          <c:val>
            <c:numRef>
              <c:f>'DIR. ADMINISTRATIVA'!$L$4</c:f>
              <c:numCache>
                <c:formatCode>General</c:formatCode>
                <c:ptCount val="1"/>
                <c:pt idx="0">
                  <c:v>15</c:v>
                </c:pt>
              </c:numCache>
            </c:numRef>
          </c:val>
          <c:extLst xmlns:c16r2="http://schemas.microsoft.com/office/drawing/2015/06/chart">
            <c:ext xmlns:c16="http://schemas.microsoft.com/office/drawing/2014/chart" uri="{C3380CC4-5D6E-409C-BE32-E72D297353CC}">
              <c16:uniqueId val="{00000000-4E85-4C91-AAB3-A4B696AFC1A5}"/>
            </c:ext>
          </c:extLst>
        </c:ser>
        <c:ser>
          <c:idx val="1"/>
          <c:order val="1"/>
          <c:tx>
            <c:strRef>
              <c:f>'DIR. ADMINISTRATIVA'!$K$5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'DIR. ADMINISTRATIVA'!$L$3</c:f>
              <c:strCache>
                <c:ptCount val="1"/>
                <c:pt idx="0">
                  <c:v>Componente</c:v>
                </c:pt>
              </c:strCache>
            </c:strRef>
          </c:cat>
          <c:val>
            <c:numRef>
              <c:f>'DIR. ADMINISTRATIVA'!$L$5</c:f>
              <c:numCache>
                <c:formatCode>General</c:formatCode>
                <c:ptCount val="1"/>
                <c:pt idx="0">
                  <c:v>15</c:v>
                </c:pt>
              </c:numCache>
            </c:numRef>
          </c:val>
          <c:extLst xmlns:c16r2="http://schemas.microsoft.com/office/drawing/2015/06/chart">
            <c:ext xmlns:c16="http://schemas.microsoft.com/office/drawing/2014/chart" uri="{C3380CC4-5D6E-409C-BE32-E72D297353CC}">
              <c16:uniqueId val="{00000001-4E85-4C91-AAB3-A4B696AFC1A5}"/>
            </c:ext>
          </c:extLst>
        </c:ser>
        <c:dLbls>
          <c:showLegendKey val="0"/>
          <c:showVal val="1"/>
          <c:showCatName val="0"/>
          <c:showSerName val="0"/>
          <c:showPercent val="0"/>
          <c:showBubbleSize val="0"/>
        </c:dLbls>
        <c:gapWidth val="219"/>
        <c:overlap val="-27"/>
        <c:axId val="778326168"/>
        <c:axId val="77831989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5.9518623005888879E-2"/>
                  <c:y val="-0.12440825279100556"/>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4E85-4C91-AAB3-A4B696AFC1A5}"/>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'DIR. ADMINISTRATIVA'!$L$3</c:f>
              <c:strCache>
                <c:ptCount val="1"/>
                <c:pt idx="0">
                  <c:v>Componente</c:v>
                </c:pt>
              </c:strCache>
            </c:strRef>
          </c:cat>
          <c:val>
            <c:numRef>
              <c:f>'DIR. ADMINISTRATIVA'!$L$6</c:f>
              <c:numCache>
                <c:formatCode>0.00%</c:formatCode>
                <c:ptCount val="1"/>
                <c:pt idx="0">
                  <c:v>1</c:v>
                </c:pt>
              </c:numCache>
            </c:numRef>
          </c:val>
          <c:smooth val="0"/>
          <c:extLst xmlns:c16r2="http://schemas.microsoft.com/office/drawing/2015/06/chart">
            <c:ext xmlns:c16="http://schemas.microsoft.com/office/drawing/2014/chart" uri="{C3380CC4-5D6E-409C-BE32-E72D297353CC}">
              <c16:uniqueId val="{00000003-4E85-4C91-AAB3-A4B696AFC1A5}"/>
            </c:ext>
          </c:extLst>
        </c:ser>
        <c:dLbls>
          <c:showLegendKey val="0"/>
          <c:showVal val="1"/>
          <c:showCatName val="0"/>
          <c:showSerName val="0"/>
          <c:showPercent val="0"/>
          <c:showBubbleSize val="0"/>
        </c:dLbls>
        <c:marker val="1"/>
        <c:smooth val="0"/>
        <c:axId val="778320680"/>
        <c:axId val="778320288"/>
      </c:lineChart>
      <c:catAx>
        <c:axId val="778326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spc="300" baseline="0">
                <a:solidFill>
                  <a:sysClr val="windowText" lastClr="000000"/>
                </a:solidFill>
                <a:latin typeface="+mn-lt"/>
                <a:ea typeface="+mn-ea"/>
                <a:cs typeface="+mn-cs"/>
              </a:defRPr>
            </a:pPr>
            <a:endParaRPr lang="es-MX"/>
          </a:p>
        </c:txPr>
        <c:crossAx val="778319896"/>
        <c:crosses val="autoZero"/>
        <c:auto val="0"/>
        <c:lblAlgn val="ctr"/>
        <c:lblOffset val="100"/>
        <c:noMultiLvlLbl val="0"/>
      </c:catAx>
      <c:valAx>
        <c:axId val="778319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6168"/>
        <c:crosses val="autoZero"/>
        <c:crossBetween val="between"/>
      </c:valAx>
      <c:valAx>
        <c:axId val="778320288"/>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0680"/>
        <c:crosses val="max"/>
        <c:crossBetween val="between"/>
      </c:valAx>
      <c:catAx>
        <c:axId val="778320680"/>
        <c:scaling>
          <c:orientation val="minMax"/>
        </c:scaling>
        <c:delete val="1"/>
        <c:axPos val="b"/>
        <c:numFmt formatCode="General" sourceLinked="1"/>
        <c:majorTickMark val="none"/>
        <c:minorTickMark val="none"/>
        <c:tickLblPos val="nextTo"/>
        <c:crossAx val="778320288"/>
        <c:crosses val="autoZero"/>
        <c:auto val="0"/>
        <c:lblAlgn val="ctr"/>
        <c:lblOffset val="100"/>
        <c:noMultiLvlLbl val="0"/>
      </c:catAx>
      <c:spPr>
        <a:noFill/>
        <a:ln>
          <a:noFill/>
        </a:ln>
        <a:effectLst/>
      </c:spPr>
    </c:plotArea>
    <c:legend>
      <c:legendPos val="b"/>
      <c:layout>
        <c:manualLayout>
          <c:xMode val="edge"/>
          <c:yMode val="edge"/>
          <c:x val="0.16058636438687682"/>
          <c:y val="0.9285170372164091"/>
          <c:w val="0.67882710170581628"/>
          <c:h val="7.1482962783590884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r>
              <a:rPr lang="es-MX" sz="1100" b="1" i="0" baseline="0" dirty="0">
                <a:solidFill>
                  <a:schemeClr val="bg2">
                    <a:lumMod val="50000"/>
                  </a:schemeClr>
                </a:solidFill>
                <a:effectLst/>
              </a:rPr>
              <a:t>METAS ALCANZADAS DURANTE EL PRIMER TRIMESTRE DEL 2024 EN UNIDADES Y PORCENTAJES POR ACTIVIDAD</a:t>
            </a:r>
            <a:endParaRPr lang="es-MX" sz="1100" dirty="0">
              <a:solidFill>
                <a:schemeClr val="bg2">
                  <a:lumMod val="50000"/>
                </a:schemeClr>
              </a:solidFill>
              <a:effectLst/>
            </a:endParaRPr>
          </a:p>
        </c:rich>
      </c:tx>
      <c:layout>
        <c:manualLayout>
          <c:xMode val="edge"/>
          <c:yMode val="edge"/>
          <c:x val="0.12315457406980863"/>
          <c:y val="4.5984518772654807E-3"/>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5.9743804202413854E-2"/>
          <c:y val="0.216582618465922"/>
          <c:w val="0.86462430450602101"/>
          <c:h val="0.63670360176545293"/>
        </c:manualLayout>
      </c:layout>
      <c:barChart>
        <c:barDir val="col"/>
        <c:grouping val="clustered"/>
        <c:varyColors val="0"/>
        <c:ser>
          <c:idx val="0"/>
          <c:order val="0"/>
          <c:tx>
            <c:strRef>
              <c:f>'DIR. ADMINISTRATIVA'!$B$4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'DIR. ADMINISTRATIVA'!$C$3:$I$3</c:f>
              <c:strCache>
                <c:ptCount val="3"/>
                <c:pt idx="0">
                  <c:v>Actividad 1</c:v>
                </c:pt>
                <c:pt idx="1">
                  <c:v>Actividad 2</c:v>
                </c:pt>
                <c:pt idx="2">
                  <c:v>Actividad 3</c:v>
                </c:pt>
              </c:strCache>
              <c:extLst xmlns:c16r2="http://schemas.microsoft.com/office/drawing/2015/06/chart"/>
            </c:strRef>
          </c:cat>
          <c:val>
            <c:numRef>
              <c:f>'DIR. ADMINISTRATIVA'!$C$4:$I$4</c:f>
              <c:numCache>
                <c:formatCode>General</c:formatCode>
                <c:ptCount val="3"/>
                <c:pt idx="0">
                  <c:v>0</c:v>
                </c:pt>
                <c:pt idx="1">
                  <c:v>7</c:v>
                </c:pt>
                <c:pt idx="2">
                  <c:v>6</c:v>
                </c:pt>
              </c:numCache>
              <c:extLst xmlns:c16r2="http://schemas.microsoft.com/office/drawing/2015/06/chart"/>
            </c:numRef>
          </c:val>
          <c:extLst xmlns:c16r2="http://schemas.microsoft.com/office/drawing/2015/06/chart">
            <c:ext xmlns:c16="http://schemas.microsoft.com/office/drawing/2014/chart" uri="{C3380CC4-5D6E-409C-BE32-E72D297353CC}">
              <c16:uniqueId val="{00000000-2865-402D-92A5-1C938D216463}"/>
            </c:ext>
          </c:extLst>
        </c:ser>
        <c:ser>
          <c:idx val="1"/>
          <c:order val="1"/>
          <c:tx>
            <c:strRef>
              <c:f>'DIR. ADMINISTRATIVA'!$B$5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'DIR. ADMINISTRATIVA'!$C$3:$I$3</c:f>
              <c:strCache>
                <c:ptCount val="3"/>
                <c:pt idx="0">
                  <c:v>Actividad 1</c:v>
                </c:pt>
                <c:pt idx="1">
                  <c:v>Actividad 2</c:v>
                </c:pt>
                <c:pt idx="2">
                  <c:v>Actividad 3</c:v>
                </c:pt>
              </c:strCache>
              <c:extLst xmlns:c16r2="http://schemas.microsoft.com/office/drawing/2015/06/chart"/>
            </c:strRef>
          </c:cat>
          <c:val>
            <c:numRef>
              <c:f>'DIR. ADMINISTRATIVA'!$C$5:$I$5</c:f>
              <c:numCache>
                <c:formatCode>#,##0</c:formatCode>
                <c:ptCount val="3"/>
                <c:pt idx="1">
                  <c:v>7</c:v>
                </c:pt>
                <c:pt idx="2">
                  <c:v>6</c:v>
                </c:pt>
              </c:numCache>
              <c:extLst xmlns:c16r2="http://schemas.microsoft.com/office/drawing/2015/06/chart"/>
            </c:numRef>
          </c:val>
          <c:extLst xmlns:c16r2="http://schemas.microsoft.com/office/drawing/2015/06/chart">
            <c:ext xmlns:c16="http://schemas.microsoft.com/office/drawing/2014/chart" uri="{C3380CC4-5D6E-409C-BE32-E72D297353CC}">
              <c16:uniqueId val="{00000001-2865-402D-92A5-1C938D216463}"/>
            </c:ext>
          </c:extLst>
        </c:ser>
        <c:dLbls>
          <c:showLegendKey val="0"/>
          <c:showVal val="1"/>
          <c:showCatName val="0"/>
          <c:showSerName val="0"/>
          <c:showPercent val="0"/>
          <c:showBubbleSize val="0"/>
        </c:dLbls>
        <c:gapWidth val="219"/>
        <c:axId val="778321072"/>
        <c:axId val="77832264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5.8607487074375596E-2"/>
                  <c:y val="-0.17574902131187051"/>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2865-402D-92A5-1C938D216463}"/>
                </c:ext>
                <c:ext xmlns:c15="http://schemas.microsoft.com/office/drawing/2012/chart" uri="{CE6537A1-D6FC-4f65-9D91-7224C49458BB}">
                  <c15:layout/>
                </c:ext>
              </c:extLst>
            </c:dLbl>
            <c:dLbl>
              <c:idx val="1"/>
              <c:layout>
                <c:manualLayout>
                  <c:x val="-7.2381547239277491E-2"/>
                  <c:y val="-0.1310304329753741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2865-402D-92A5-1C938D216463}"/>
                </c:ext>
                <c:ext xmlns:c15="http://schemas.microsoft.com/office/drawing/2012/chart" uri="{CE6537A1-D6FC-4f65-9D91-7224C49458BB}">
                  <c15:layout/>
                </c:ext>
              </c:extLst>
            </c:dLbl>
            <c:dLbl>
              <c:idx val="2"/>
              <c:layout>
                <c:manualLayout>
                  <c:x val="-4.2952429793214265E-2"/>
                  <c:y val="-5.96630341841221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2865-402D-92A5-1C938D216463}"/>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'DIR. ADMINISTRATIVA'!$C$3:$I$3</c:f>
              <c:strCache>
                <c:ptCount val="3"/>
                <c:pt idx="0">
                  <c:v>Actividad 1</c:v>
                </c:pt>
                <c:pt idx="1">
                  <c:v>Actividad 2</c:v>
                </c:pt>
                <c:pt idx="2">
                  <c:v>Actividad 3</c:v>
                </c:pt>
              </c:strCache>
              <c:extLst xmlns:c16r2="http://schemas.microsoft.com/office/drawing/2015/06/chart"/>
            </c:strRef>
          </c:cat>
          <c:val>
            <c:numRef>
              <c:f>'DIR. ADMINISTRATIVA'!$C$6:$I$6</c:f>
              <c:numCache>
                <c:formatCode>0.00%</c:formatCode>
                <c:ptCount val="3"/>
                <c:pt idx="0">
                  <c:v>0</c:v>
                </c:pt>
                <c:pt idx="1">
                  <c:v>1</c:v>
                </c:pt>
                <c:pt idx="2" formatCode="0%">
                  <c:v>1</c:v>
                </c:pt>
              </c:numCache>
              <c:extLst xmlns:c16r2="http://schemas.microsoft.com/office/drawing/2015/06/chart"/>
            </c:numRef>
          </c:val>
          <c:smooth val="0"/>
          <c:extLst xmlns:c16r2="http://schemas.microsoft.com/office/drawing/2015/06/chart">
            <c:ext xmlns:c16="http://schemas.microsoft.com/office/drawing/2014/chart" uri="{C3380CC4-5D6E-409C-BE32-E72D297353CC}">
              <c16:uniqueId val="{00000008-2865-402D-92A5-1C938D216463}"/>
            </c:ext>
          </c:extLst>
        </c:ser>
        <c:dLbls>
          <c:showLegendKey val="0"/>
          <c:showVal val="0"/>
          <c:showCatName val="0"/>
          <c:showSerName val="0"/>
          <c:showPercent val="0"/>
          <c:showBubbleSize val="0"/>
        </c:dLbls>
        <c:marker val="1"/>
        <c:smooth val="0"/>
        <c:axId val="778323424"/>
        <c:axId val="778323032"/>
      </c:lineChart>
      <c:catAx>
        <c:axId val="77832107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2640"/>
        <c:crosses val="autoZero"/>
        <c:auto val="1"/>
        <c:lblAlgn val="ctr"/>
        <c:lblOffset val="100"/>
        <c:noMultiLvlLbl val="0"/>
      </c:catAx>
      <c:valAx>
        <c:axId val="778322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1072"/>
        <c:crosses val="autoZero"/>
        <c:crossBetween val="between"/>
      </c:valAx>
      <c:valAx>
        <c:axId val="778323032"/>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23424"/>
        <c:crosses val="max"/>
        <c:crossBetween val="between"/>
      </c:valAx>
      <c:catAx>
        <c:axId val="778323424"/>
        <c:scaling>
          <c:orientation val="minMax"/>
        </c:scaling>
        <c:delete val="1"/>
        <c:axPos val="t"/>
        <c:numFmt formatCode="General" sourceLinked="1"/>
        <c:majorTickMark val="out"/>
        <c:minorTickMark val="none"/>
        <c:tickLblPos val="nextTo"/>
        <c:crossAx val="778323032"/>
        <c:crosses val="max"/>
        <c:auto val="1"/>
        <c:lblAlgn val="ctr"/>
        <c:lblOffset val="100"/>
        <c:noMultiLvlLbl val="0"/>
      </c:catAx>
      <c:spPr>
        <a:noFill/>
        <a:ln>
          <a:noFill/>
        </a:ln>
        <a:effectLst/>
      </c:spPr>
    </c:plotArea>
    <c:legend>
      <c:legendPos val="b"/>
      <c:layout>
        <c:manualLayout>
          <c:xMode val="edge"/>
          <c:yMode val="edge"/>
          <c:x val="0.21378964549574248"/>
          <c:y val="0.92204978609919386"/>
          <c:w val="0.57242065939639575"/>
          <c:h val="7.7950278027532141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300" baseline="0">
                <a:solidFill>
                  <a:schemeClr val="tx1">
                    <a:lumMod val="65000"/>
                    <a:lumOff val="35000"/>
                  </a:schemeClr>
                </a:solidFill>
                <a:latin typeface="+mn-lt"/>
                <a:ea typeface="+mn-ea"/>
                <a:cs typeface="+mn-cs"/>
              </a:defRPr>
            </a:pPr>
            <a:r>
              <a:rPr lang="es-MX" sz="1100" b="1" i="0" spc="300" baseline="0" dirty="0">
                <a:effectLst/>
                <a:latin typeface="+mn-lt"/>
                <a:cs typeface="Arial" panose="020B0604020202020204" pitchFamily="34" charset="0"/>
              </a:rPr>
              <a:t>META PLANEADA Y ALCANZADA A NIVEL PROPÓSITO </a:t>
            </a:r>
            <a:endParaRPr lang="es-MX" sz="1100" spc="300" dirty="0">
              <a:effectLst/>
              <a:latin typeface="+mn-lt"/>
              <a:cs typeface="Arial" panose="020B0604020202020204" pitchFamily="34" charset="0"/>
            </a:endParaRPr>
          </a:p>
          <a:p>
            <a:pPr>
              <a:defRPr sz="1100" spc="300"/>
            </a:pPr>
            <a:r>
              <a:rPr lang="es-MX" sz="1100" b="1" i="0" spc="300" baseline="0" dirty="0">
                <a:effectLst/>
                <a:latin typeface="+mn-lt"/>
                <a:cs typeface="Arial" panose="020B0604020202020204" pitchFamily="34" charset="0"/>
              </a:rPr>
              <a:t>PRIMER TRIMESTRE 2024</a:t>
            </a:r>
            <a:endParaRPr lang="es-MX" sz="1100" spc="300" dirty="0">
              <a:effectLst/>
              <a:latin typeface="+mn-lt"/>
              <a:cs typeface="Arial" panose="020B0604020202020204" pitchFamily="34" charset="0"/>
            </a:endParaRPr>
          </a:p>
          <a:p>
            <a:pPr>
              <a:defRPr sz="1100" spc="300"/>
            </a:pPr>
            <a:r>
              <a:rPr lang="es-MX" sz="1100" b="1" i="0" spc="300" baseline="0" dirty="0">
                <a:effectLst/>
                <a:latin typeface="+mn-lt"/>
                <a:cs typeface="Arial" panose="020B0604020202020204" pitchFamily="34" charset="0"/>
              </a:rPr>
              <a:t>EN UNIDADES Y PORCENTAJE DE AVANCE</a:t>
            </a:r>
            <a:endParaRPr lang="es-MX" sz="1100" spc="300" dirty="0">
              <a:effectLst/>
              <a:latin typeface="+mn-lt"/>
              <a:cs typeface="Arial" panose="020B0604020202020204" pitchFamily="34" charset="0"/>
            </a:endParaRPr>
          </a:p>
        </c:rich>
      </c:tx>
      <c:layout>
        <c:manualLayout>
          <c:xMode val="edge"/>
          <c:yMode val="edge"/>
          <c:x val="0.16751470675180322"/>
          <c:y val="8.2853974151439677E-3"/>
        </c:manualLayout>
      </c:layout>
      <c:overlay val="0"/>
      <c:spPr>
        <a:noFill/>
        <a:ln>
          <a:noFill/>
        </a:ln>
        <a:effectLst/>
      </c:spPr>
      <c:txPr>
        <a:bodyPr rot="0" spcFirstLastPara="1" vertOverflow="ellipsis" vert="horz" wrap="square" anchor="ctr" anchorCtr="1"/>
        <a:lstStyle/>
        <a:p>
          <a:pPr>
            <a:defRPr sz="1100" b="0" i="0" u="none" strike="noStrike" kern="1200" spc="30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0382402420802563"/>
          <c:y val="0.24966911162045236"/>
          <c:w val="0.75431914256076205"/>
          <c:h val="0.68159937718150732"/>
        </c:manualLayout>
      </c:layout>
      <c:barChart>
        <c:barDir val="col"/>
        <c:grouping val="clustered"/>
        <c:varyColors val="0"/>
        <c:ser>
          <c:idx val="0"/>
          <c:order val="0"/>
          <c:tx>
            <c:strRef>
              <c:f>'Propósito 1 1T24'!$B$4</c:f>
              <c:strCache>
                <c:ptCount val="1"/>
                <c:pt idx="0">
                  <c:v>Meta Planeada</c:v>
                </c:pt>
              </c:strCache>
            </c:strRef>
          </c:tx>
          <c:spPr>
            <a:solidFill>
              <a:srgbClr val="62113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'Propósito 1 1T24'!$C$3</c:f>
              <c:strCache>
                <c:ptCount val="1"/>
                <c:pt idx="0">
                  <c:v>Población Beneficiada</c:v>
                </c:pt>
              </c:strCache>
            </c:strRef>
          </c:cat>
          <c:val>
            <c:numRef>
              <c:f>'Propósito 1 1T24'!$C$4</c:f>
              <c:numCache>
                <c:formatCode>General</c:formatCode>
                <c:ptCount val="1"/>
                <c:pt idx="0">
                  <c:v>2128</c:v>
                </c:pt>
              </c:numCache>
            </c:numRef>
          </c:val>
          <c:extLst xmlns:c16r2="http://schemas.microsoft.com/office/drawing/2015/06/chart">
            <c:ext xmlns:c16="http://schemas.microsoft.com/office/drawing/2014/chart" uri="{C3380CC4-5D6E-409C-BE32-E72D297353CC}">
              <c16:uniqueId val="{00000000-ED37-4BF8-8B7F-F354473E5D04}"/>
            </c:ext>
          </c:extLst>
        </c:ser>
        <c:ser>
          <c:idx val="1"/>
          <c:order val="1"/>
          <c:tx>
            <c:strRef>
              <c:f>'Propósito 1 1T24'!$B$5</c:f>
              <c:strCache>
                <c:ptCount val="1"/>
                <c:pt idx="0">
                  <c:v>Meta Alcanzada</c:v>
                </c:pt>
              </c:strCache>
            </c:strRef>
          </c:tx>
          <c:spPr>
            <a:solidFill>
              <a:srgbClr val="9D24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'Propósito 1 1T24'!$C$3</c:f>
              <c:strCache>
                <c:ptCount val="1"/>
                <c:pt idx="0">
                  <c:v>Población Beneficiada</c:v>
                </c:pt>
              </c:strCache>
            </c:strRef>
          </c:cat>
          <c:val>
            <c:numRef>
              <c:f>'Propósito 1 1T24'!$C$5</c:f>
              <c:numCache>
                <c:formatCode>General</c:formatCode>
                <c:ptCount val="1"/>
                <c:pt idx="0">
                  <c:v>2114</c:v>
                </c:pt>
              </c:numCache>
            </c:numRef>
          </c:val>
          <c:extLst xmlns:c16r2="http://schemas.microsoft.com/office/drawing/2015/06/chart">
            <c:ext xmlns:c16="http://schemas.microsoft.com/office/drawing/2014/chart" uri="{C3380CC4-5D6E-409C-BE32-E72D297353CC}">
              <c16:uniqueId val="{00000001-ED37-4BF8-8B7F-F354473E5D04}"/>
            </c:ext>
          </c:extLst>
        </c:ser>
        <c:dLbls>
          <c:showLegendKey val="0"/>
          <c:showVal val="1"/>
          <c:showCatName val="0"/>
          <c:showSerName val="0"/>
          <c:showPercent val="0"/>
          <c:showBubbleSize val="0"/>
        </c:dLbls>
        <c:gapWidth val="219"/>
        <c:axId val="770525144"/>
        <c:axId val="77053533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4.9918963572258682E-2"/>
                  <c:y val="-0.55192805249540544"/>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ED37-4BF8-8B7F-F354473E5D04}"/>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1 1T24'!$C$3</c:f>
              <c:strCache>
                <c:ptCount val="1"/>
                <c:pt idx="0">
                  <c:v>Población Beneficiada</c:v>
                </c:pt>
              </c:strCache>
            </c:strRef>
          </c:cat>
          <c:val>
            <c:numRef>
              <c:f>'Propósito 1 1T24'!$C$6</c:f>
              <c:numCache>
                <c:formatCode>0.00%</c:formatCode>
                <c:ptCount val="1"/>
                <c:pt idx="0">
                  <c:v>-6.5789473684210523E-3</c:v>
                </c:pt>
              </c:numCache>
            </c:numRef>
          </c:val>
          <c:smooth val="0"/>
          <c:extLst xmlns:c16r2="http://schemas.microsoft.com/office/drawing/2015/06/chart">
            <c:ext xmlns:c16="http://schemas.microsoft.com/office/drawing/2014/chart" uri="{C3380CC4-5D6E-409C-BE32-E72D297353CC}">
              <c16:uniqueId val="{00000003-ED37-4BF8-8B7F-F354473E5D04}"/>
            </c:ext>
          </c:extLst>
        </c:ser>
        <c:dLbls>
          <c:showLegendKey val="0"/>
          <c:showVal val="0"/>
          <c:showCatName val="0"/>
          <c:showSerName val="0"/>
          <c:showPercent val="0"/>
          <c:showBubbleSize val="0"/>
        </c:dLbls>
        <c:marker val="1"/>
        <c:smooth val="0"/>
        <c:axId val="770535728"/>
        <c:axId val="770533376"/>
      </c:lineChart>
      <c:catAx>
        <c:axId val="7705251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770535336"/>
        <c:crosses val="autoZero"/>
        <c:auto val="1"/>
        <c:lblAlgn val="ctr"/>
        <c:lblOffset val="100"/>
        <c:noMultiLvlLbl val="0"/>
      </c:catAx>
      <c:valAx>
        <c:axId val="770535336"/>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dirty="0"/>
                  <a:t>Unidades</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70525144"/>
        <c:crosses val="autoZero"/>
        <c:crossBetween val="between"/>
      </c:valAx>
      <c:valAx>
        <c:axId val="770533376"/>
        <c:scaling>
          <c:orientation val="minMax"/>
          <c:max val="1"/>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dirty="0"/>
                  <a:t>Porcentaje de Avance</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70535728"/>
        <c:crosses val="max"/>
        <c:crossBetween val="between"/>
      </c:valAx>
      <c:catAx>
        <c:axId val="770535728"/>
        <c:scaling>
          <c:orientation val="minMax"/>
        </c:scaling>
        <c:delete val="1"/>
        <c:axPos val="t"/>
        <c:numFmt formatCode="General" sourceLinked="1"/>
        <c:majorTickMark val="out"/>
        <c:minorTickMark val="none"/>
        <c:tickLblPos val="nextTo"/>
        <c:crossAx val="770533376"/>
        <c:crosses val="max"/>
        <c:auto val="1"/>
        <c:lblAlgn val="ctr"/>
        <c:lblOffset val="100"/>
        <c:noMultiLvlLbl val="0"/>
      </c:catAx>
      <c:spPr>
        <a:noFill/>
        <a:ln>
          <a:noFill/>
        </a:ln>
        <a:effectLst/>
      </c:spPr>
    </c:plotArea>
    <c:legend>
      <c:legendPos val="b"/>
      <c:layout>
        <c:manualLayout>
          <c:xMode val="edge"/>
          <c:yMode val="edge"/>
          <c:x val="0.16189570635406922"/>
          <c:y val="0.95862056182385091"/>
          <c:w val="0.67620841932987197"/>
          <c:h val="4.137943817614904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userShapes r:id="rId4"/>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r>
              <a:rPr lang="es-MX" sz="1100" b="1" i="0" baseline="0">
                <a:solidFill>
                  <a:schemeClr val="bg2">
                    <a:lumMod val="50000"/>
                  </a:schemeClr>
                </a:solidFill>
                <a:effectLst/>
              </a:rPr>
              <a:t>METAS ALCANZADAS DURANTE EL PRIMER TRIMESTRE DEL 2024 EN UNIDADES Y PORCENTAJES POR ACTIVIDAD</a:t>
            </a:r>
            <a:endParaRPr lang="es-MX" sz="1100">
              <a:solidFill>
                <a:schemeClr val="bg2">
                  <a:lumMod val="50000"/>
                </a:schemeClr>
              </a:solidFill>
              <a:effectLst/>
            </a:endParaRPr>
          </a:p>
        </c:rich>
      </c:tx>
      <c:layout>
        <c:manualLayout>
          <c:xMode val="edge"/>
          <c:yMode val="edge"/>
          <c:x val="0.14089391518018141"/>
          <c:y val="4.5984944719571139E-3"/>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5.9112967558353824E-2"/>
          <c:y val="0.19448881188317418"/>
          <c:w val="0.8621178150994866"/>
          <c:h val="0.65793937555163284"/>
        </c:manualLayout>
      </c:layout>
      <c:barChart>
        <c:barDir val="col"/>
        <c:grouping val="clustered"/>
        <c:varyColors val="0"/>
        <c:ser>
          <c:idx val="0"/>
          <c:order val="0"/>
          <c:tx>
            <c:strRef>
              <c:f>'DIR. ADMINISTRATIVA'!$B$4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'DIR. ADMINISTRATIVA'!$C$3:$I$3</c:f>
              <c:strCache>
                <c:ptCount val="4"/>
                <c:pt idx="0">
                  <c:v>Actividad 4</c:v>
                </c:pt>
                <c:pt idx="1">
                  <c:v>Actividad 5</c:v>
                </c:pt>
                <c:pt idx="2">
                  <c:v>Actividad 6</c:v>
                </c:pt>
                <c:pt idx="3">
                  <c:v>Actividad 7</c:v>
                </c:pt>
              </c:strCache>
              <c:extLst xmlns:c16r2="http://schemas.microsoft.com/office/drawing/2015/06/chart"/>
            </c:strRef>
          </c:cat>
          <c:val>
            <c:numRef>
              <c:f>'DIR. ADMINISTRATIVA'!$C$4:$I$4</c:f>
              <c:numCache>
                <c:formatCode>General</c:formatCode>
                <c:ptCount val="4"/>
                <c:pt idx="0">
                  <c:v>1</c:v>
                </c:pt>
                <c:pt idx="1">
                  <c:v>0</c:v>
                </c:pt>
                <c:pt idx="2">
                  <c:v>0</c:v>
                </c:pt>
                <c:pt idx="3">
                  <c:v>1</c:v>
                </c:pt>
              </c:numCache>
              <c:extLst xmlns:c16r2="http://schemas.microsoft.com/office/drawing/2015/06/chart"/>
            </c:numRef>
          </c:val>
          <c:extLst xmlns:c16r2="http://schemas.microsoft.com/office/drawing/2015/06/chart">
            <c:ext xmlns:c16="http://schemas.microsoft.com/office/drawing/2014/chart" uri="{C3380CC4-5D6E-409C-BE32-E72D297353CC}">
              <c16:uniqueId val="{00000000-2865-402D-92A5-1C938D216463}"/>
            </c:ext>
          </c:extLst>
        </c:ser>
        <c:ser>
          <c:idx val="1"/>
          <c:order val="1"/>
          <c:tx>
            <c:strRef>
              <c:f>'DIR. ADMINISTRATIVA'!$B$5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'DIR. ADMINISTRATIVA'!$C$3:$I$3</c:f>
              <c:strCache>
                <c:ptCount val="4"/>
                <c:pt idx="0">
                  <c:v>Actividad 4</c:v>
                </c:pt>
                <c:pt idx="1">
                  <c:v>Actividad 5</c:v>
                </c:pt>
                <c:pt idx="2">
                  <c:v>Actividad 6</c:v>
                </c:pt>
                <c:pt idx="3">
                  <c:v>Actividad 7</c:v>
                </c:pt>
              </c:strCache>
              <c:extLst xmlns:c16r2="http://schemas.microsoft.com/office/drawing/2015/06/chart"/>
            </c:strRef>
          </c:cat>
          <c:val>
            <c:numRef>
              <c:f>'DIR. ADMINISTRATIVA'!$C$5:$I$5</c:f>
              <c:numCache>
                <c:formatCode>General</c:formatCode>
                <c:ptCount val="4"/>
                <c:pt idx="0" formatCode="#,##0">
                  <c:v>1</c:v>
                </c:pt>
                <c:pt idx="3" formatCode="#,##0">
                  <c:v>1</c:v>
                </c:pt>
              </c:numCache>
              <c:extLst xmlns:c16r2="http://schemas.microsoft.com/office/drawing/2015/06/chart"/>
            </c:numRef>
          </c:val>
          <c:extLst xmlns:c16r2="http://schemas.microsoft.com/office/drawing/2015/06/chart">
            <c:ext xmlns:c16="http://schemas.microsoft.com/office/drawing/2014/chart" uri="{C3380CC4-5D6E-409C-BE32-E72D297353CC}">
              <c16:uniqueId val="{00000001-2865-402D-92A5-1C938D216463}"/>
            </c:ext>
          </c:extLst>
        </c:ser>
        <c:dLbls>
          <c:showLegendKey val="0"/>
          <c:showVal val="1"/>
          <c:showCatName val="0"/>
          <c:showSerName val="0"/>
          <c:showPercent val="0"/>
          <c:showBubbleSize val="0"/>
        </c:dLbls>
        <c:gapWidth val="219"/>
        <c:axId val="778343416"/>
        <c:axId val="7783371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4.5679919663540521E-2"/>
                  <c:y val="-0.1022031463130867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2865-402D-92A5-1C938D216463}"/>
                </c:ext>
                <c:ext xmlns:c15="http://schemas.microsoft.com/office/drawing/2012/chart" uri="{CE6537A1-D6FC-4f65-9D91-7224C49458BB}">
                  <c15:layout/>
                </c:ext>
              </c:extLst>
            </c:dLbl>
            <c:dLbl>
              <c:idx val="1"/>
              <c:layout>
                <c:manualLayout>
                  <c:x val="-2.5875903869429524E-2"/>
                  <c:y val="-7.890042024392200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2865-402D-92A5-1C938D216463}"/>
                </c:ext>
                <c:ext xmlns:c15="http://schemas.microsoft.com/office/drawing/2012/chart" uri="{CE6537A1-D6FC-4f65-9D91-7224C49458BB}">
                  <c15:layout/>
                </c:ext>
              </c:extLst>
            </c:dLbl>
            <c:dLbl>
              <c:idx val="2"/>
              <c:layout>
                <c:manualLayout>
                  <c:x val="-4.3872275255345851E-2"/>
                  <c:y val="-0.17592509221850436"/>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D8A0-4A4B-AA7C-753B22EF6642}"/>
                </c:ext>
                <c:ext xmlns:c15="http://schemas.microsoft.com/office/drawing/2012/chart" uri="{CE6537A1-D6FC-4f65-9D91-7224C49458BB}">
                  <c15:layout/>
                </c:ext>
              </c:extLst>
            </c:dLbl>
            <c:dLbl>
              <c:idx val="3"/>
              <c:layout>
                <c:manualLayout>
                  <c:x val="-4.2924518177259417E-2"/>
                  <c:y val="-0.1069051893605071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044-46AF-A13B-7DF4B33A773A}"/>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'DIR. ADMINISTRATIVA'!$C$3:$I$3</c:f>
              <c:strCache>
                <c:ptCount val="4"/>
                <c:pt idx="0">
                  <c:v>Actividad 4</c:v>
                </c:pt>
                <c:pt idx="1">
                  <c:v>Actividad 5</c:v>
                </c:pt>
                <c:pt idx="2">
                  <c:v>Actividad 6</c:v>
                </c:pt>
                <c:pt idx="3">
                  <c:v>Actividad 7</c:v>
                </c:pt>
              </c:strCache>
              <c:extLst xmlns:c16r2="http://schemas.microsoft.com/office/drawing/2015/06/chart"/>
            </c:strRef>
          </c:cat>
          <c:val>
            <c:numRef>
              <c:f>'DIR. ADMINISTRATIVA'!$C$6:$I$6</c:f>
              <c:numCache>
                <c:formatCode>0.00%</c:formatCode>
                <c:ptCount val="4"/>
                <c:pt idx="0" formatCode="0%">
                  <c:v>1</c:v>
                </c:pt>
                <c:pt idx="1">
                  <c:v>0</c:v>
                </c:pt>
                <c:pt idx="2">
                  <c:v>0</c:v>
                </c:pt>
                <c:pt idx="3" formatCode="0%">
                  <c:v>1</c:v>
                </c:pt>
              </c:numCache>
              <c:extLst xmlns:c16r2="http://schemas.microsoft.com/office/drawing/2015/06/chart"/>
            </c:numRef>
          </c:val>
          <c:smooth val="0"/>
          <c:extLst xmlns:c16r2="http://schemas.microsoft.com/office/drawing/2015/06/chart">
            <c:ext xmlns:c16="http://schemas.microsoft.com/office/drawing/2014/chart" uri="{C3380CC4-5D6E-409C-BE32-E72D297353CC}">
              <c16:uniqueId val="{00000008-2865-402D-92A5-1C938D216463}"/>
            </c:ext>
          </c:extLst>
        </c:ser>
        <c:dLbls>
          <c:showLegendKey val="0"/>
          <c:showVal val="0"/>
          <c:showCatName val="0"/>
          <c:showSerName val="0"/>
          <c:showPercent val="0"/>
          <c:showBubbleSize val="0"/>
        </c:dLbls>
        <c:marker val="1"/>
        <c:smooth val="0"/>
        <c:axId val="778338320"/>
        <c:axId val="778342240"/>
      </c:lineChart>
      <c:catAx>
        <c:axId val="7783434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7144"/>
        <c:crosses val="autoZero"/>
        <c:auto val="1"/>
        <c:lblAlgn val="ctr"/>
        <c:lblOffset val="100"/>
        <c:noMultiLvlLbl val="0"/>
      </c:catAx>
      <c:valAx>
        <c:axId val="7783371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43416"/>
        <c:crosses val="autoZero"/>
        <c:crossBetween val="between"/>
      </c:valAx>
      <c:valAx>
        <c:axId val="778342240"/>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8320"/>
        <c:crosses val="max"/>
        <c:crossBetween val="between"/>
      </c:valAx>
      <c:catAx>
        <c:axId val="778338320"/>
        <c:scaling>
          <c:orientation val="minMax"/>
        </c:scaling>
        <c:delete val="1"/>
        <c:axPos val="t"/>
        <c:numFmt formatCode="General" sourceLinked="1"/>
        <c:majorTickMark val="out"/>
        <c:minorTickMark val="none"/>
        <c:tickLblPos val="nextTo"/>
        <c:crossAx val="778342240"/>
        <c:crosses val="max"/>
        <c:auto val="1"/>
        <c:lblAlgn val="ctr"/>
        <c:lblOffset val="100"/>
        <c:noMultiLvlLbl val="0"/>
      </c:catAx>
      <c:spPr>
        <a:noFill/>
        <a:ln>
          <a:noFill/>
        </a:ln>
        <a:effectLst/>
      </c:spPr>
    </c:plotArea>
    <c:legend>
      <c:legendPos val="b"/>
      <c:layout>
        <c:manualLayout>
          <c:xMode val="edge"/>
          <c:yMode val="edge"/>
          <c:x val="0.19351387040335508"/>
          <c:y val="0.91806904687876112"/>
          <c:w val="0.66028203972439958"/>
          <c:h val="7.7950278027532141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r>
              <a:rPr lang="es-MX" sz="1100" b="1" i="0" baseline="0">
                <a:solidFill>
                  <a:schemeClr val="bg2">
                    <a:lumMod val="50000"/>
                  </a:schemeClr>
                </a:solidFill>
                <a:effectLst/>
              </a:rPr>
              <a:t>METAS LOGRADAS POR TRIMESTRE Y ACUMULADO ANUAL DE LAS ACTIVIDADES PROGRAMADAS EN EL 2024</a:t>
            </a:r>
            <a:endParaRPr lang="es-MX" sz="1100">
              <a:solidFill>
                <a:schemeClr val="bg2">
                  <a:lumMod val="50000"/>
                </a:schemeClr>
              </a:solidFill>
              <a:effectLst/>
            </a:endParaRPr>
          </a:p>
        </c:rich>
      </c:tx>
      <c:layout>
        <c:manualLayout>
          <c:xMode val="edge"/>
          <c:yMode val="edge"/>
          <c:x val="0.15406595148760768"/>
          <c:y val="0"/>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8.9248709683101682E-2"/>
          <c:y val="0.21120684910808898"/>
          <c:w val="0.83253166340784579"/>
          <c:h val="0.64022236653521736"/>
        </c:manualLayout>
      </c:layout>
      <c:barChart>
        <c:barDir val="col"/>
        <c:grouping val="clustered"/>
        <c:varyColors val="0"/>
        <c:ser>
          <c:idx val="0"/>
          <c:order val="0"/>
          <c:tx>
            <c:strRef>
              <c:f>'POL. TURÍSTICA'!$I$4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TURÍSTICA'!$J$3</c:f>
              <c:strCache>
                <c:ptCount val="1"/>
                <c:pt idx="0">
                  <c:v>Componente</c:v>
                </c:pt>
              </c:strCache>
            </c:strRef>
          </c:cat>
          <c:val>
            <c:numRef>
              <c:f>'POL. TURÍSTICA'!$J$4</c:f>
              <c:numCache>
                <c:formatCode>#,##0</c:formatCode>
                <c:ptCount val="1"/>
                <c:pt idx="0">
                  <c:v>57350</c:v>
                </c:pt>
              </c:numCache>
            </c:numRef>
          </c:val>
          <c:extLst xmlns:c16r2="http://schemas.microsoft.com/office/drawing/2015/06/chart">
            <c:ext xmlns:c16="http://schemas.microsoft.com/office/drawing/2014/chart" uri="{C3380CC4-5D6E-409C-BE32-E72D297353CC}">
              <c16:uniqueId val="{00000000-907B-4200-AD82-CD2B98F3EC1F}"/>
            </c:ext>
          </c:extLst>
        </c:ser>
        <c:ser>
          <c:idx val="1"/>
          <c:order val="1"/>
          <c:tx>
            <c:strRef>
              <c:f>'POL. TURÍSTICA'!$I$5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TURÍSTICA'!$J$3</c:f>
              <c:strCache>
                <c:ptCount val="1"/>
                <c:pt idx="0">
                  <c:v>Componente</c:v>
                </c:pt>
              </c:strCache>
            </c:strRef>
          </c:cat>
          <c:val>
            <c:numRef>
              <c:f>'POL. TURÍSTICA'!$J$5</c:f>
              <c:numCache>
                <c:formatCode>#,##0</c:formatCode>
                <c:ptCount val="1"/>
                <c:pt idx="0">
                  <c:v>57752</c:v>
                </c:pt>
              </c:numCache>
            </c:numRef>
          </c:val>
          <c:extLst xmlns:c16r2="http://schemas.microsoft.com/office/drawing/2015/06/chart">
            <c:ext xmlns:c16="http://schemas.microsoft.com/office/drawing/2014/chart" uri="{C3380CC4-5D6E-409C-BE32-E72D297353CC}">
              <c16:uniqueId val="{00000001-907B-4200-AD82-CD2B98F3EC1F}"/>
            </c:ext>
          </c:extLst>
        </c:ser>
        <c:dLbls>
          <c:showLegendKey val="0"/>
          <c:showVal val="1"/>
          <c:showCatName val="0"/>
          <c:showSerName val="0"/>
          <c:showPercent val="0"/>
          <c:showBubbleSize val="0"/>
        </c:dLbls>
        <c:gapWidth val="219"/>
        <c:overlap val="-27"/>
        <c:axId val="778334400"/>
        <c:axId val="7783391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328408394100338"/>
                  <c:y val="-3.121644382184769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907B-4200-AD82-CD2B98F3EC1F}"/>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TURÍSTICA'!$J$3</c:f>
              <c:strCache>
                <c:ptCount val="1"/>
                <c:pt idx="0">
                  <c:v>Componente</c:v>
                </c:pt>
              </c:strCache>
            </c:strRef>
          </c:cat>
          <c:val>
            <c:numRef>
              <c:f>'POL. TURÍSTICA'!$J$6</c:f>
              <c:numCache>
                <c:formatCode>0.00%</c:formatCode>
                <c:ptCount val="1"/>
                <c:pt idx="0">
                  <c:v>1.0070095902353966</c:v>
                </c:pt>
              </c:numCache>
            </c:numRef>
          </c:val>
          <c:smooth val="0"/>
          <c:extLst xmlns:c16r2="http://schemas.microsoft.com/office/drawing/2015/06/chart">
            <c:ext xmlns:c16="http://schemas.microsoft.com/office/drawing/2014/chart" uri="{C3380CC4-5D6E-409C-BE32-E72D297353CC}">
              <c16:uniqueId val="{00000003-907B-4200-AD82-CD2B98F3EC1F}"/>
            </c:ext>
          </c:extLst>
        </c:ser>
        <c:dLbls>
          <c:showLegendKey val="0"/>
          <c:showVal val="1"/>
          <c:showCatName val="0"/>
          <c:showSerName val="0"/>
          <c:showPercent val="0"/>
          <c:showBubbleSize val="0"/>
        </c:dLbls>
        <c:marker val="1"/>
        <c:smooth val="0"/>
        <c:axId val="778332048"/>
        <c:axId val="778331656"/>
      </c:lineChart>
      <c:catAx>
        <c:axId val="778334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spc="300" baseline="0">
                <a:solidFill>
                  <a:sysClr val="windowText" lastClr="000000"/>
                </a:solidFill>
                <a:latin typeface="+mn-lt"/>
                <a:ea typeface="+mn-ea"/>
                <a:cs typeface="+mn-cs"/>
              </a:defRPr>
            </a:pPr>
            <a:endParaRPr lang="es-MX"/>
          </a:p>
        </c:txPr>
        <c:crossAx val="778339104"/>
        <c:crosses val="autoZero"/>
        <c:auto val="0"/>
        <c:lblAlgn val="ctr"/>
        <c:lblOffset val="100"/>
        <c:noMultiLvlLbl val="0"/>
      </c:catAx>
      <c:valAx>
        <c:axId val="7783391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4400"/>
        <c:crosses val="autoZero"/>
        <c:crossBetween val="between"/>
      </c:valAx>
      <c:valAx>
        <c:axId val="778331656"/>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2048"/>
        <c:crosses val="max"/>
        <c:crossBetween val="between"/>
      </c:valAx>
      <c:catAx>
        <c:axId val="778332048"/>
        <c:scaling>
          <c:orientation val="minMax"/>
        </c:scaling>
        <c:delete val="1"/>
        <c:axPos val="b"/>
        <c:numFmt formatCode="General" sourceLinked="1"/>
        <c:majorTickMark val="none"/>
        <c:minorTickMark val="none"/>
        <c:tickLblPos val="nextTo"/>
        <c:crossAx val="778331656"/>
        <c:crosses val="autoZero"/>
        <c:auto val="0"/>
        <c:lblAlgn val="ctr"/>
        <c:lblOffset val="100"/>
        <c:noMultiLvlLbl val="0"/>
      </c:catAx>
      <c:spPr>
        <a:noFill/>
        <a:ln>
          <a:noFill/>
        </a:ln>
        <a:effectLst/>
      </c:spPr>
    </c:plotArea>
    <c:legend>
      <c:legendPos val="b"/>
      <c:layout>
        <c:manualLayout>
          <c:xMode val="edge"/>
          <c:yMode val="edge"/>
          <c:x val="0.14730768553259702"/>
          <c:y val="0.9285170372164091"/>
          <c:w val="0.70538445278232842"/>
          <c:h val="7.1482962783590884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r>
              <a:rPr lang="es-MX" sz="1100" b="1" i="0" baseline="0">
                <a:solidFill>
                  <a:schemeClr val="bg2">
                    <a:lumMod val="50000"/>
                  </a:schemeClr>
                </a:solidFill>
                <a:effectLst/>
              </a:rPr>
              <a:t>METAS ALCANZADAS DURANTE EL PRIMER TRIMESTRE DEL 2024 EN UNIDADES Y PORCENTAJES POR ACTIVIDAD</a:t>
            </a:r>
            <a:endParaRPr lang="es-MX" sz="1100">
              <a:solidFill>
                <a:schemeClr val="bg2">
                  <a:lumMod val="50000"/>
                </a:schemeClr>
              </a:solidFill>
              <a:effectLst/>
            </a:endParaRPr>
          </a:p>
        </c:rich>
      </c:tx>
      <c:layout>
        <c:manualLayout>
          <c:xMode val="edge"/>
          <c:yMode val="edge"/>
          <c:x val="0.12200509669732318"/>
          <c:y val="0"/>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8.4549035570876743E-2"/>
          <c:y val="0.1854652784436096"/>
          <c:w val="0.83248207952854647"/>
          <c:h val="0.64392463558418378"/>
        </c:manualLayout>
      </c:layout>
      <c:barChart>
        <c:barDir val="col"/>
        <c:grouping val="clustered"/>
        <c:varyColors val="0"/>
        <c:ser>
          <c:idx val="0"/>
          <c:order val="0"/>
          <c:tx>
            <c:strRef>
              <c:f>'POL. TURÍSTICA'!$B$4</c:f>
              <c:strCache>
                <c:ptCount val="1"/>
                <c:pt idx="0">
                  <c:v>Meta Planeada</c:v>
                </c:pt>
              </c:strCache>
            </c:strRef>
          </c:tx>
          <c:spPr>
            <a:solidFill>
              <a:srgbClr val="B38E5D"/>
            </a:solidFill>
            <a:ln>
              <a:noFill/>
            </a:ln>
            <a:effectLst/>
          </c:spPr>
          <c:invertIfNegative val="0"/>
          <c:dLbls>
            <c:dLbl>
              <c:idx val="1"/>
              <c:layout>
                <c:manualLayout>
                  <c:x val="-7.3741461652162055E-2"/>
                  <c:y val="4.13598243086576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9AAC-4B44-B4C4-671C5D1BF343}"/>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TURÍSTICA'!$C$3:$G$3</c:f>
              <c:strCache>
                <c:ptCount val="2"/>
                <c:pt idx="0">
                  <c:v>Actividad 1</c:v>
                </c:pt>
                <c:pt idx="1">
                  <c:v>Actividad 2</c:v>
                </c:pt>
              </c:strCache>
              <c:extLst xmlns:c16r2="http://schemas.microsoft.com/office/drawing/2015/06/chart"/>
            </c:strRef>
          </c:cat>
          <c:val>
            <c:numRef>
              <c:f>'POL. TURÍSTICA'!$C$4:$G$4</c:f>
              <c:numCache>
                <c:formatCode>#,##0</c:formatCode>
                <c:ptCount val="2"/>
                <c:pt idx="0" formatCode="General">
                  <c:v>2</c:v>
                </c:pt>
                <c:pt idx="1">
                  <c:v>25981</c:v>
                </c:pt>
              </c:numCache>
              <c:extLst xmlns:c16r2="http://schemas.microsoft.com/office/drawing/2015/06/chart"/>
            </c:numRef>
          </c:val>
          <c:extLst xmlns:c16r2="http://schemas.microsoft.com/office/drawing/2015/06/chart">
            <c:ext xmlns:c16="http://schemas.microsoft.com/office/drawing/2014/chart" uri="{C3380CC4-5D6E-409C-BE32-E72D297353CC}">
              <c16:uniqueId val="{00000000-A0DF-47DF-8511-AA9687BB92AC}"/>
            </c:ext>
          </c:extLst>
        </c:ser>
        <c:ser>
          <c:idx val="1"/>
          <c:order val="1"/>
          <c:tx>
            <c:strRef>
              <c:f>'POL. TURÍSTICA'!$B$5</c:f>
              <c:strCache>
                <c:ptCount val="1"/>
                <c:pt idx="0">
                  <c:v>Meta Realizada</c:v>
                </c:pt>
              </c:strCache>
            </c:strRef>
          </c:tx>
          <c:spPr>
            <a:solidFill>
              <a:srgbClr val="D4C19C"/>
            </a:solidFill>
            <a:ln>
              <a:noFill/>
            </a:ln>
            <a:effectLst/>
          </c:spPr>
          <c:invertIfNegative val="0"/>
          <c:dLbls>
            <c:dLbl>
              <c:idx val="1"/>
              <c:layout>
                <c:manualLayout>
                  <c:x val="2.3008284988039092E-2"/>
                  <c:y val="2.309610313528417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9AAC-4B44-B4C4-671C5D1BF343}"/>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TURÍSTICA'!$C$3:$G$3</c:f>
              <c:strCache>
                <c:ptCount val="2"/>
                <c:pt idx="0">
                  <c:v>Actividad 1</c:v>
                </c:pt>
                <c:pt idx="1">
                  <c:v>Actividad 2</c:v>
                </c:pt>
              </c:strCache>
              <c:extLst xmlns:c16r2="http://schemas.microsoft.com/office/drawing/2015/06/chart"/>
            </c:strRef>
          </c:cat>
          <c:val>
            <c:numRef>
              <c:f>'POL. TURÍSTICA'!$C$5:$G$5</c:f>
              <c:numCache>
                <c:formatCode>#,##0</c:formatCode>
                <c:ptCount val="2"/>
                <c:pt idx="0">
                  <c:v>1</c:v>
                </c:pt>
                <c:pt idx="1">
                  <c:v>25982</c:v>
                </c:pt>
              </c:numCache>
              <c:extLst xmlns:c16r2="http://schemas.microsoft.com/office/drawing/2015/06/chart"/>
            </c:numRef>
          </c:val>
          <c:extLst xmlns:c16r2="http://schemas.microsoft.com/office/drawing/2015/06/chart">
            <c:ext xmlns:c16="http://schemas.microsoft.com/office/drawing/2014/chart" uri="{C3380CC4-5D6E-409C-BE32-E72D297353CC}">
              <c16:uniqueId val="{00000001-A0DF-47DF-8511-AA9687BB92AC}"/>
            </c:ext>
          </c:extLst>
        </c:ser>
        <c:dLbls>
          <c:showLegendKey val="0"/>
          <c:showVal val="1"/>
          <c:showCatName val="0"/>
          <c:showSerName val="0"/>
          <c:showPercent val="0"/>
          <c:showBubbleSize val="0"/>
        </c:dLbls>
        <c:gapWidth val="219"/>
        <c:axId val="778343024"/>
        <c:axId val="77833596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0783636090497087"/>
                  <c:y val="-1.407118573530155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A0DF-47DF-8511-AA9687BB92AC}"/>
                </c:ext>
                <c:ext xmlns:c15="http://schemas.microsoft.com/office/drawing/2012/chart" uri="{CE6537A1-D6FC-4f65-9D91-7224C49458BB}">
                  <c15:layout/>
                </c:ext>
              </c:extLst>
            </c:dLbl>
            <c:dLbl>
              <c:idx val="1"/>
              <c:layout>
                <c:manualLayout>
                  <c:x val="-5.8694823285740987E-2"/>
                  <c:y val="5.948578815678523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A0DF-47DF-8511-AA9687BB92AC}"/>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TURÍSTICA'!$C$3:$G$3</c:f>
              <c:strCache>
                <c:ptCount val="2"/>
                <c:pt idx="0">
                  <c:v>Actividad 1</c:v>
                </c:pt>
                <c:pt idx="1">
                  <c:v>Actividad 2</c:v>
                </c:pt>
              </c:strCache>
              <c:extLst xmlns:c16r2="http://schemas.microsoft.com/office/drawing/2015/06/chart"/>
            </c:strRef>
          </c:cat>
          <c:val>
            <c:numRef>
              <c:f>'POL. TURÍSTICA'!$C$6:$G$6</c:f>
              <c:numCache>
                <c:formatCode>0%</c:formatCode>
                <c:ptCount val="2"/>
                <c:pt idx="0">
                  <c:v>0.5</c:v>
                </c:pt>
                <c:pt idx="1">
                  <c:v>1.0000384896655248</c:v>
                </c:pt>
              </c:numCache>
              <c:extLst xmlns:c16r2="http://schemas.microsoft.com/office/drawing/2015/06/chart"/>
            </c:numRef>
          </c:val>
          <c:smooth val="0"/>
          <c:extLst xmlns:c16r2="http://schemas.microsoft.com/office/drawing/2015/06/chart">
            <c:ext xmlns:c16="http://schemas.microsoft.com/office/drawing/2014/chart" uri="{C3380CC4-5D6E-409C-BE32-E72D297353CC}">
              <c16:uniqueId val="{00000008-A0DF-47DF-8511-AA9687BB92AC}"/>
            </c:ext>
          </c:extLst>
        </c:ser>
        <c:dLbls>
          <c:showLegendKey val="0"/>
          <c:showVal val="0"/>
          <c:showCatName val="0"/>
          <c:showSerName val="0"/>
          <c:showPercent val="0"/>
          <c:showBubbleSize val="0"/>
        </c:dLbls>
        <c:marker val="1"/>
        <c:smooth val="0"/>
        <c:axId val="778332440"/>
        <c:axId val="778336360"/>
      </c:lineChart>
      <c:catAx>
        <c:axId val="77834302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5968"/>
        <c:crosses val="autoZero"/>
        <c:auto val="1"/>
        <c:lblAlgn val="ctr"/>
        <c:lblOffset val="100"/>
        <c:noMultiLvlLbl val="0"/>
      </c:catAx>
      <c:valAx>
        <c:axId val="778335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43024"/>
        <c:crosses val="autoZero"/>
        <c:crossBetween val="between"/>
      </c:valAx>
      <c:valAx>
        <c:axId val="778336360"/>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2440"/>
        <c:crosses val="max"/>
        <c:crossBetween val="between"/>
      </c:valAx>
      <c:catAx>
        <c:axId val="778332440"/>
        <c:scaling>
          <c:orientation val="minMax"/>
        </c:scaling>
        <c:delete val="1"/>
        <c:axPos val="t"/>
        <c:numFmt formatCode="General" sourceLinked="1"/>
        <c:majorTickMark val="out"/>
        <c:minorTickMark val="none"/>
        <c:tickLblPos val="nextTo"/>
        <c:crossAx val="778336360"/>
        <c:crosses val="max"/>
        <c:auto val="1"/>
        <c:lblAlgn val="ctr"/>
        <c:lblOffset val="100"/>
        <c:noMultiLvlLbl val="0"/>
      </c:catAx>
      <c:spPr>
        <a:noFill/>
        <a:ln>
          <a:noFill/>
        </a:ln>
        <a:effectLst/>
      </c:spPr>
    </c:plotArea>
    <c:legend>
      <c:legendPos val="b"/>
      <c:layout>
        <c:manualLayout>
          <c:xMode val="edge"/>
          <c:yMode val="edge"/>
          <c:x val="0.13127735446639444"/>
          <c:y val="0.92199489512785426"/>
          <c:w val="0.72362812006840471"/>
          <c:h val="7.7950278027532141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r>
              <a:rPr lang="es-MX" sz="1100" b="1" i="0" baseline="0">
                <a:solidFill>
                  <a:schemeClr val="bg2">
                    <a:lumMod val="50000"/>
                  </a:schemeClr>
                </a:solidFill>
                <a:effectLst/>
              </a:rPr>
              <a:t>METAS ALCANZADAS DURANTE EL PRIMER TRIMESTRE DEL 2024 EN UNIDADES Y PORCENTAJES POR ACTIVIDAD</a:t>
            </a:r>
            <a:endParaRPr lang="es-MX" sz="1100">
              <a:solidFill>
                <a:schemeClr val="bg2">
                  <a:lumMod val="50000"/>
                </a:schemeClr>
              </a:solidFill>
              <a:effectLst/>
            </a:endParaRPr>
          </a:p>
        </c:rich>
      </c:tx>
      <c:layout>
        <c:manualLayout>
          <c:xMode val="edge"/>
          <c:yMode val="edge"/>
          <c:x val="0.11404116638725693"/>
          <c:y val="0"/>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8.4549141348533502E-2"/>
          <c:y val="0.17775445992661337"/>
          <c:w val="0.83248207952854647"/>
          <c:h val="0.68887963294796861"/>
        </c:manualLayout>
      </c:layout>
      <c:barChart>
        <c:barDir val="col"/>
        <c:grouping val="clustered"/>
        <c:varyColors val="0"/>
        <c:ser>
          <c:idx val="0"/>
          <c:order val="0"/>
          <c:tx>
            <c:strRef>
              <c:f>'POL. TURÍSTICA'!$B$4</c:f>
              <c:strCache>
                <c:ptCount val="1"/>
                <c:pt idx="0">
                  <c:v>Meta Planeada</c:v>
                </c:pt>
              </c:strCache>
            </c:strRef>
          </c:tx>
          <c:spPr>
            <a:solidFill>
              <a:srgbClr val="B38E5D"/>
            </a:solidFill>
            <a:ln>
              <a:noFill/>
            </a:ln>
            <a:effectLst/>
          </c:spPr>
          <c:invertIfNegative val="0"/>
          <c:dLbls>
            <c:dLbl>
              <c:idx val="0"/>
              <c:layout>
                <c:manualLayout>
                  <c:x val="-6.8759097383350497E-3"/>
                  <c:y val="-1.387288769080295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4A6E-41BB-B50B-59A1F847791D}"/>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TURÍSTICA'!$C$3:$G$3</c:f>
              <c:strCache>
                <c:ptCount val="3"/>
                <c:pt idx="0">
                  <c:v>Actividad 3</c:v>
                </c:pt>
                <c:pt idx="1">
                  <c:v>Actividad 4</c:v>
                </c:pt>
                <c:pt idx="2">
                  <c:v>Actividad 5</c:v>
                </c:pt>
              </c:strCache>
              <c:extLst xmlns:c16r2="http://schemas.microsoft.com/office/drawing/2015/06/chart"/>
            </c:strRef>
          </c:cat>
          <c:val>
            <c:numRef>
              <c:f>'POL. TURÍSTICA'!$C$4:$G$4</c:f>
              <c:numCache>
                <c:formatCode>General</c:formatCode>
                <c:ptCount val="3"/>
                <c:pt idx="0" formatCode="#,##0">
                  <c:v>31185</c:v>
                </c:pt>
                <c:pt idx="1">
                  <c:v>180</c:v>
                </c:pt>
                <c:pt idx="2">
                  <c:v>2</c:v>
                </c:pt>
              </c:numCache>
              <c:extLst xmlns:c16r2="http://schemas.microsoft.com/office/drawing/2015/06/chart"/>
            </c:numRef>
          </c:val>
          <c:extLst xmlns:c16r2="http://schemas.microsoft.com/office/drawing/2015/06/chart">
            <c:ext xmlns:c16="http://schemas.microsoft.com/office/drawing/2014/chart" uri="{C3380CC4-5D6E-409C-BE32-E72D297353CC}">
              <c16:uniqueId val="{00000000-A0DF-47DF-8511-AA9687BB92AC}"/>
            </c:ext>
          </c:extLst>
        </c:ser>
        <c:ser>
          <c:idx val="1"/>
          <c:order val="1"/>
          <c:tx>
            <c:strRef>
              <c:f>'POL. TURÍSTICA'!$B$5</c:f>
              <c:strCache>
                <c:ptCount val="1"/>
                <c:pt idx="0">
                  <c:v>Meta Realizada</c:v>
                </c:pt>
              </c:strCache>
            </c:strRef>
          </c:tx>
          <c:spPr>
            <a:solidFill>
              <a:srgbClr val="D4C19C"/>
            </a:solidFill>
            <a:ln>
              <a:noFill/>
            </a:ln>
            <a:effectLst/>
          </c:spPr>
          <c:invertIfNegative val="0"/>
          <c:dLbls>
            <c:dLbl>
              <c:idx val="0"/>
              <c:layout>
                <c:manualLayout>
                  <c:x val="6.2177879507646937E-2"/>
                  <c:y val="9.2384868086046994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4A6E-41BB-B50B-59A1F847791D}"/>
                </c:ext>
                <c:ext xmlns:c15="http://schemas.microsoft.com/office/drawing/2012/chart" uri="{CE6537A1-D6FC-4f65-9D91-7224C49458BB}">
                  <c15:layout/>
                </c:ext>
              </c:extLst>
            </c:dLbl>
            <c:dLbl>
              <c:idx val="1"/>
              <c:layout>
                <c:manualLayout>
                  <c:x val="4.6057688524182828E-2"/>
                  <c:y val="6.466940766023318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4A6E-41BB-B50B-59A1F847791D}"/>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TURÍSTICA'!$C$3:$G$3</c:f>
              <c:strCache>
                <c:ptCount val="3"/>
                <c:pt idx="0">
                  <c:v>Actividad 3</c:v>
                </c:pt>
                <c:pt idx="1">
                  <c:v>Actividad 4</c:v>
                </c:pt>
                <c:pt idx="2">
                  <c:v>Actividad 5</c:v>
                </c:pt>
              </c:strCache>
              <c:extLst xmlns:c16r2="http://schemas.microsoft.com/office/drawing/2015/06/chart"/>
            </c:strRef>
          </c:cat>
          <c:val>
            <c:numRef>
              <c:f>'POL. TURÍSTICA'!$C$5:$G$5</c:f>
              <c:numCache>
                <c:formatCode>#,##0</c:formatCode>
                <c:ptCount val="3"/>
                <c:pt idx="0">
                  <c:v>31589</c:v>
                </c:pt>
                <c:pt idx="1">
                  <c:v>180</c:v>
                </c:pt>
                <c:pt idx="2">
                  <c:v>0</c:v>
                </c:pt>
              </c:numCache>
              <c:extLst xmlns:c16r2="http://schemas.microsoft.com/office/drawing/2015/06/chart"/>
            </c:numRef>
          </c:val>
          <c:extLst xmlns:c16r2="http://schemas.microsoft.com/office/drawing/2015/06/chart">
            <c:ext xmlns:c16="http://schemas.microsoft.com/office/drawing/2014/chart" uri="{C3380CC4-5D6E-409C-BE32-E72D297353CC}">
              <c16:uniqueId val="{00000001-A0DF-47DF-8511-AA9687BB92AC}"/>
            </c:ext>
          </c:extLst>
        </c:ser>
        <c:dLbls>
          <c:showLegendKey val="0"/>
          <c:showVal val="1"/>
          <c:showCatName val="0"/>
          <c:showSerName val="0"/>
          <c:showPercent val="0"/>
          <c:showBubbleSize val="0"/>
        </c:dLbls>
        <c:gapWidth val="219"/>
        <c:axId val="778339496"/>
        <c:axId val="77833753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7.5893809787356645E-2"/>
                  <c:y val="6.83282228998236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A0DF-47DF-8511-AA9687BB92AC}"/>
                </c:ext>
                <c:ext xmlns:c15="http://schemas.microsoft.com/office/drawing/2012/chart" uri="{CE6537A1-D6FC-4f65-9D91-7224C49458BB}">
                  <c15:layout/>
                </c:ext>
              </c:extLst>
            </c:dLbl>
            <c:dLbl>
              <c:idx val="1"/>
              <c:layout>
                <c:manualLayout>
                  <c:x val="-3.9775535661379431E-2"/>
                  <c:y val="-9.264397634344215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A0DF-47DF-8511-AA9687BB92AC}"/>
                </c:ext>
                <c:ext xmlns:c15="http://schemas.microsoft.com/office/drawing/2012/chart" uri="{CE6537A1-D6FC-4f65-9D91-7224C49458BB}">
                  <c15:layout/>
                </c:ext>
              </c:extLst>
            </c:dLbl>
            <c:dLbl>
              <c:idx val="2"/>
              <c:layout>
                <c:manualLayout>
                  <c:x val="-5.6792013539649376E-2"/>
                  <c:y val="-6.930389773476204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A0DF-47DF-8511-AA9687BB92AC}"/>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TURÍSTICA'!$C$3:$G$3</c:f>
              <c:strCache>
                <c:ptCount val="3"/>
                <c:pt idx="0">
                  <c:v>Actividad 3</c:v>
                </c:pt>
                <c:pt idx="1">
                  <c:v>Actividad 4</c:v>
                </c:pt>
                <c:pt idx="2">
                  <c:v>Actividad 5</c:v>
                </c:pt>
              </c:strCache>
              <c:extLst xmlns:c16r2="http://schemas.microsoft.com/office/drawing/2015/06/chart"/>
            </c:strRef>
          </c:cat>
          <c:val>
            <c:numRef>
              <c:f>'POL. TURÍSTICA'!$C$6:$G$6</c:f>
              <c:numCache>
                <c:formatCode>0%</c:formatCode>
                <c:ptCount val="3"/>
                <c:pt idx="0" formatCode="0.00%">
                  <c:v>1.0129549462882796</c:v>
                </c:pt>
                <c:pt idx="1">
                  <c:v>1</c:v>
                </c:pt>
                <c:pt idx="2">
                  <c:v>0</c:v>
                </c:pt>
              </c:numCache>
              <c:extLst xmlns:c16r2="http://schemas.microsoft.com/office/drawing/2015/06/chart"/>
            </c:numRef>
          </c:val>
          <c:smooth val="0"/>
          <c:extLst xmlns:c16r2="http://schemas.microsoft.com/office/drawing/2015/06/chart">
            <c:ext xmlns:c16="http://schemas.microsoft.com/office/drawing/2014/chart" uri="{C3380CC4-5D6E-409C-BE32-E72D297353CC}">
              <c16:uniqueId val="{00000008-A0DF-47DF-8511-AA9687BB92AC}"/>
            </c:ext>
          </c:extLst>
        </c:ser>
        <c:dLbls>
          <c:showLegendKey val="0"/>
          <c:showVal val="0"/>
          <c:showCatName val="0"/>
          <c:showSerName val="0"/>
          <c:showPercent val="0"/>
          <c:showBubbleSize val="0"/>
        </c:dLbls>
        <c:marker val="1"/>
        <c:smooth val="0"/>
        <c:axId val="778341848"/>
        <c:axId val="778338712"/>
      </c:lineChart>
      <c:catAx>
        <c:axId val="77833949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7536"/>
        <c:crosses val="autoZero"/>
        <c:auto val="1"/>
        <c:lblAlgn val="ctr"/>
        <c:lblOffset val="100"/>
        <c:noMultiLvlLbl val="0"/>
      </c:catAx>
      <c:valAx>
        <c:axId val="778337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9496"/>
        <c:crosses val="autoZero"/>
        <c:crossBetween val="between"/>
      </c:valAx>
      <c:valAx>
        <c:axId val="778338712"/>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41848"/>
        <c:crosses val="max"/>
        <c:crossBetween val="between"/>
      </c:valAx>
      <c:catAx>
        <c:axId val="778341848"/>
        <c:scaling>
          <c:orientation val="minMax"/>
        </c:scaling>
        <c:delete val="1"/>
        <c:axPos val="t"/>
        <c:numFmt formatCode="General" sourceLinked="1"/>
        <c:majorTickMark val="out"/>
        <c:minorTickMark val="none"/>
        <c:tickLblPos val="nextTo"/>
        <c:crossAx val="778338712"/>
        <c:crosses val="max"/>
        <c:auto val="1"/>
        <c:lblAlgn val="ctr"/>
        <c:lblOffset val="100"/>
        <c:noMultiLvlLbl val="0"/>
      </c:catAx>
      <c:spPr>
        <a:noFill/>
        <a:ln>
          <a:noFill/>
        </a:ln>
        <a:effectLst/>
      </c:spPr>
    </c:plotArea>
    <c:legend>
      <c:legendPos val="b"/>
      <c:layout>
        <c:manualLayout>
          <c:xMode val="edge"/>
          <c:yMode val="edge"/>
          <c:x val="0.13127727073046863"/>
          <c:y val="0.91462918975232976"/>
          <c:w val="0.72362812006840471"/>
          <c:h val="7.7950278027532141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r>
              <a:rPr lang="es-MX" sz="1000" b="1" i="0" baseline="0">
                <a:solidFill>
                  <a:schemeClr val="bg2">
                    <a:lumMod val="50000"/>
                  </a:schemeClr>
                </a:solidFill>
                <a:effectLst/>
              </a:rPr>
              <a:t>METAS LOGRADAS POR TRIMESTRE Y ACUMULADO ANUAL DE LAS ACTIVIDADES PROGRAMADAS EN EL 2024</a:t>
            </a:r>
            <a:endParaRPr lang="es-MX" sz="1000">
              <a:solidFill>
                <a:schemeClr val="bg2">
                  <a:lumMod val="50000"/>
                </a:schemeClr>
              </a:solidFill>
              <a:effectLst/>
            </a:endParaRPr>
          </a:p>
        </c:rich>
      </c:tx>
      <c:layout>
        <c:manualLayout>
          <c:xMode val="edge"/>
          <c:yMode val="edge"/>
          <c:x val="0.13154023506303275"/>
          <c:y val="0"/>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6.3361532876227464E-2"/>
          <c:y val="0.20802371440911488"/>
          <c:w val="0.86342697195108453"/>
          <c:h val="0.6089501461127157"/>
        </c:manualLayout>
      </c:layout>
      <c:barChart>
        <c:barDir val="col"/>
        <c:grouping val="clustered"/>
        <c:varyColors val="0"/>
        <c:ser>
          <c:idx val="0"/>
          <c:order val="0"/>
          <c:tx>
            <c:strRef>
              <c:f>'ACADEMIA DE POLICÍA'!$G$4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'ACADEMIA DE POLICÍA'!$H$3</c:f>
              <c:strCache>
                <c:ptCount val="1"/>
                <c:pt idx="0">
                  <c:v>Componente</c:v>
                </c:pt>
              </c:strCache>
            </c:strRef>
          </c:cat>
          <c:val>
            <c:numRef>
              <c:f>'ACADEMIA DE POLICÍA'!$H$4</c:f>
              <c:numCache>
                <c:formatCode>General</c:formatCode>
                <c:ptCount val="1"/>
                <c:pt idx="0">
                  <c:v>156</c:v>
                </c:pt>
              </c:numCache>
            </c:numRef>
          </c:val>
          <c:extLst xmlns:c16r2="http://schemas.microsoft.com/office/drawing/2015/06/chart">
            <c:ext xmlns:c16="http://schemas.microsoft.com/office/drawing/2014/chart" uri="{C3380CC4-5D6E-409C-BE32-E72D297353CC}">
              <c16:uniqueId val="{00000000-B33F-463F-AD67-316319D8EC39}"/>
            </c:ext>
          </c:extLst>
        </c:ser>
        <c:ser>
          <c:idx val="1"/>
          <c:order val="1"/>
          <c:tx>
            <c:strRef>
              <c:f>'ACADEMIA DE POLICÍA'!$G$5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'ACADEMIA DE POLICÍA'!$H$3</c:f>
              <c:strCache>
                <c:ptCount val="1"/>
                <c:pt idx="0">
                  <c:v>Componente</c:v>
                </c:pt>
              </c:strCache>
            </c:strRef>
          </c:cat>
          <c:val>
            <c:numRef>
              <c:f>'ACADEMIA DE POLICÍA'!$H$5</c:f>
              <c:numCache>
                <c:formatCode>#,##0</c:formatCode>
                <c:ptCount val="1"/>
                <c:pt idx="0">
                  <c:v>0</c:v>
                </c:pt>
              </c:numCache>
            </c:numRef>
          </c:val>
          <c:extLst xmlns:c16r2="http://schemas.microsoft.com/office/drawing/2015/06/chart">
            <c:ext xmlns:c16="http://schemas.microsoft.com/office/drawing/2014/chart" uri="{C3380CC4-5D6E-409C-BE32-E72D297353CC}">
              <c16:uniqueId val="{00000001-B33F-463F-AD67-316319D8EC39}"/>
            </c:ext>
          </c:extLst>
        </c:ser>
        <c:dLbls>
          <c:showLegendKey val="0"/>
          <c:showVal val="1"/>
          <c:showCatName val="0"/>
          <c:showSerName val="0"/>
          <c:showPercent val="0"/>
          <c:showBubbleSize val="0"/>
        </c:dLbls>
        <c:gapWidth val="219"/>
        <c:overlap val="-27"/>
        <c:axId val="778341064"/>
        <c:axId val="778334792"/>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2.5829120592708574E-2"/>
                  <c:y val="1.088333033542097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B33F-463F-AD67-316319D8EC39}"/>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POLICÍA'!$H$3</c:f>
              <c:strCache>
                <c:ptCount val="1"/>
                <c:pt idx="0">
                  <c:v>Componente</c:v>
                </c:pt>
              </c:strCache>
            </c:strRef>
          </c:cat>
          <c:val>
            <c:numRef>
              <c:f>'ACADEMIA DE POLICÍA'!$H$6</c:f>
              <c:numCache>
                <c:formatCode>0.00%</c:formatCode>
                <c:ptCount val="1"/>
                <c:pt idx="0">
                  <c:v>0</c:v>
                </c:pt>
              </c:numCache>
            </c:numRef>
          </c:val>
          <c:smooth val="0"/>
          <c:extLst xmlns:c16r2="http://schemas.microsoft.com/office/drawing/2015/06/chart">
            <c:ext xmlns:c16="http://schemas.microsoft.com/office/drawing/2014/chart" uri="{C3380CC4-5D6E-409C-BE32-E72D297353CC}">
              <c16:uniqueId val="{00000003-B33F-463F-AD67-316319D8EC39}"/>
            </c:ext>
          </c:extLst>
        </c:ser>
        <c:dLbls>
          <c:showLegendKey val="0"/>
          <c:showVal val="1"/>
          <c:showCatName val="0"/>
          <c:showSerName val="0"/>
          <c:showPercent val="0"/>
          <c:showBubbleSize val="0"/>
        </c:dLbls>
        <c:marker val="1"/>
        <c:smooth val="0"/>
        <c:axId val="778342632"/>
        <c:axId val="778341456"/>
      </c:lineChart>
      <c:catAx>
        <c:axId val="778341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4792"/>
        <c:crosses val="autoZero"/>
        <c:auto val="0"/>
        <c:lblAlgn val="ctr"/>
        <c:lblOffset val="100"/>
        <c:noMultiLvlLbl val="0"/>
      </c:catAx>
      <c:valAx>
        <c:axId val="7783347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41064"/>
        <c:crosses val="autoZero"/>
        <c:crossBetween val="between"/>
      </c:valAx>
      <c:valAx>
        <c:axId val="778341456"/>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42632"/>
        <c:crosses val="max"/>
        <c:crossBetween val="between"/>
      </c:valAx>
      <c:catAx>
        <c:axId val="778342632"/>
        <c:scaling>
          <c:orientation val="minMax"/>
        </c:scaling>
        <c:delete val="1"/>
        <c:axPos val="b"/>
        <c:numFmt formatCode="General" sourceLinked="1"/>
        <c:majorTickMark val="none"/>
        <c:minorTickMark val="none"/>
        <c:tickLblPos val="nextTo"/>
        <c:crossAx val="778341456"/>
        <c:crosses val="autoZero"/>
        <c:auto val="0"/>
        <c:lblAlgn val="ctr"/>
        <c:lblOffset val="100"/>
        <c:noMultiLvlLbl val="0"/>
      </c:catAx>
      <c:spPr>
        <a:noFill/>
        <a:ln>
          <a:noFill/>
        </a:ln>
        <a:effectLst/>
      </c:spPr>
    </c:plotArea>
    <c:legend>
      <c:legendPos val="b"/>
      <c:layout>
        <c:manualLayout>
          <c:xMode val="edge"/>
          <c:yMode val="edge"/>
          <c:x val="0.14986090261854232"/>
          <c:y val="0.91158585500558231"/>
          <c:w val="0.70027801988564431"/>
          <c:h val="7.9045817392115775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r>
              <a:rPr lang="es-MX" sz="1000" b="1" i="0" baseline="0">
                <a:solidFill>
                  <a:schemeClr val="bg2">
                    <a:lumMod val="50000"/>
                  </a:schemeClr>
                </a:solidFill>
                <a:effectLst/>
              </a:rPr>
              <a:t>METAS ALCANZADAS DURANTE EL PRIMER TRIMESTRE DEL 2024 EN UNIDADES Y PORCENTAJES POR ACTIVIDAD</a:t>
            </a:r>
            <a:endParaRPr lang="es-MX" sz="1000">
              <a:solidFill>
                <a:schemeClr val="bg2">
                  <a:lumMod val="50000"/>
                </a:schemeClr>
              </a:solidFill>
              <a:effectLst/>
            </a:endParaRPr>
          </a:p>
        </c:rich>
      </c:tx>
      <c:layout>
        <c:manualLayout>
          <c:xMode val="edge"/>
          <c:yMode val="edge"/>
          <c:x val="0.12711740467841662"/>
          <c:y val="8.8629560191509638E-3"/>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bg2">
                  <a:lumMod val="50000"/>
                </a:schemeClr>
              </a:solidFill>
              <a:latin typeface="+mn-lt"/>
              <a:ea typeface="+mn-ea"/>
              <a:cs typeface="+mn-cs"/>
            </a:defRPr>
          </a:pPr>
          <a:endParaRPr lang="es-MX"/>
        </a:p>
      </c:txPr>
    </c:title>
    <c:autoTitleDeleted val="0"/>
    <c:plotArea>
      <c:layout>
        <c:manualLayout>
          <c:layoutTarget val="inner"/>
          <c:xMode val="edge"/>
          <c:yMode val="edge"/>
          <c:x val="6.2486504832735809E-2"/>
          <c:y val="0.18793898238609613"/>
          <c:w val="0.86093251692026662"/>
          <c:h val="0.66549703562035989"/>
        </c:manualLayout>
      </c:layout>
      <c:barChart>
        <c:barDir val="col"/>
        <c:grouping val="clustered"/>
        <c:varyColors val="0"/>
        <c:ser>
          <c:idx val="0"/>
          <c:order val="0"/>
          <c:tx>
            <c:strRef>
              <c:f>'ACADEMIA DE POLICÍA'!$B$4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'ACADEMIA DE POLICÍA'!$C$3:$E$3</c:f>
              <c:strCache>
                <c:ptCount val="3"/>
                <c:pt idx="0">
                  <c:v>Actividad 1</c:v>
                </c:pt>
                <c:pt idx="1">
                  <c:v>Actividad 2</c:v>
                </c:pt>
                <c:pt idx="2">
                  <c:v>Actividad 3</c:v>
                </c:pt>
              </c:strCache>
            </c:strRef>
          </c:cat>
          <c:val>
            <c:numRef>
              <c:f>'ACADEMIA DE POLICÍA'!$C$4:$E$4</c:f>
              <c:numCache>
                <c:formatCode>General</c:formatCode>
                <c:ptCount val="3"/>
                <c:pt idx="0">
                  <c:v>156</c:v>
                </c:pt>
                <c:pt idx="1">
                  <c:v>0</c:v>
                </c:pt>
                <c:pt idx="2">
                  <c:v>0</c:v>
                </c:pt>
              </c:numCache>
            </c:numRef>
          </c:val>
          <c:extLst xmlns:c16r2="http://schemas.microsoft.com/office/drawing/2015/06/chart">
            <c:ext xmlns:c16="http://schemas.microsoft.com/office/drawing/2014/chart" uri="{C3380CC4-5D6E-409C-BE32-E72D297353CC}">
              <c16:uniqueId val="{00000000-C0F9-4511-B5BC-C9F7BF9A806D}"/>
            </c:ext>
          </c:extLst>
        </c:ser>
        <c:ser>
          <c:idx val="1"/>
          <c:order val="1"/>
          <c:tx>
            <c:strRef>
              <c:f>'ACADEMIA DE POLICÍA'!$B$5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'ACADEMIA DE POLICÍA'!$C$3:$E$3</c:f>
              <c:strCache>
                <c:ptCount val="3"/>
                <c:pt idx="0">
                  <c:v>Actividad 1</c:v>
                </c:pt>
                <c:pt idx="1">
                  <c:v>Actividad 2</c:v>
                </c:pt>
                <c:pt idx="2">
                  <c:v>Actividad 3</c:v>
                </c:pt>
              </c:strCache>
            </c:strRef>
          </c:cat>
          <c:val>
            <c:numRef>
              <c:f>'ACADEMIA DE POLICÍA'!$C$5:$E$5</c:f>
              <c:numCache>
                <c:formatCode>#,##0</c:formatCode>
                <c:ptCount val="3"/>
                <c:pt idx="0">
                  <c:v>0</c:v>
                </c:pt>
                <c:pt idx="1">
                  <c:v>0</c:v>
                </c:pt>
                <c:pt idx="2">
                  <c:v>0</c:v>
                </c:pt>
              </c:numCache>
            </c:numRef>
          </c:val>
          <c:extLst xmlns:c16r2="http://schemas.microsoft.com/office/drawing/2015/06/chart">
            <c:ext xmlns:c16="http://schemas.microsoft.com/office/drawing/2014/chart" uri="{C3380CC4-5D6E-409C-BE32-E72D297353CC}">
              <c16:uniqueId val="{00000001-C0F9-4511-B5BC-C9F7BF9A806D}"/>
            </c:ext>
          </c:extLst>
        </c:ser>
        <c:dLbls>
          <c:showLegendKey val="0"/>
          <c:showVal val="1"/>
          <c:showCatName val="0"/>
          <c:showSerName val="0"/>
          <c:showPercent val="0"/>
          <c:showBubbleSize val="0"/>
        </c:dLbls>
        <c:gapWidth val="219"/>
        <c:axId val="778332832"/>
        <c:axId val="77833518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6711885340229243"/>
                  <c:y val="-6.466940766023310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C0F9-4511-B5BC-C9F7BF9A806D}"/>
                </c:ext>
                <c:ext xmlns:c15="http://schemas.microsoft.com/office/drawing/2012/chart" uri="{CE6537A1-D6FC-4f65-9D91-7224C49458BB}">
                  <c15:layout/>
                </c:ext>
              </c:extLst>
            </c:dLbl>
            <c:dLbl>
              <c:idx val="1"/>
              <c:layout>
                <c:manualLayout>
                  <c:x val="-9.8698019286422703E-2"/>
                  <c:y val="-3.181671585615759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0F9-4511-B5BC-C9F7BF9A806D}"/>
                </c:ext>
                <c:ext xmlns:c15="http://schemas.microsoft.com/office/drawing/2012/chart" uri="{CE6537A1-D6FC-4f65-9D91-7224C49458BB}">
                  <c15:layout/>
                </c:ext>
              </c:extLst>
            </c:dLbl>
            <c:dLbl>
              <c:idx val="2"/>
              <c:layout>
                <c:manualLayout>
                  <c:x val="-1.4115560336432225E-2"/>
                  <c:y val="-0.14338624087885274"/>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C0F9-4511-B5BC-C9F7BF9A806D}"/>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POLICÍA'!$C$3:$E$3</c:f>
              <c:strCache>
                <c:ptCount val="3"/>
                <c:pt idx="0">
                  <c:v>Actividad 1</c:v>
                </c:pt>
                <c:pt idx="1">
                  <c:v>Actividad 2</c:v>
                </c:pt>
                <c:pt idx="2">
                  <c:v>Actividad 3</c:v>
                </c:pt>
              </c:strCache>
            </c:strRef>
          </c:cat>
          <c:val>
            <c:numRef>
              <c:f>'ACADEMIA DE POLICÍA'!$C$6:$E$6</c:f>
              <c:numCache>
                <c:formatCode>0.00%</c:formatCode>
                <c:ptCount val="3"/>
                <c:pt idx="0" formatCode="0%">
                  <c:v>0</c:v>
                </c:pt>
                <c:pt idx="1">
                  <c:v>0</c:v>
                </c:pt>
                <c:pt idx="2">
                  <c:v>0</c:v>
                </c:pt>
              </c:numCache>
            </c:numRef>
          </c:val>
          <c:smooth val="0"/>
          <c:extLst xmlns:c16r2="http://schemas.microsoft.com/office/drawing/2015/06/chart">
            <c:ext xmlns:c16="http://schemas.microsoft.com/office/drawing/2014/chart" uri="{C3380CC4-5D6E-409C-BE32-E72D297353CC}">
              <c16:uniqueId val="{00000007-C0F9-4511-B5BC-C9F7BF9A806D}"/>
            </c:ext>
          </c:extLst>
        </c:ser>
        <c:dLbls>
          <c:showLegendKey val="0"/>
          <c:showVal val="0"/>
          <c:showCatName val="0"/>
          <c:showSerName val="0"/>
          <c:showPercent val="0"/>
          <c:showBubbleSize val="0"/>
        </c:dLbls>
        <c:marker val="1"/>
        <c:smooth val="0"/>
        <c:axId val="778333224"/>
        <c:axId val="778336752"/>
      </c:lineChart>
      <c:catAx>
        <c:axId val="7783328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5184"/>
        <c:crosses val="autoZero"/>
        <c:auto val="1"/>
        <c:lblAlgn val="ctr"/>
        <c:lblOffset val="100"/>
        <c:noMultiLvlLbl val="0"/>
      </c:catAx>
      <c:valAx>
        <c:axId val="7783351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2832"/>
        <c:crosses val="autoZero"/>
        <c:crossBetween val="between"/>
      </c:valAx>
      <c:valAx>
        <c:axId val="778336752"/>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33224"/>
        <c:crosses val="max"/>
        <c:crossBetween val="between"/>
      </c:valAx>
      <c:catAx>
        <c:axId val="778333224"/>
        <c:scaling>
          <c:orientation val="minMax"/>
        </c:scaling>
        <c:delete val="1"/>
        <c:axPos val="t"/>
        <c:numFmt formatCode="General" sourceLinked="1"/>
        <c:majorTickMark val="out"/>
        <c:minorTickMark val="none"/>
        <c:tickLblPos val="nextTo"/>
        <c:crossAx val="778336752"/>
        <c:crosses val="max"/>
        <c:auto val="1"/>
        <c:lblAlgn val="ctr"/>
        <c:lblOffset val="100"/>
        <c:noMultiLvlLbl val="0"/>
      </c:catAx>
      <c:spPr>
        <a:noFill/>
        <a:ln>
          <a:noFill/>
        </a:ln>
        <a:effectLst/>
      </c:spPr>
    </c:plotArea>
    <c:legend>
      <c:legendPos val="b"/>
      <c:layout>
        <c:manualLayout>
          <c:xMode val="edge"/>
          <c:yMode val="edge"/>
          <c:x val="0.15587909847798659"/>
          <c:y val="0.9252182851854992"/>
          <c:w val="0.68824163058182541"/>
          <c:h val="7.4781714814500772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s-MX" sz="1000" b="1" i="0" baseline="0">
                <a:solidFill>
                  <a:schemeClr val="tx1">
                    <a:lumMod val="65000"/>
                    <a:lumOff val="35000"/>
                  </a:schemeClr>
                </a:solidFill>
                <a:effectLst/>
              </a:rPr>
              <a:t>METAS LOGRADAS POR TRIMESTRE Y ACUMULADO ANUAL DE LAS ACTIVIDADES PROGRAMADAS EN EL 2024.</a:t>
            </a:r>
            <a:endParaRPr lang="es-MX" sz="1000">
              <a:solidFill>
                <a:schemeClr val="tx1">
                  <a:lumMod val="65000"/>
                  <a:lumOff val="35000"/>
                </a:schemeClr>
              </a:solidFill>
              <a:effectLst/>
            </a:endParaRPr>
          </a:p>
        </c:rich>
      </c:tx>
      <c:layout>
        <c:manualLayout>
          <c:xMode val="edge"/>
          <c:yMode val="edge"/>
          <c:x val="0.12545896212334826"/>
          <c:y val="2.4211895949218722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6.5113271609431075E-2"/>
          <c:y val="0.2304806389885905"/>
          <c:w val="0.83949808579705076"/>
          <c:h val="0.61671257887878139"/>
        </c:manualLayout>
      </c:layout>
      <c:barChart>
        <c:barDir val="col"/>
        <c:grouping val="clustered"/>
        <c:varyColors val="0"/>
        <c:ser>
          <c:idx val="0"/>
          <c:order val="0"/>
          <c:tx>
            <c:strRef>
              <c:f>TRÁNSITO!$I$4</c:f>
              <c:strCache>
                <c:ptCount val="1"/>
                <c:pt idx="0">
                  <c:v>Meta Planeada</c:v>
                </c:pt>
              </c:strCache>
            </c:strRef>
          </c:tx>
          <c:spPr>
            <a:solidFill>
              <a:srgbClr val="13322B"/>
            </a:solidFill>
            <a:ln>
              <a:noFill/>
            </a:ln>
            <a:effectLst/>
          </c:spPr>
          <c:invertIfNegative val="0"/>
          <c:dLbls>
            <c:dLbl>
              <c:idx val="0"/>
              <c:layout>
                <c:manualLayout>
                  <c:x val="0"/>
                  <c:y val="1.379574547899661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B069-4A50-9929-D9519933A931}"/>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TRÁNSITO!$J$3</c:f>
              <c:strCache>
                <c:ptCount val="1"/>
                <c:pt idx="0">
                  <c:v>Componente</c:v>
                </c:pt>
              </c:strCache>
            </c:strRef>
          </c:cat>
          <c:val>
            <c:numRef>
              <c:f>TRÁNSITO!$J$4</c:f>
              <c:numCache>
                <c:formatCode>General</c:formatCode>
                <c:ptCount val="1"/>
                <c:pt idx="0">
                  <c:v>187</c:v>
                </c:pt>
              </c:numCache>
            </c:numRef>
          </c:val>
          <c:extLst xmlns:c16r2="http://schemas.microsoft.com/office/drawing/2015/06/chart">
            <c:ext xmlns:c16="http://schemas.microsoft.com/office/drawing/2014/chart" uri="{C3380CC4-5D6E-409C-BE32-E72D297353CC}">
              <c16:uniqueId val="{00000000-82B3-4C1E-9FD7-719877071BEF}"/>
            </c:ext>
          </c:extLst>
        </c:ser>
        <c:ser>
          <c:idx val="1"/>
          <c:order val="1"/>
          <c:tx>
            <c:strRef>
              <c:f>TRÁNSITO!$I$5</c:f>
              <c:strCache>
                <c:ptCount val="1"/>
                <c:pt idx="0">
                  <c:v>Meta Realizada</c:v>
                </c:pt>
              </c:strCache>
            </c:strRef>
          </c:tx>
          <c:spPr>
            <a:solidFill>
              <a:srgbClr val="285C4D"/>
            </a:solidFill>
            <a:ln>
              <a:noFill/>
            </a:ln>
            <a:effectLst/>
          </c:spPr>
          <c:invertIfNegative val="0"/>
          <c:dLbls>
            <c:dLbl>
              <c:idx val="0"/>
              <c:layout>
                <c:manualLayout>
                  <c:x val="8.5329909169301089E-3"/>
                  <c:y val="2.299290913166099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B069-4A50-9929-D9519933A931}"/>
                </c:ext>
                <c:ext xmlns:c15="http://schemas.microsoft.com/office/drawing/2012/chart" uri="{CE6537A1-D6FC-4f65-9D91-7224C49458BB}">
                  <c15:layout>
                    <c:manualLayout>
                      <c:w val="8.8461644781246893E-2"/>
                      <c:h val="9.2385508891013976E-2"/>
                    </c:manualLayout>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TRÁNSITO!$J$3</c:f>
              <c:strCache>
                <c:ptCount val="1"/>
                <c:pt idx="0">
                  <c:v>Componente</c:v>
                </c:pt>
              </c:strCache>
            </c:strRef>
          </c:cat>
          <c:val>
            <c:numRef>
              <c:f>TRÁNSITO!$J$5</c:f>
              <c:numCache>
                <c:formatCode>#,##0</c:formatCode>
                <c:ptCount val="1"/>
                <c:pt idx="0">
                  <c:v>108</c:v>
                </c:pt>
              </c:numCache>
            </c:numRef>
          </c:val>
          <c:extLst xmlns:c16r2="http://schemas.microsoft.com/office/drawing/2015/06/chart">
            <c:ext xmlns:c16="http://schemas.microsoft.com/office/drawing/2014/chart" uri="{C3380CC4-5D6E-409C-BE32-E72D297353CC}">
              <c16:uniqueId val="{00000001-82B3-4C1E-9FD7-719877071BEF}"/>
            </c:ext>
          </c:extLst>
        </c:ser>
        <c:dLbls>
          <c:showLegendKey val="0"/>
          <c:showVal val="1"/>
          <c:showCatName val="0"/>
          <c:showSerName val="0"/>
          <c:showPercent val="0"/>
          <c:showBubbleSize val="0"/>
        </c:dLbls>
        <c:gapWidth val="219"/>
        <c:overlap val="-27"/>
        <c:axId val="778344200"/>
        <c:axId val="77834537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1.082854984772099E-2"/>
                  <c:y val="-2.698030394451443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82B3-4C1E-9FD7-719877071BEF}"/>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Century Gothic" panose="020B0502020202020204" pitchFamily="34" charset="0"/>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TRÁNSITO!$J$3</c:f>
              <c:strCache>
                <c:ptCount val="1"/>
                <c:pt idx="0">
                  <c:v>Componente</c:v>
                </c:pt>
              </c:strCache>
            </c:strRef>
          </c:cat>
          <c:val>
            <c:numRef>
              <c:f>TRÁNSITO!$J$6</c:f>
              <c:numCache>
                <c:formatCode>0.00%</c:formatCode>
                <c:ptCount val="1"/>
                <c:pt idx="0">
                  <c:v>0.57754010695187163</c:v>
                </c:pt>
              </c:numCache>
            </c:numRef>
          </c:val>
          <c:smooth val="0"/>
          <c:extLst xmlns:c16r2="http://schemas.microsoft.com/office/drawing/2015/06/chart">
            <c:ext xmlns:c16="http://schemas.microsoft.com/office/drawing/2014/chart" uri="{C3380CC4-5D6E-409C-BE32-E72D297353CC}">
              <c16:uniqueId val="{00000003-82B3-4C1E-9FD7-719877071BEF}"/>
            </c:ext>
          </c:extLst>
        </c:ser>
        <c:dLbls>
          <c:showLegendKey val="0"/>
          <c:showVal val="1"/>
          <c:showCatName val="0"/>
          <c:showSerName val="0"/>
          <c:showPercent val="0"/>
          <c:showBubbleSize val="0"/>
        </c:dLbls>
        <c:marker val="1"/>
        <c:smooth val="0"/>
        <c:axId val="778344592"/>
        <c:axId val="778344984"/>
      </c:lineChart>
      <c:catAx>
        <c:axId val="778344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45376"/>
        <c:crosses val="autoZero"/>
        <c:auto val="0"/>
        <c:lblAlgn val="ctr"/>
        <c:lblOffset val="100"/>
        <c:noMultiLvlLbl val="0"/>
      </c:catAx>
      <c:valAx>
        <c:axId val="7783453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44200"/>
        <c:crosses val="autoZero"/>
        <c:crossBetween val="between"/>
      </c:valAx>
      <c:valAx>
        <c:axId val="778344984"/>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44592"/>
        <c:crosses val="max"/>
        <c:crossBetween val="between"/>
      </c:valAx>
      <c:catAx>
        <c:axId val="778344592"/>
        <c:scaling>
          <c:orientation val="minMax"/>
        </c:scaling>
        <c:delete val="1"/>
        <c:axPos val="b"/>
        <c:numFmt formatCode="General" sourceLinked="1"/>
        <c:majorTickMark val="none"/>
        <c:minorTickMark val="none"/>
        <c:tickLblPos val="nextTo"/>
        <c:crossAx val="778344984"/>
        <c:crosses val="autoZero"/>
        <c:auto val="0"/>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s-MX" sz="1000" b="1" i="0" baseline="0">
                <a:solidFill>
                  <a:schemeClr val="tx1">
                    <a:lumMod val="65000"/>
                    <a:lumOff val="35000"/>
                  </a:schemeClr>
                </a:solidFill>
                <a:effectLst/>
              </a:rPr>
              <a:t>METAS ALCANZADAS DURANTE EL PRIMER TRIMESTRE DEL 2024 EN UNIDADES Y PORCENTAJES POR ACTIVIDAD</a:t>
            </a:r>
            <a:endParaRPr lang="es-MX" sz="1000">
              <a:solidFill>
                <a:schemeClr val="tx1">
                  <a:lumMod val="65000"/>
                  <a:lumOff val="35000"/>
                </a:schemeClr>
              </a:solidFill>
              <a:effectLst/>
            </a:endParaRPr>
          </a:p>
        </c:rich>
      </c:tx>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5.1120189576356764E-2"/>
          <c:y val="0.20236489055205686"/>
          <c:w val="0.85974325374814164"/>
          <c:h val="0.65520055060529392"/>
        </c:manualLayout>
      </c:layout>
      <c:barChart>
        <c:barDir val="col"/>
        <c:grouping val="clustered"/>
        <c:varyColors val="0"/>
        <c:ser>
          <c:idx val="0"/>
          <c:order val="0"/>
          <c:tx>
            <c:strRef>
              <c:f>TRÁNSITO!$B$4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TRÁNSITO!$C$3:$G$3</c:f>
              <c:strCache>
                <c:ptCount val="2"/>
                <c:pt idx="0">
                  <c:v>Actividad 1</c:v>
                </c:pt>
                <c:pt idx="1">
                  <c:v>Actividad 2</c:v>
                </c:pt>
              </c:strCache>
              <c:extLst xmlns:c16r2="http://schemas.microsoft.com/office/drawing/2015/06/chart"/>
            </c:strRef>
          </c:cat>
          <c:val>
            <c:numRef>
              <c:f>TRÁNSITO!$C$4:$G$4</c:f>
              <c:numCache>
                <c:formatCode>General</c:formatCode>
                <c:ptCount val="2"/>
                <c:pt idx="0">
                  <c:v>9</c:v>
                </c:pt>
                <c:pt idx="1">
                  <c:v>7</c:v>
                </c:pt>
              </c:numCache>
              <c:extLst xmlns:c16r2="http://schemas.microsoft.com/office/drawing/2015/06/chart"/>
            </c:numRef>
          </c:val>
          <c:extLst xmlns:c16r2="http://schemas.microsoft.com/office/drawing/2015/06/chart">
            <c:ext xmlns:c16="http://schemas.microsoft.com/office/drawing/2014/chart" uri="{C3380CC4-5D6E-409C-BE32-E72D297353CC}">
              <c16:uniqueId val="{00000000-D1FE-40B6-9A1F-421EF7814A5E}"/>
            </c:ext>
          </c:extLst>
        </c:ser>
        <c:ser>
          <c:idx val="1"/>
          <c:order val="1"/>
          <c:tx>
            <c:strRef>
              <c:f>TRÁNSITO!$B$5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TRÁNSITO!$C$3:$G$3</c:f>
              <c:strCache>
                <c:ptCount val="2"/>
                <c:pt idx="0">
                  <c:v>Actividad 1</c:v>
                </c:pt>
                <c:pt idx="1">
                  <c:v>Actividad 2</c:v>
                </c:pt>
              </c:strCache>
              <c:extLst xmlns:c16r2="http://schemas.microsoft.com/office/drawing/2015/06/chart"/>
            </c:strRef>
          </c:cat>
          <c:val>
            <c:numRef>
              <c:f>TRÁNSITO!$C$5:$G$5</c:f>
              <c:numCache>
                <c:formatCode>#,##0</c:formatCode>
                <c:ptCount val="2"/>
                <c:pt idx="0">
                  <c:v>5</c:v>
                </c:pt>
                <c:pt idx="1">
                  <c:v>5</c:v>
                </c:pt>
              </c:numCache>
              <c:extLst xmlns:c16r2="http://schemas.microsoft.com/office/drawing/2015/06/chart"/>
            </c:numRef>
          </c:val>
          <c:extLst xmlns:c16r2="http://schemas.microsoft.com/office/drawing/2015/06/chart">
            <c:ext xmlns:c16="http://schemas.microsoft.com/office/drawing/2014/chart" uri="{C3380CC4-5D6E-409C-BE32-E72D297353CC}">
              <c16:uniqueId val="{00000001-D1FE-40B6-9A1F-421EF7814A5E}"/>
            </c:ext>
          </c:extLst>
        </c:ser>
        <c:dLbls>
          <c:showLegendKey val="0"/>
          <c:showVal val="1"/>
          <c:showCatName val="0"/>
          <c:showSerName val="0"/>
          <c:showPercent val="0"/>
          <c:showBubbleSize val="0"/>
        </c:dLbls>
        <c:gapWidth val="219"/>
        <c:axId val="778346160"/>
        <c:axId val="77834380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3.7189464345360537E-2"/>
                  <c:y val="-8.7350824245723782E-2"/>
                </c:manualLayout>
              </c:layout>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lumMod val="75000"/>
                          <a:lumOff val="25000"/>
                        </a:schemeClr>
                      </a:solidFill>
                      <a:latin typeface="Century Gothic" panose="020B0502020202020204" pitchFamily="34" charset="0"/>
                      <a:ea typeface="+mn-ea"/>
                      <a:cs typeface="+mn-cs"/>
                    </a:defRPr>
                  </a:pPr>
                  <a:endParaRPr lang="es-MX"/>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D1FE-40B6-9A1F-421EF7814A5E}"/>
                </c:ext>
                <c:ext xmlns:c15="http://schemas.microsoft.com/office/drawing/2012/chart" uri="{CE6537A1-D6FC-4f65-9D91-7224C49458BB}">
                  <c15:layout>
                    <c:manualLayout>
                      <c:w val="0.14558929500158782"/>
                      <c:h val="8.3833671646625141E-2"/>
                    </c:manualLayout>
                  </c15:layout>
                </c:ext>
              </c:extLst>
            </c:dLbl>
            <c:dLbl>
              <c:idx val="1"/>
              <c:layout>
                <c:manualLayout>
                  <c:x val="-6.3077790131391809E-2"/>
                  <c:y val="-4.676282149259958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1FE-40B6-9A1F-421EF7814A5E}"/>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Century Gothic" panose="020B0502020202020204" pitchFamily="34" charset="0"/>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TRÁNSITO!$C$3:$G$3</c:f>
              <c:strCache>
                <c:ptCount val="2"/>
                <c:pt idx="0">
                  <c:v>Actividad 1</c:v>
                </c:pt>
                <c:pt idx="1">
                  <c:v>Actividad 2</c:v>
                </c:pt>
              </c:strCache>
              <c:extLst xmlns:c16r2="http://schemas.microsoft.com/office/drawing/2015/06/chart"/>
            </c:strRef>
          </c:cat>
          <c:val>
            <c:numRef>
              <c:f>TRÁNSITO!$C$6:$G$6</c:f>
              <c:numCache>
                <c:formatCode>0.00%</c:formatCode>
                <c:ptCount val="2"/>
                <c:pt idx="0">
                  <c:v>0.55555555555555558</c:v>
                </c:pt>
                <c:pt idx="1">
                  <c:v>0.7142857142857143</c:v>
                </c:pt>
              </c:numCache>
              <c:extLst xmlns:c16r2="http://schemas.microsoft.com/office/drawing/2015/06/chart"/>
            </c:numRef>
          </c:val>
          <c:smooth val="0"/>
          <c:extLst xmlns:c16r2="http://schemas.microsoft.com/office/drawing/2015/06/chart">
            <c:ext xmlns:c16="http://schemas.microsoft.com/office/drawing/2014/chart" uri="{C3380CC4-5D6E-409C-BE32-E72D297353CC}">
              <c16:uniqueId val="{00000008-D1FE-40B6-9A1F-421EF7814A5E}"/>
            </c:ext>
          </c:extLst>
        </c:ser>
        <c:dLbls>
          <c:showLegendKey val="0"/>
          <c:showVal val="0"/>
          <c:showCatName val="0"/>
          <c:showSerName val="0"/>
          <c:showPercent val="0"/>
          <c:showBubbleSize val="0"/>
        </c:dLbls>
        <c:marker val="1"/>
        <c:smooth val="0"/>
        <c:axId val="778286184"/>
        <c:axId val="778285792"/>
      </c:lineChart>
      <c:catAx>
        <c:axId val="77834616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43808"/>
        <c:crosses val="autoZero"/>
        <c:auto val="1"/>
        <c:lblAlgn val="ctr"/>
        <c:lblOffset val="100"/>
        <c:noMultiLvlLbl val="0"/>
      </c:catAx>
      <c:valAx>
        <c:axId val="7783438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46160"/>
        <c:crosses val="autoZero"/>
        <c:crossBetween val="between"/>
      </c:valAx>
      <c:valAx>
        <c:axId val="778285792"/>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6184"/>
        <c:crosses val="max"/>
        <c:crossBetween val="between"/>
      </c:valAx>
      <c:catAx>
        <c:axId val="778286184"/>
        <c:scaling>
          <c:orientation val="minMax"/>
        </c:scaling>
        <c:delete val="1"/>
        <c:axPos val="t"/>
        <c:numFmt formatCode="General" sourceLinked="1"/>
        <c:majorTickMark val="out"/>
        <c:minorTickMark val="none"/>
        <c:tickLblPos val="nextTo"/>
        <c:crossAx val="778285792"/>
        <c:crosses val="max"/>
        <c:auto val="1"/>
        <c:lblAlgn val="ctr"/>
        <c:lblOffset val="100"/>
        <c:noMultiLvlLbl val="0"/>
      </c:catAx>
      <c:spPr>
        <a:noFill/>
        <a:ln>
          <a:noFill/>
        </a:ln>
        <a:effectLst/>
      </c:spPr>
    </c:plotArea>
    <c:legend>
      <c:legendPos val="b"/>
      <c:layout>
        <c:manualLayout>
          <c:xMode val="edge"/>
          <c:yMode val="edge"/>
          <c:x val="0.16491621564025097"/>
          <c:y val="0.92945814027203078"/>
          <c:w val="0.67016756871949812"/>
          <c:h val="7.0541859727969128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s-MX" sz="1000" b="1" i="0" baseline="0">
                <a:solidFill>
                  <a:schemeClr val="tx1">
                    <a:lumMod val="65000"/>
                    <a:lumOff val="35000"/>
                  </a:schemeClr>
                </a:solidFill>
                <a:effectLst/>
              </a:rPr>
              <a:t>METAS ALCANZADAS DURANTE EL PRIMER TRIMESTRE DEL 2024 EN UNIDADES Y PORCENTAJES POR ACTIVIDAD</a:t>
            </a:r>
            <a:endParaRPr lang="es-MX" sz="1000">
              <a:solidFill>
                <a:schemeClr val="tx1">
                  <a:lumMod val="65000"/>
                  <a:lumOff val="35000"/>
                </a:schemeClr>
              </a:solidFill>
              <a:effectLst/>
            </a:endParaRPr>
          </a:p>
        </c:rich>
      </c:tx>
      <c:layout>
        <c:manualLayout>
          <c:xMode val="edge"/>
          <c:yMode val="edge"/>
          <c:x val="0.13223723455301695"/>
          <c:y val="6.9034364164968212E-3"/>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6.1628553928301529E-2"/>
          <c:y val="0.19471142412729281"/>
          <c:w val="0.83823729272525538"/>
          <c:h val="0.67041825855652404"/>
        </c:manualLayout>
      </c:layout>
      <c:barChart>
        <c:barDir val="col"/>
        <c:grouping val="clustered"/>
        <c:varyColors val="0"/>
        <c:ser>
          <c:idx val="0"/>
          <c:order val="0"/>
          <c:tx>
            <c:strRef>
              <c:f>TRÁNSITO!$B$4</c:f>
              <c:strCache>
                <c:ptCount val="1"/>
                <c:pt idx="0">
                  <c:v>Meta Planeada</c:v>
                </c:pt>
              </c:strCache>
            </c:strRef>
          </c:tx>
          <c:spPr>
            <a:solidFill>
              <a:srgbClr val="B38E5D"/>
            </a:solidFill>
            <a:ln>
              <a:noFill/>
            </a:ln>
            <a:effectLst/>
          </c:spPr>
          <c:invertIfNegative val="0"/>
          <c:dLbls>
            <c:dLbl>
              <c:idx val="0"/>
              <c:layout>
                <c:manualLayout>
                  <c:x val="1.3319857275322091E-5"/>
                  <c:y val="1.414151960160550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8E51-485A-BE48-C2D0E4206903}"/>
                </c:ext>
                <c:ext xmlns:c15="http://schemas.microsoft.com/office/drawing/2012/chart" uri="{CE6537A1-D6FC-4f65-9D91-7224C49458BB}">
                  <c15:layout/>
                </c:ext>
              </c:extLst>
            </c:dLbl>
            <c:dLbl>
              <c:idx val="1"/>
              <c:layout>
                <c:manualLayout>
                  <c:x val="-1.0190493216662082E-2"/>
                  <c:y val="1.841598594584753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E51-485A-BE48-C2D0E4206903}"/>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TRÁNSITO!$C$3:$G$3</c:f>
              <c:strCache>
                <c:ptCount val="3"/>
                <c:pt idx="0">
                  <c:v>Actividad 3</c:v>
                </c:pt>
                <c:pt idx="1">
                  <c:v>Actividad 4</c:v>
                </c:pt>
                <c:pt idx="2">
                  <c:v>Actividad 5</c:v>
                </c:pt>
              </c:strCache>
              <c:extLst xmlns:c16r2="http://schemas.microsoft.com/office/drawing/2015/06/chart"/>
            </c:strRef>
          </c:cat>
          <c:val>
            <c:numRef>
              <c:f>TRÁNSITO!$C$4:$G$4</c:f>
              <c:numCache>
                <c:formatCode>General</c:formatCode>
                <c:ptCount val="3"/>
                <c:pt idx="0">
                  <c:v>8</c:v>
                </c:pt>
                <c:pt idx="1">
                  <c:v>143</c:v>
                </c:pt>
                <c:pt idx="2">
                  <c:v>20</c:v>
                </c:pt>
              </c:numCache>
              <c:extLst xmlns:c16r2="http://schemas.microsoft.com/office/drawing/2015/06/chart"/>
            </c:numRef>
          </c:val>
          <c:extLst xmlns:c16r2="http://schemas.microsoft.com/office/drawing/2015/06/chart">
            <c:ext xmlns:c16="http://schemas.microsoft.com/office/drawing/2014/chart" uri="{C3380CC4-5D6E-409C-BE32-E72D297353CC}">
              <c16:uniqueId val="{00000000-D1FE-40B6-9A1F-421EF7814A5E}"/>
            </c:ext>
          </c:extLst>
        </c:ser>
        <c:ser>
          <c:idx val="1"/>
          <c:order val="1"/>
          <c:tx>
            <c:strRef>
              <c:f>TRÁNSITO!$B$5</c:f>
              <c:strCache>
                <c:ptCount val="1"/>
                <c:pt idx="0">
                  <c:v>Meta Realizada</c:v>
                </c:pt>
              </c:strCache>
            </c:strRef>
          </c:tx>
          <c:spPr>
            <a:solidFill>
              <a:srgbClr val="D4C19C"/>
            </a:solidFill>
            <a:ln>
              <a:noFill/>
            </a:ln>
            <a:effectLst/>
          </c:spPr>
          <c:invertIfNegative val="0"/>
          <c:dLbls>
            <c:dLbl>
              <c:idx val="1"/>
              <c:layout>
                <c:manualLayout>
                  <c:x val="8.1523945733296653E-3"/>
                  <c:y val="3.683197189169515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8E51-485A-BE48-C2D0E4206903}"/>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TRÁNSITO!$C$3:$G$3</c:f>
              <c:strCache>
                <c:ptCount val="3"/>
                <c:pt idx="0">
                  <c:v>Actividad 3</c:v>
                </c:pt>
                <c:pt idx="1">
                  <c:v>Actividad 4</c:v>
                </c:pt>
                <c:pt idx="2">
                  <c:v>Actividad 5</c:v>
                </c:pt>
              </c:strCache>
              <c:extLst xmlns:c16r2="http://schemas.microsoft.com/office/drawing/2015/06/chart"/>
            </c:strRef>
          </c:cat>
          <c:val>
            <c:numRef>
              <c:f>TRÁNSITO!$C$5:$G$5</c:f>
              <c:numCache>
                <c:formatCode>#,##0</c:formatCode>
                <c:ptCount val="3"/>
                <c:pt idx="0">
                  <c:v>8</c:v>
                </c:pt>
                <c:pt idx="1">
                  <c:v>68</c:v>
                </c:pt>
                <c:pt idx="2">
                  <c:v>22</c:v>
                </c:pt>
              </c:numCache>
              <c:extLst xmlns:c16r2="http://schemas.microsoft.com/office/drawing/2015/06/chart"/>
            </c:numRef>
          </c:val>
          <c:extLst xmlns:c16r2="http://schemas.microsoft.com/office/drawing/2015/06/chart">
            <c:ext xmlns:c16="http://schemas.microsoft.com/office/drawing/2014/chart" uri="{C3380CC4-5D6E-409C-BE32-E72D297353CC}">
              <c16:uniqueId val="{00000001-D1FE-40B6-9A1F-421EF7814A5E}"/>
            </c:ext>
          </c:extLst>
        </c:ser>
        <c:dLbls>
          <c:showLegendKey val="0"/>
          <c:showVal val="1"/>
          <c:showCatName val="0"/>
          <c:showSerName val="0"/>
          <c:showPercent val="0"/>
          <c:showBubbleSize val="0"/>
        </c:dLbls>
        <c:gapWidth val="219"/>
        <c:axId val="778286576"/>
        <c:axId val="77828540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5.4843469209785903E-2"/>
                  <c:y val="4.996931273208039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D1FE-40B6-9A1F-421EF7814A5E}"/>
                </c:ext>
                <c:ext xmlns:c15="http://schemas.microsoft.com/office/drawing/2012/chart" uri="{CE6537A1-D6FC-4f65-9D91-7224C49458BB}">
                  <c15:layout/>
                </c:ext>
              </c:extLst>
            </c:dLbl>
            <c:dLbl>
              <c:idx val="1"/>
              <c:layout>
                <c:manualLayout>
                  <c:x val="-7.140428392751022E-2"/>
                  <c:y val="-4.910045907605781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D1FE-40B6-9A1F-421EF7814A5E}"/>
                </c:ext>
                <c:ext xmlns:c15="http://schemas.microsoft.com/office/drawing/2012/chart" uri="{CE6537A1-D6FC-4f65-9D91-7224C49458BB}">
                  <c15:layout/>
                </c:ext>
              </c:extLst>
            </c:dLbl>
            <c:dLbl>
              <c:idx val="2"/>
              <c:layout>
                <c:manualLayout>
                  <c:x val="-6.347746488773294E-2"/>
                  <c:y val="-4.014503676490588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D1FE-40B6-9A1F-421EF7814A5E}"/>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Century Gothic" panose="020B0502020202020204" pitchFamily="34" charset="0"/>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TRÁNSITO!$C$3:$G$3</c:f>
              <c:strCache>
                <c:ptCount val="3"/>
                <c:pt idx="0">
                  <c:v>Actividad 3</c:v>
                </c:pt>
                <c:pt idx="1">
                  <c:v>Actividad 4</c:v>
                </c:pt>
                <c:pt idx="2">
                  <c:v>Actividad 5</c:v>
                </c:pt>
              </c:strCache>
              <c:extLst xmlns:c16r2="http://schemas.microsoft.com/office/drawing/2015/06/chart"/>
            </c:strRef>
          </c:cat>
          <c:val>
            <c:numRef>
              <c:f>TRÁNSITO!$C$6:$G$6</c:f>
              <c:numCache>
                <c:formatCode>0.00%</c:formatCode>
                <c:ptCount val="3"/>
                <c:pt idx="0" formatCode="0%">
                  <c:v>1</c:v>
                </c:pt>
                <c:pt idx="1">
                  <c:v>0.47552447552447552</c:v>
                </c:pt>
                <c:pt idx="2" formatCode="0%">
                  <c:v>1.1000000000000001</c:v>
                </c:pt>
              </c:numCache>
              <c:extLst xmlns:c16r2="http://schemas.microsoft.com/office/drawing/2015/06/chart"/>
            </c:numRef>
          </c:val>
          <c:smooth val="0"/>
          <c:extLst xmlns:c16r2="http://schemas.microsoft.com/office/drawing/2015/06/chart">
            <c:ext xmlns:c16="http://schemas.microsoft.com/office/drawing/2014/chart" uri="{C3380CC4-5D6E-409C-BE32-E72D297353CC}">
              <c16:uniqueId val="{00000008-D1FE-40B6-9A1F-421EF7814A5E}"/>
            </c:ext>
          </c:extLst>
        </c:ser>
        <c:dLbls>
          <c:showLegendKey val="0"/>
          <c:showVal val="0"/>
          <c:showCatName val="0"/>
          <c:showSerName val="0"/>
          <c:showPercent val="0"/>
          <c:showBubbleSize val="0"/>
        </c:dLbls>
        <c:marker val="1"/>
        <c:smooth val="0"/>
        <c:axId val="778284616"/>
        <c:axId val="778288144"/>
      </c:lineChart>
      <c:catAx>
        <c:axId val="7782865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5400"/>
        <c:crosses val="autoZero"/>
        <c:auto val="1"/>
        <c:lblAlgn val="ctr"/>
        <c:lblOffset val="100"/>
        <c:noMultiLvlLbl val="0"/>
      </c:catAx>
      <c:valAx>
        <c:axId val="7782854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6576"/>
        <c:crosses val="autoZero"/>
        <c:crossBetween val="between"/>
      </c:valAx>
      <c:valAx>
        <c:axId val="778288144"/>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4616"/>
        <c:crosses val="max"/>
        <c:crossBetween val="between"/>
      </c:valAx>
      <c:catAx>
        <c:axId val="778284616"/>
        <c:scaling>
          <c:orientation val="minMax"/>
        </c:scaling>
        <c:delete val="1"/>
        <c:axPos val="t"/>
        <c:numFmt formatCode="General" sourceLinked="1"/>
        <c:majorTickMark val="out"/>
        <c:minorTickMark val="none"/>
        <c:tickLblPos val="nextTo"/>
        <c:crossAx val="778288144"/>
        <c:crosses val="max"/>
        <c:auto val="1"/>
        <c:lblAlgn val="ctr"/>
        <c:lblOffset val="100"/>
        <c:noMultiLvlLbl val="0"/>
      </c:catAx>
      <c:spPr>
        <a:noFill/>
        <a:ln>
          <a:noFill/>
        </a:ln>
        <a:effectLst/>
      </c:spPr>
    </c:plotArea>
    <c:legend>
      <c:legendPos val="b"/>
      <c:layout>
        <c:manualLayout>
          <c:xMode val="edge"/>
          <c:yMode val="edge"/>
          <c:x val="0.16060402514469496"/>
          <c:y val="0.93484841113605832"/>
          <c:w val="0.67879194971061008"/>
          <c:h val="5.824815244744487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s-MX" sz="1000" b="1" i="0" baseline="0">
                <a:solidFill>
                  <a:schemeClr val="tx1">
                    <a:lumMod val="65000"/>
                    <a:lumOff val="35000"/>
                  </a:schemeClr>
                </a:solidFill>
                <a:effectLst/>
              </a:rPr>
              <a:t>METAS LOGRADAS POR TRIMESTRE Y ACUMULADO ANUAL DE LAS ACTIVIDADES PROGRAMADAS EN EL 2024.</a:t>
            </a:r>
            <a:endParaRPr lang="es-MX" sz="1000">
              <a:solidFill>
                <a:schemeClr val="tx1">
                  <a:lumMod val="65000"/>
                  <a:lumOff val="35000"/>
                </a:schemeClr>
              </a:solidFill>
              <a:effectLst/>
            </a:endParaRPr>
          </a:p>
        </c:rich>
      </c:tx>
      <c:layout>
        <c:manualLayout>
          <c:xMode val="edge"/>
          <c:yMode val="edge"/>
          <c:x val="0.10021840339484991"/>
          <c:y val="0"/>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5.6399508499723569E-2"/>
          <c:y val="0.19804075515794958"/>
          <c:w val="0.86132959273362197"/>
          <c:h val="0.66339142690806752"/>
        </c:manualLayout>
      </c:layout>
      <c:barChart>
        <c:barDir val="col"/>
        <c:grouping val="clustered"/>
        <c:varyColors val="0"/>
        <c:ser>
          <c:idx val="0"/>
          <c:order val="0"/>
          <c:tx>
            <c:strRef>
              <c:f>VINCULACIÓN!$F$4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VINCULACIÓN!$G$3</c:f>
              <c:strCache>
                <c:ptCount val="1"/>
                <c:pt idx="0">
                  <c:v>Componente</c:v>
                </c:pt>
              </c:strCache>
            </c:strRef>
          </c:cat>
          <c:val>
            <c:numRef>
              <c:f>VINCULACIÓN!$G$4</c:f>
              <c:numCache>
                <c:formatCode>General</c:formatCode>
                <c:ptCount val="1"/>
                <c:pt idx="0">
                  <c:v>11</c:v>
                </c:pt>
              </c:numCache>
            </c:numRef>
          </c:val>
          <c:extLst xmlns:c16r2="http://schemas.microsoft.com/office/drawing/2015/06/chart">
            <c:ext xmlns:c16="http://schemas.microsoft.com/office/drawing/2014/chart" uri="{C3380CC4-5D6E-409C-BE32-E72D297353CC}">
              <c16:uniqueId val="{00000000-B86B-49E1-AEB5-C1A19D81279F}"/>
            </c:ext>
          </c:extLst>
        </c:ser>
        <c:ser>
          <c:idx val="1"/>
          <c:order val="1"/>
          <c:tx>
            <c:strRef>
              <c:f>VINCULACIÓN!$F$5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VINCULACIÓN!$G$3</c:f>
              <c:strCache>
                <c:ptCount val="1"/>
                <c:pt idx="0">
                  <c:v>Componente</c:v>
                </c:pt>
              </c:strCache>
            </c:strRef>
          </c:cat>
          <c:val>
            <c:numRef>
              <c:f>VINCULACIÓN!$G$5</c:f>
              <c:numCache>
                <c:formatCode>General</c:formatCode>
                <c:ptCount val="1"/>
                <c:pt idx="0">
                  <c:v>11</c:v>
                </c:pt>
              </c:numCache>
            </c:numRef>
          </c:val>
          <c:extLst xmlns:c16r2="http://schemas.microsoft.com/office/drawing/2015/06/chart">
            <c:ext xmlns:c16="http://schemas.microsoft.com/office/drawing/2014/chart" uri="{C3380CC4-5D6E-409C-BE32-E72D297353CC}">
              <c16:uniqueId val="{00000001-B86B-49E1-AEB5-C1A19D81279F}"/>
            </c:ext>
          </c:extLst>
        </c:ser>
        <c:dLbls>
          <c:showLegendKey val="0"/>
          <c:showVal val="1"/>
          <c:showCatName val="0"/>
          <c:showSerName val="0"/>
          <c:showPercent val="0"/>
          <c:showBubbleSize val="0"/>
        </c:dLbls>
        <c:gapWidth val="219"/>
        <c:overlap val="-27"/>
        <c:axId val="778285008"/>
        <c:axId val="77828892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5.9804915105931125E-2"/>
                  <c:y val="-0.100441092900118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B86B-49E1-AEB5-C1A19D81279F}"/>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VINCULACIÓN!$G$3</c:f>
              <c:strCache>
                <c:ptCount val="1"/>
                <c:pt idx="0">
                  <c:v>Componente</c:v>
                </c:pt>
              </c:strCache>
            </c:strRef>
          </c:cat>
          <c:val>
            <c:numRef>
              <c:f>VINCULACIÓN!$G$6</c:f>
              <c:numCache>
                <c:formatCode>0%</c:formatCode>
                <c:ptCount val="1"/>
                <c:pt idx="0">
                  <c:v>1</c:v>
                </c:pt>
              </c:numCache>
            </c:numRef>
          </c:val>
          <c:smooth val="0"/>
          <c:extLst xmlns:c16r2="http://schemas.microsoft.com/office/drawing/2015/06/chart">
            <c:ext xmlns:c16="http://schemas.microsoft.com/office/drawing/2014/chart" uri="{C3380CC4-5D6E-409C-BE32-E72D297353CC}">
              <c16:uniqueId val="{00000003-B86B-49E1-AEB5-C1A19D81279F}"/>
            </c:ext>
          </c:extLst>
        </c:ser>
        <c:dLbls>
          <c:showLegendKey val="0"/>
          <c:showVal val="1"/>
          <c:showCatName val="0"/>
          <c:showSerName val="0"/>
          <c:showPercent val="0"/>
          <c:showBubbleSize val="0"/>
        </c:dLbls>
        <c:marker val="1"/>
        <c:smooth val="0"/>
        <c:axId val="778282656"/>
        <c:axId val="778290496"/>
      </c:lineChart>
      <c:catAx>
        <c:axId val="778285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8928"/>
        <c:crosses val="autoZero"/>
        <c:auto val="0"/>
        <c:lblAlgn val="ctr"/>
        <c:lblOffset val="100"/>
        <c:noMultiLvlLbl val="0"/>
      </c:catAx>
      <c:valAx>
        <c:axId val="778288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5008"/>
        <c:crosses val="autoZero"/>
        <c:crossBetween val="between"/>
      </c:valAx>
      <c:valAx>
        <c:axId val="778290496"/>
        <c:scaling>
          <c:orientation val="minMax"/>
          <c:min val="0"/>
        </c:scaling>
        <c:delete val="0"/>
        <c:axPos val="r"/>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2656"/>
        <c:crosses val="max"/>
        <c:crossBetween val="between"/>
      </c:valAx>
      <c:catAx>
        <c:axId val="778282656"/>
        <c:scaling>
          <c:orientation val="minMax"/>
        </c:scaling>
        <c:delete val="1"/>
        <c:axPos val="b"/>
        <c:numFmt formatCode="General" sourceLinked="1"/>
        <c:majorTickMark val="none"/>
        <c:minorTickMark val="none"/>
        <c:tickLblPos val="nextTo"/>
        <c:crossAx val="778290496"/>
        <c:crosses val="autoZero"/>
        <c:auto val="0"/>
        <c:lblAlgn val="ctr"/>
        <c:lblOffset val="100"/>
        <c:noMultiLvlLbl val="0"/>
      </c:catAx>
      <c:spPr>
        <a:noFill/>
        <a:ln>
          <a:noFill/>
        </a:ln>
        <a:effectLst/>
      </c:spPr>
    </c:plotArea>
    <c:legend>
      <c:legendPos val="b"/>
      <c:layout>
        <c:manualLayout>
          <c:xMode val="edge"/>
          <c:yMode val="edge"/>
          <c:x val="0.12904049985993132"/>
          <c:y val="0.92474755384078422"/>
          <c:w val="0.74191881500409829"/>
          <c:h val="7.5252446159215766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ysClr val="windowText" lastClr="000000"/>
                </a:solidFill>
                <a:latin typeface="+mn-lt"/>
                <a:ea typeface="+mn-ea"/>
                <a:cs typeface="+mn-cs"/>
              </a:defRPr>
            </a:pPr>
            <a:r>
              <a:rPr lang="es-MX" sz="1000" b="1" baseline="0" dirty="0">
                <a:solidFill>
                  <a:schemeClr val="bg2">
                    <a:lumMod val="50000"/>
                  </a:schemeClr>
                </a:solidFill>
              </a:rPr>
              <a:t>METAS LOGRADAS POR TRIMESTRE Y ACUMULADO ANUAL DE LAS ACTIVIDADES PROGRAMADAS EN EL 2024</a:t>
            </a:r>
            <a:endParaRPr lang="es-MX" sz="1000" b="1" dirty="0">
              <a:solidFill>
                <a:schemeClr val="bg2">
                  <a:lumMod val="50000"/>
                </a:schemeClr>
              </a:solidFill>
            </a:endParaRPr>
          </a:p>
        </c:rich>
      </c:tx>
      <c:layout>
        <c:manualLayout>
          <c:xMode val="edge"/>
          <c:yMode val="edge"/>
          <c:x val="0.13174228873059757"/>
          <c:y val="0"/>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ysClr val="windowText" lastClr="000000"/>
              </a:solidFill>
              <a:latin typeface="+mn-lt"/>
              <a:ea typeface="+mn-ea"/>
              <a:cs typeface="+mn-cs"/>
            </a:defRPr>
          </a:pPr>
          <a:endParaRPr lang="es-MX"/>
        </a:p>
      </c:txPr>
    </c:title>
    <c:autoTitleDeleted val="0"/>
    <c:plotArea>
      <c:layout>
        <c:manualLayout>
          <c:layoutTarget val="inner"/>
          <c:xMode val="edge"/>
          <c:yMode val="edge"/>
          <c:x val="6.1835904453355892E-2"/>
          <c:y val="0.22993884526850866"/>
          <c:w val="0.83769303880155221"/>
          <c:h val="0.55990322704614426"/>
        </c:manualLayout>
      </c:layout>
      <c:barChart>
        <c:barDir val="col"/>
        <c:grouping val="clustered"/>
        <c:varyColors val="0"/>
        <c:ser>
          <c:idx val="0"/>
          <c:order val="0"/>
          <c:tx>
            <c:strRef>
              <c:f>'PREVENCIÓN DEL DELITO'!$J$4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'PREVENCIÓN DEL DELITO'!$K$3</c:f>
              <c:strCache>
                <c:ptCount val="1"/>
                <c:pt idx="0">
                  <c:v>Componente</c:v>
                </c:pt>
              </c:strCache>
            </c:strRef>
          </c:cat>
          <c:val>
            <c:numRef>
              <c:f>'PREVENCIÓN DEL DELITO'!$K$4</c:f>
              <c:numCache>
                <c:formatCode>General</c:formatCode>
                <c:ptCount val="1"/>
                <c:pt idx="0">
                  <c:v>598</c:v>
                </c:pt>
              </c:numCache>
            </c:numRef>
          </c:val>
          <c:extLst xmlns:c16r2="http://schemas.microsoft.com/office/drawing/2015/06/chart">
            <c:ext xmlns:c16="http://schemas.microsoft.com/office/drawing/2014/chart" uri="{C3380CC4-5D6E-409C-BE32-E72D297353CC}">
              <c16:uniqueId val="{00000000-6039-4353-9139-884B2ED15C7B}"/>
            </c:ext>
          </c:extLst>
        </c:ser>
        <c:ser>
          <c:idx val="1"/>
          <c:order val="1"/>
          <c:tx>
            <c:strRef>
              <c:f>'PREVENCIÓN DEL DELITO'!$J$5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'PREVENCIÓN DEL DELITO'!$K$3</c:f>
              <c:strCache>
                <c:ptCount val="1"/>
                <c:pt idx="0">
                  <c:v>Componente</c:v>
                </c:pt>
              </c:strCache>
            </c:strRef>
          </c:cat>
          <c:val>
            <c:numRef>
              <c:f>'PREVENCIÓN DEL DELITO'!$K$5</c:f>
              <c:numCache>
                <c:formatCode>General</c:formatCode>
                <c:ptCount val="1"/>
                <c:pt idx="0">
                  <c:v>765</c:v>
                </c:pt>
              </c:numCache>
            </c:numRef>
          </c:val>
          <c:extLst xmlns:c16r2="http://schemas.microsoft.com/office/drawing/2015/06/chart">
            <c:ext xmlns:c16="http://schemas.microsoft.com/office/drawing/2014/chart" uri="{C3380CC4-5D6E-409C-BE32-E72D297353CC}">
              <c16:uniqueId val="{00000001-6039-4353-9139-884B2ED15C7B}"/>
            </c:ext>
          </c:extLst>
        </c:ser>
        <c:dLbls>
          <c:showLegendKey val="0"/>
          <c:showVal val="1"/>
          <c:showCatName val="0"/>
          <c:showSerName val="0"/>
          <c:showPercent val="0"/>
          <c:showBubbleSize val="0"/>
        </c:dLbls>
        <c:gapWidth val="219"/>
        <c:overlap val="-27"/>
        <c:axId val="770529064"/>
        <c:axId val="77052945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4.7717881259888718E-2"/>
                  <c:y val="-6.813618879943607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DFAB-4F69-83D6-59EB15B2AFFC}"/>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'PREVENCIÓN DEL DELITO'!$K$3</c:f>
              <c:strCache>
                <c:ptCount val="1"/>
                <c:pt idx="0">
                  <c:v>Componente</c:v>
                </c:pt>
              </c:strCache>
            </c:strRef>
          </c:cat>
          <c:val>
            <c:numRef>
              <c:f>'PREVENCIÓN DEL DELITO'!$K$6</c:f>
              <c:numCache>
                <c:formatCode>0.00%</c:formatCode>
                <c:ptCount val="1"/>
                <c:pt idx="0">
                  <c:v>1.2792642140468227</c:v>
                </c:pt>
              </c:numCache>
            </c:numRef>
          </c:val>
          <c:smooth val="0"/>
          <c:extLst xmlns:c16r2="http://schemas.microsoft.com/office/drawing/2015/06/chart">
            <c:ext xmlns:c16="http://schemas.microsoft.com/office/drawing/2014/chart" uri="{C3380CC4-5D6E-409C-BE32-E72D297353CC}">
              <c16:uniqueId val="{00000006-6039-4353-9139-884B2ED15C7B}"/>
            </c:ext>
          </c:extLst>
        </c:ser>
        <c:dLbls>
          <c:showLegendKey val="0"/>
          <c:showVal val="1"/>
          <c:showCatName val="0"/>
          <c:showSerName val="0"/>
          <c:showPercent val="0"/>
          <c:showBubbleSize val="0"/>
        </c:dLbls>
        <c:marker val="1"/>
        <c:smooth val="0"/>
        <c:axId val="770525928"/>
        <c:axId val="770532200"/>
      </c:lineChart>
      <c:catAx>
        <c:axId val="770529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29456"/>
        <c:crosses val="autoZero"/>
        <c:auto val="0"/>
        <c:lblAlgn val="ctr"/>
        <c:lblOffset val="100"/>
        <c:noMultiLvlLbl val="0"/>
      </c:catAx>
      <c:valAx>
        <c:axId val="7705294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29064"/>
        <c:crosses val="autoZero"/>
        <c:crossBetween val="between"/>
      </c:valAx>
      <c:valAx>
        <c:axId val="770532200"/>
        <c:scaling>
          <c:orientation val="minMax"/>
          <c:min val="0"/>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25928"/>
        <c:crosses val="max"/>
        <c:crossBetween val="between"/>
      </c:valAx>
      <c:catAx>
        <c:axId val="770525928"/>
        <c:scaling>
          <c:orientation val="minMax"/>
        </c:scaling>
        <c:delete val="1"/>
        <c:axPos val="b"/>
        <c:numFmt formatCode="General" sourceLinked="1"/>
        <c:majorTickMark val="none"/>
        <c:minorTickMark val="none"/>
        <c:tickLblPos val="nextTo"/>
        <c:crossAx val="770532200"/>
        <c:crosses val="autoZero"/>
        <c:auto val="0"/>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s-MX" sz="1000" b="1" i="0" baseline="0">
                <a:solidFill>
                  <a:schemeClr val="tx1">
                    <a:lumMod val="65000"/>
                    <a:lumOff val="35000"/>
                  </a:schemeClr>
                </a:solidFill>
                <a:effectLst/>
              </a:rPr>
              <a:t>METAS ALCANZADAS DURANTE EL PRIMER TRIMESTRE DEL 2024 EN UNIDADES Y PORCENTAJES POR ACTIVIDAD</a:t>
            </a:r>
            <a:endParaRPr lang="es-MX" sz="1000">
              <a:solidFill>
                <a:schemeClr val="tx1">
                  <a:lumMod val="65000"/>
                  <a:lumOff val="35000"/>
                </a:schemeClr>
              </a:solidFill>
              <a:effectLst/>
            </a:endParaRPr>
          </a:p>
        </c:rich>
      </c:tx>
      <c:layout>
        <c:manualLayout>
          <c:xMode val="edge"/>
          <c:yMode val="edge"/>
          <c:x val="0.1193255685875703"/>
          <c:y val="0"/>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5.3595901746715663E-2"/>
          <c:y val="0.1856439741668425"/>
          <c:w val="0.86822286717157704"/>
          <c:h val="0.6677412378942047"/>
        </c:manualLayout>
      </c:layout>
      <c:barChart>
        <c:barDir val="col"/>
        <c:grouping val="clustered"/>
        <c:varyColors val="0"/>
        <c:ser>
          <c:idx val="0"/>
          <c:order val="0"/>
          <c:tx>
            <c:strRef>
              <c:f>VINCULACIÓN!$B$4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VINCULACIÓN!$C$3:$D$3</c:f>
              <c:strCache>
                <c:ptCount val="2"/>
                <c:pt idx="0">
                  <c:v>Actividad 1</c:v>
                </c:pt>
                <c:pt idx="1">
                  <c:v>Actividad 2</c:v>
                </c:pt>
              </c:strCache>
            </c:strRef>
          </c:cat>
          <c:val>
            <c:numRef>
              <c:f>VINCULACIÓN!$C$4:$D$4</c:f>
              <c:numCache>
                <c:formatCode>General</c:formatCode>
                <c:ptCount val="2"/>
                <c:pt idx="0">
                  <c:v>1</c:v>
                </c:pt>
                <c:pt idx="1">
                  <c:v>10</c:v>
                </c:pt>
              </c:numCache>
            </c:numRef>
          </c:val>
          <c:extLst xmlns:c16r2="http://schemas.microsoft.com/office/drawing/2015/06/chart">
            <c:ext xmlns:c16="http://schemas.microsoft.com/office/drawing/2014/chart" uri="{C3380CC4-5D6E-409C-BE32-E72D297353CC}">
              <c16:uniqueId val="{00000000-F7F9-4FC0-B78A-4AA3169FD56D}"/>
            </c:ext>
          </c:extLst>
        </c:ser>
        <c:ser>
          <c:idx val="1"/>
          <c:order val="1"/>
          <c:tx>
            <c:strRef>
              <c:f>VINCULACIÓN!$B$5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VINCULACIÓN!$C$3:$D$3</c:f>
              <c:strCache>
                <c:ptCount val="2"/>
                <c:pt idx="0">
                  <c:v>Actividad 1</c:v>
                </c:pt>
                <c:pt idx="1">
                  <c:v>Actividad 2</c:v>
                </c:pt>
              </c:strCache>
            </c:strRef>
          </c:cat>
          <c:val>
            <c:numRef>
              <c:f>VINCULACIÓN!$C$5:$D$5</c:f>
              <c:numCache>
                <c:formatCode>#,##0</c:formatCode>
                <c:ptCount val="2"/>
                <c:pt idx="0">
                  <c:v>1</c:v>
                </c:pt>
                <c:pt idx="1">
                  <c:v>10</c:v>
                </c:pt>
              </c:numCache>
            </c:numRef>
          </c:val>
          <c:extLst xmlns:c16r2="http://schemas.microsoft.com/office/drawing/2015/06/chart">
            <c:ext xmlns:c16="http://schemas.microsoft.com/office/drawing/2014/chart" uri="{C3380CC4-5D6E-409C-BE32-E72D297353CC}">
              <c16:uniqueId val="{00000001-F7F9-4FC0-B78A-4AA3169FD56D}"/>
            </c:ext>
          </c:extLst>
        </c:ser>
        <c:dLbls>
          <c:showLegendKey val="0"/>
          <c:showVal val="1"/>
          <c:showCatName val="0"/>
          <c:showSerName val="0"/>
          <c:showPercent val="0"/>
          <c:showBubbleSize val="0"/>
        </c:dLbls>
        <c:gapWidth val="219"/>
        <c:axId val="778291280"/>
        <c:axId val="77828736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20100694481985634"/>
                  <c:y val="-8.314638127744267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7F9-4FC0-B78A-4AA3169FD56D}"/>
                </c:ext>
                <c:ext xmlns:c15="http://schemas.microsoft.com/office/drawing/2012/chart" uri="{CE6537A1-D6FC-4f65-9D91-7224C49458BB}">
                  <c15:layout>
                    <c:manualLayout>
                      <c:w val="0.22204292549785626"/>
                      <c:h val="0.17174346977196214"/>
                    </c:manualLayout>
                  </c15:layout>
                </c:ext>
              </c:extLst>
            </c:dLbl>
            <c:dLbl>
              <c:idx val="1"/>
              <c:layout>
                <c:manualLayout>
                  <c:x val="-0.15638083104782574"/>
                  <c:y val="0.16167351915058298"/>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7F9-4FC0-B78A-4AA3169FD56D}"/>
                </c:ext>
                <c:ext xmlns:c15="http://schemas.microsoft.com/office/drawing/2012/chart" uri="{CE6537A1-D6FC-4f65-9D91-7224C49458BB}">
                  <c15:layout>
                    <c:manualLayout>
                      <c:w val="0.27162732950593388"/>
                      <c:h val="0.17174346977196214"/>
                    </c:manualLayout>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VINCULACIÓN!$C$3:$D$3</c:f>
              <c:strCache>
                <c:ptCount val="2"/>
                <c:pt idx="0">
                  <c:v>Actividad 1</c:v>
                </c:pt>
                <c:pt idx="1">
                  <c:v>Actividad 2</c:v>
                </c:pt>
              </c:strCache>
            </c:strRef>
          </c:cat>
          <c:val>
            <c:numRef>
              <c:f>VINCULACIÓN!$C$6:$D$6</c:f>
              <c:numCache>
                <c:formatCode>0%</c:formatCode>
                <c:ptCount val="2"/>
                <c:pt idx="0">
                  <c:v>1</c:v>
                </c:pt>
                <c:pt idx="1">
                  <c:v>1</c:v>
                </c:pt>
              </c:numCache>
            </c:numRef>
          </c:val>
          <c:smooth val="0"/>
          <c:extLst xmlns:c16r2="http://schemas.microsoft.com/office/drawing/2015/06/chart">
            <c:ext xmlns:c16="http://schemas.microsoft.com/office/drawing/2014/chart" uri="{C3380CC4-5D6E-409C-BE32-E72D297353CC}">
              <c16:uniqueId val="{00000008-F7F9-4FC0-B78A-4AA3169FD56D}"/>
            </c:ext>
          </c:extLst>
        </c:ser>
        <c:dLbls>
          <c:showLegendKey val="0"/>
          <c:showVal val="0"/>
          <c:showCatName val="0"/>
          <c:showSerName val="0"/>
          <c:showPercent val="0"/>
          <c:showBubbleSize val="0"/>
        </c:dLbls>
        <c:marker val="1"/>
        <c:smooth val="0"/>
        <c:axId val="778290888"/>
        <c:axId val="778281872"/>
      </c:lineChart>
      <c:catAx>
        <c:axId val="77829128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7360"/>
        <c:crosses val="autoZero"/>
        <c:auto val="1"/>
        <c:lblAlgn val="ctr"/>
        <c:lblOffset val="100"/>
        <c:noMultiLvlLbl val="0"/>
      </c:catAx>
      <c:valAx>
        <c:axId val="778287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91280"/>
        <c:crosses val="autoZero"/>
        <c:crossBetween val="between"/>
      </c:valAx>
      <c:valAx>
        <c:axId val="778281872"/>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90888"/>
        <c:crosses val="max"/>
        <c:crossBetween val="between"/>
      </c:valAx>
      <c:catAx>
        <c:axId val="778290888"/>
        <c:scaling>
          <c:orientation val="minMax"/>
        </c:scaling>
        <c:delete val="1"/>
        <c:axPos val="t"/>
        <c:numFmt formatCode="General" sourceLinked="1"/>
        <c:majorTickMark val="out"/>
        <c:minorTickMark val="none"/>
        <c:tickLblPos val="nextTo"/>
        <c:crossAx val="778281872"/>
        <c:crosses val="max"/>
        <c:auto val="1"/>
        <c:lblAlgn val="ctr"/>
        <c:lblOffset val="100"/>
        <c:noMultiLvlLbl val="0"/>
      </c:catAx>
      <c:spPr>
        <a:noFill/>
        <a:ln>
          <a:noFill/>
        </a:ln>
        <a:effectLst/>
      </c:spPr>
    </c:plotArea>
    <c:legend>
      <c:legendPos val="b"/>
      <c:layout>
        <c:manualLayout>
          <c:xMode val="edge"/>
          <c:yMode val="edge"/>
          <c:x val="0.14868827301781365"/>
          <c:y val="0.92945814027203078"/>
          <c:w val="0.70262327789836343"/>
          <c:h val="7.0541859727969128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s-MX" sz="1000" b="1" i="0" baseline="0">
                <a:solidFill>
                  <a:schemeClr val="tx1">
                    <a:lumMod val="65000"/>
                    <a:lumOff val="35000"/>
                  </a:schemeClr>
                </a:solidFill>
                <a:effectLst/>
              </a:rPr>
              <a:t>METAS LOGRADAS POR TRIMESTRE Y ACUMULADO ANUAL DE LAS ACTIVIDADES PROGRAMADAS EN EL 2024</a:t>
            </a:r>
            <a:endParaRPr lang="es-MX" sz="1000">
              <a:solidFill>
                <a:schemeClr val="tx1">
                  <a:lumMod val="65000"/>
                  <a:lumOff val="35000"/>
                </a:schemeClr>
              </a:solidFill>
              <a:effectLst/>
            </a:endParaRPr>
          </a:p>
        </c:rich>
      </c:tx>
      <c:layout>
        <c:manualLayout>
          <c:xMode val="edge"/>
          <c:yMode val="edge"/>
          <c:x val="0.12157737912553336"/>
          <c:y val="0"/>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6.0669520641039358E-2"/>
          <c:y val="0.20618805067337476"/>
          <c:w val="0.86368232845024284"/>
          <c:h val="0.61704371680788295"/>
        </c:manualLayout>
      </c:layout>
      <c:barChart>
        <c:barDir val="col"/>
        <c:grouping val="clustered"/>
        <c:varyColors val="0"/>
        <c:ser>
          <c:idx val="0"/>
          <c:order val="0"/>
          <c:tx>
            <c:strRef>
              <c:f>'POL. AUXILIAR'!$G$4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AUXILIAR'!$H$3</c:f>
              <c:strCache>
                <c:ptCount val="1"/>
                <c:pt idx="0">
                  <c:v>Componente</c:v>
                </c:pt>
              </c:strCache>
            </c:strRef>
          </c:cat>
          <c:val>
            <c:numRef>
              <c:f>'POL. AUXILIAR'!$H$4</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0-96A6-4CBA-8607-1E1FC2C77E2B}"/>
            </c:ext>
          </c:extLst>
        </c:ser>
        <c:ser>
          <c:idx val="1"/>
          <c:order val="1"/>
          <c:tx>
            <c:strRef>
              <c:f>'POL. AUXILIAR'!$G$5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AUXILIAR'!$H$3</c:f>
              <c:strCache>
                <c:ptCount val="1"/>
                <c:pt idx="0">
                  <c:v>Componente</c:v>
                </c:pt>
              </c:strCache>
            </c:strRef>
          </c:cat>
          <c:val>
            <c:numRef>
              <c:f>'POL. AUXILIAR'!$H$5</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1-96A6-4CBA-8607-1E1FC2C77E2B}"/>
            </c:ext>
          </c:extLst>
        </c:ser>
        <c:dLbls>
          <c:showLegendKey val="0"/>
          <c:showVal val="1"/>
          <c:showCatName val="0"/>
          <c:showSerName val="0"/>
          <c:showPercent val="0"/>
          <c:showBubbleSize val="0"/>
        </c:dLbls>
        <c:gapWidth val="219"/>
        <c:overlap val="-27"/>
        <c:axId val="778283048"/>
        <c:axId val="778287752"/>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6.9560123859850401E-2"/>
                  <c:y val="-3.592039008635457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96A6-4CBA-8607-1E1FC2C77E2B}"/>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Century Gothic" panose="020B0502020202020204" pitchFamily="34" charset="0"/>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AUXILIAR'!$H$3</c:f>
              <c:strCache>
                <c:ptCount val="1"/>
                <c:pt idx="0">
                  <c:v>Componente</c:v>
                </c:pt>
              </c:strCache>
            </c:strRef>
          </c:cat>
          <c:val>
            <c:numRef>
              <c:f>'POL. AUXILIAR'!$H$6</c:f>
              <c:numCache>
                <c:formatCode>0%</c:formatCode>
                <c:ptCount val="1"/>
                <c:pt idx="0">
                  <c:v>1</c:v>
                </c:pt>
              </c:numCache>
            </c:numRef>
          </c:val>
          <c:smooth val="0"/>
          <c:extLst xmlns:c16r2="http://schemas.microsoft.com/office/drawing/2015/06/chart">
            <c:ext xmlns:c16="http://schemas.microsoft.com/office/drawing/2014/chart" uri="{C3380CC4-5D6E-409C-BE32-E72D297353CC}">
              <c16:uniqueId val="{00000003-96A6-4CBA-8607-1E1FC2C77E2B}"/>
            </c:ext>
          </c:extLst>
        </c:ser>
        <c:dLbls>
          <c:showLegendKey val="0"/>
          <c:showVal val="1"/>
          <c:showCatName val="0"/>
          <c:showSerName val="0"/>
          <c:showPercent val="0"/>
          <c:showBubbleSize val="0"/>
        </c:dLbls>
        <c:marker val="1"/>
        <c:smooth val="0"/>
        <c:axId val="778283832"/>
        <c:axId val="778281088"/>
      </c:lineChart>
      <c:catAx>
        <c:axId val="778283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7752"/>
        <c:crosses val="autoZero"/>
        <c:auto val="0"/>
        <c:lblAlgn val="ctr"/>
        <c:lblOffset val="100"/>
        <c:noMultiLvlLbl val="0"/>
      </c:catAx>
      <c:valAx>
        <c:axId val="778287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3048"/>
        <c:crosses val="autoZero"/>
        <c:crossBetween val="between"/>
      </c:valAx>
      <c:valAx>
        <c:axId val="778281088"/>
        <c:scaling>
          <c:orientation val="minMax"/>
          <c:min val="0"/>
        </c:scaling>
        <c:delete val="0"/>
        <c:axPos val="r"/>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3832"/>
        <c:crosses val="max"/>
        <c:crossBetween val="between"/>
      </c:valAx>
      <c:catAx>
        <c:axId val="778283832"/>
        <c:scaling>
          <c:orientation val="minMax"/>
        </c:scaling>
        <c:delete val="1"/>
        <c:axPos val="b"/>
        <c:numFmt formatCode="General" sourceLinked="1"/>
        <c:majorTickMark val="none"/>
        <c:minorTickMark val="none"/>
        <c:tickLblPos val="nextTo"/>
        <c:crossAx val="778281088"/>
        <c:crosses val="autoZero"/>
        <c:auto val="0"/>
        <c:lblAlgn val="ctr"/>
        <c:lblOffset val="100"/>
        <c:noMultiLvlLbl val="0"/>
      </c:catAx>
      <c:spPr>
        <a:noFill/>
        <a:ln>
          <a:noFill/>
        </a:ln>
        <a:effectLst/>
      </c:spPr>
    </c:plotArea>
    <c:legend>
      <c:legendPos val="b"/>
      <c:layout>
        <c:manualLayout>
          <c:xMode val="edge"/>
          <c:yMode val="edge"/>
          <c:x val="0.15108690123974261"/>
          <c:y val="0.91700887730903069"/>
          <c:w val="0.70228060729675079"/>
          <c:h val="7.8348293358085339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s-MX" sz="1000" b="1" i="0" baseline="0">
                <a:solidFill>
                  <a:schemeClr val="tx1">
                    <a:lumMod val="65000"/>
                    <a:lumOff val="35000"/>
                  </a:schemeClr>
                </a:solidFill>
                <a:effectLst/>
              </a:rPr>
              <a:t>METAS ALCANZADAS DURANTE EL PRIMER TRIMESTRE DEL 2024 EN UNIDADES Y PORCENTAJES POR ACTIVIDAD</a:t>
            </a:r>
            <a:endParaRPr lang="es-MX" sz="1000">
              <a:solidFill>
                <a:schemeClr val="tx1">
                  <a:lumMod val="65000"/>
                  <a:lumOff val="35000"/>
                </a:schemeClr>
              </a:solidFill>
              <a:effectLst/>
            </a:endParaRPr>
          </a:p>
        </c:rich>
      </c:tx>
      <c:layout>
        <c:manualLayout>
          <c:xMode val="edge"/>
          <c:yMode val="edge"/>
          <c:x val="0.13416946623136997"/>
          <c:y val="0"/>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5.6383895826582937E-2"/>
          <c:y val="0.15958024446522553"/>
          <c:w val="0.86848342976356752"/>
          <c:h val="0.71054716606348001"/>
        </c:manualLayout>
      </c:layout>
      <c:barChart>
        <c:barDir val="col"/>
        <c:grouping val="clustered"/>
        <c:varyColors val="0"/>
        <c:ser>
          <c:idx val="0"/>
          <c:order val="0"/>
          <c:tx>
            <c:strRef>
              <c:f>'POL. AUXILIAR'!$B$4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AUXILIAR'!$C$3:$E$3</c:f>
              <c:strCache>
                <c:ptCount val="3"/>
                <c:pt idx="0">
                  <c:v>Actividad 1</c:v>
                </c:pt>
                <c:pt idx="1">
                  <c:v>Actividad 2</c:v>
                </c:pt>
                <c:pt idx="2">
                  <c:v>Actividad 3</c:v>
                </c:pt>
              </c:strCache>
            </c:strRef>
          </c:cat>
          <c:val>
            <c:numRef>
              <c:f>'POL. AUXILIAR'!$C$4:$E$4</c:f>
              <c:numCache>
                <c:formatCode>General</c:formatCode>
                <c:ptCount val="3"/>
                <c:pt idx="0">
                  <c:v>1</c:v>
                </c:pt>
                <c:pt idx="1">
                  <c:v>0</c:v>
                </c:pt>
                <c:pt idx="2">
                  <c:v>1</c:v>
                </c:pt>
              </c:numCache>
            </c:numRef>
          </c:val>
          <c:extLst xmlns:c16r2="http://schemas.microsoft.com/office/drawing/2015/06/chart">
            <c:ext xmlns:c16="http://schemas.microsoft.com/office/drawing/2014/chart" uri="{C3380CC4-5D6E-409C-BE32-E72D297353CC}">
              <c16:uniqueId val="{00000000-9E79-43CE-AC97-2ED29B0A5100}"/>
            </c:ext>
          </c:extLst>
        </c:ser>
        <c:ser>
          <c:idx val="1"/>
          <c:order val="1"/>
          <c:tx>
            <c:strRef>
              <c:f>'POL. AUXILIAR'!$B$5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'POL. AUXILIAR'!$C$3:$E$3</c:f>
              <c:strCache>
                <c:ptCount val="3"/>
                <c:pt idx="0">
                  <c:v>Actividad 1</c:v>
                </c:pt>
                <c:pt idx="1">
                  <c:v>Actividad 2</c:v>
                </c:pt>
                <c:pt idx="2">
                  <c:v>Actividad 3</c:v>
                </c:pt>
              </c:strCache>
            </c:strRef>
          </c:cat>
          <c:val>
            <c:numRef>
              <c:f>'POL. AUXILIAR'!$C$5:$E$5</c:f>
              <c:numCache>
                <c:formatCode>General</c:formatCode>
                <c:ptCount val="3"/>
                <c:pt idx="0" formatCode="#,##0">
                  <c:v>1</c:v>
                </c:pt>
                <c:pt idx="2" formatCode="#,##0">
                  <c:v>1</c:v>
                </c:pt>
              </c:numCache>
            </c:numRef>
          </c:val>
          <c:extLst xmlns:c16r2="http://schemas.microsoft.com/office/drawing/2015/06/chart">
            <c:ext xmlns:c16="http://schemas.microsoft.com/office/drawing/2014/chart" uri="{C3380CC4-5D6E-409C-BE32-E72D297353CC}">
              <c16:uniqueId val="{00000001-9E79-43CE-AC97-2ED29B0A5100}"/>
            </c:ext>
          </c:extLst>
        </c:ser>
        <c:dLbls>
          <c:showLegendKey val="0"/>
          <c:showVal val="1"/>
          <c:showCatName val="0"/>
          <c:showSerName val="0"/>
          <c:showPercent val="0"/>
          <c:showBubbleSize val="0"/>
        </c:dLbls>
        <c:gapWidth val="219"/>
        <c:axId val="778290104"/>
        <c:axId val="778291672"/>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7.6008534333299807E-2"/>
                  <c:y val="-0.13396298224193129"/>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9E79-43CE-AC97-2ED29B0A5100}"/>
                </c:ext>
                <c:ext xmlns:c15="http://schemas.microsoft.com/office/drawing/2012/chart" uri="{CE6537A1-D6FC-4f65-9D91-7224C49458BB}">
                  <c15:layout/>
                </c:ext>
              </c:extLst>
            </c:dLbl>
            <c:dLbl>
              <c:idx val="1"/>
              <c:layout>
                <c:manualLayout>
                  <c:x val="-7.9837191637502899E-2"/>
                  <c:y val="-0.15243520929760748"/>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9E79-43CE-AC97-2ED29B0A5100}"/>
                </c:ext>
                <c:ext xmlns:c15="http://schemas.microsoft.com/office/drawing/2012/chart" uri="{CE6537A1-D6FC-4f65-9D91-7224C49458BB}">
                  <c15:layout/>
                </c:ext>
              </c:extLst>
            </c:dLbl>
            <c:dLbl>
              <c:idx val="2"/>
              <c:layout>
                <c:manualLayout>
                  <c:x val="-0.19965652578707474"/>
                  <c:y val="-1.872990157277717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9E79-43CE-AC97-2ED29B0A5100}"/>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Century Gothic" panose="020B0502020202020204" pitchFamily="34" charset="0"/>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AUXILIAR'!$C$3:$E$3</c:f>
              <c:strCache>
                <c:ptCount val="3"/>
                <c:pt idx="0">
                  <c:v>Actividad 1</c:v>
                </c:pt>
                <c:pt idx="1">
                  <c:v>Actividad 2</c:v>
                </c:pt>
                <c:pt idx="2">
                  <c:v>Actividad 3</c:v>
                </c:pt>
              </c:strCache>
            </c:strRef>
          </c:cat>
          <c:val>
            <c:numRef>
              <c:f>'POL. AUXILIAR'!$C$6:$E$6</c:f>
              <c:numCache>
                <c:formatCode>0%</c:formatCode>
                <c:ptCount val="3"/>
                <c:pt idx="0">
                  <c:v>1</c:v>
                </c:pt>
                <c:pt idx="1">
                  <c:v>0</c:v>
                </c:pt>
                <c:pt idx="2">
                  <c:v>1</c:v>
                </c:pt>
              </c:numCache>
            </c:numRef>
          </c:val>
          <c:smooth val="0"/>
          <c:extLst xmlns:c16r2="http://schemas.microsoft.com/office/drawing/2015/06/chart">
            <c:ext xmlns:c16="http://schemas.microsoft.com/office/drawing/2014/chart" uri="{C3380CC4-5D6E-409C-BE32-E72D297353CC}">
              <c16:uniqueId val="{00000008-9E79-43CE-AC97-2ED29B0A5100}"/>
            </c:ext>
          </c:extLst>
        </c:ser>
        <c:dLbls>
          <c:showLegendKey val="0"/>
          <c:showVal val="0"/>
          <c:showCatName val="0"/>
          <c:showSerName val="0"/>
          <c:showPercent val="0"/>
          <c:showBubbleSize val="0"/>
        </c:dLbls>
        <c:marker val="1"/>
        <c:smooth val="0"/>
        <c:axId val="778292456"/>
        <c:axId val="778292064"/>
      </c:lineChart>
      <c:catAx>
        <c:axId val="77829010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91672"/>
        <c:crosses val="autoZero"/>
        <c:auto val="1"/>
        <c:lblAlgn val="ctr"/>
        <c:lblOffset val="100"/>
        <c:noMultiLvlLbl val="0"/>
      </c:catAx>
      <c:valAx>
        <c:axId val="7782916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90104"/>
        <c:crosses val="autoZero"/>
        <c:crossBetween val="between"/>
      </c:valAx>
      <c:valAx>
        <c:axId val="778292064"/>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92456"/>
        <c:crosses val="max"/>
        <c:crossBetween val="between"/>
      </c:valAx>
      <c:catAx>
        <c:axId val="778292456"/>
        <c:scaling>
          <c:orientation val="minMax"/>
        </c:scaling>
        <c:delete val="1"/>
        <c:axPos val="t"/>
        <c:numFmt formatCode="General" sourceLinked="1"/>
        <c:majorTickMark val="out"/>
        <c:minorTickMark val="none"/>
        <c:tickLblPos val="nextTo"/>
        <c:crossAx val="778292064"/>
        <c:crosses val="max"/>
        <c:auto val="1"/>
        <c:lblAlgn val="ctr"/>
        <c:lblOffset val="100"/>
        <c:noMultiLvlLbl val="0"/>
      </c:catAx>
      <c:spPr>
        <a:noFill/>
        <a:ln>
          <a:noFill/>
        </a:ln>
        <a:effectLst/>
      </c:spPr>
    </c:plotArea>
    <c:legend>
      <c:legendPos val="b"/>
      <c:layout>
        <c:manualLayout>
          <c:xMode val="edge"/>
          <c:yMode val="edge"/>
          <c:x val="0.16238721723409494"/>
          <c:y val="0.92849065751264515"/>
          <c:w val="0.67522556553181012"/>
          <c:h val="7.1509342487354882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s-MX" sz="1000" b="1" i="0" baseline="0">
                <a:solidFill>
                  <a:schemeClr val="tx1">
                    <a:lumMod val="65000"/>
                    <a:lumOff val="35000"/>
                  </a:schemeClr>
                </a:solidFill>
                <a:effectLst/>
              </a:rPr>
              <a:t>METAS LOGRADAS POR TRIMESTRE Y ACUMULADO ANUAL DE LAS ACTIVIDADES PROGRAMADAS EN EL 2024.</a:t>
            </a:r>
            <a:endParaRPr lang="es-MX" sz="1000">
              <a:solidFill>
                <a:schemeClr val="tx1">
                  <a:lumMod val="65000"/>
                  <a:lumOff val="35000"/>
                </a:schemeClr>
              </a:solidFill>
              <a:effectLst/>
            </a:endParaRPr>
          </a:p>
        </c:rich>
      </c:tx>
      <c:layout>
        <c:manualLayout>
          <c:xMode val="edge"/>
          <c:yMode val="edge"/>
          <c:x val="0.12834079198077458"/>
          <c:y val="1.3837552939535704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6.3150423919355977E-2"/>
          <c:y val="0.16332924986298641"/>
          <c:w val="0.85945492497314124"/>
          <c:h val="0.70256924496718032"/>
        </c:manualLayout>
      </c:layout>
      <c:barChart>
        <c:barDir val="col"/>
        <c:grouping val="clustered"/>
        <c:varyColors val="0"/>
        <c:ser>
          <c:idx val="0"/>
          <c:order val="0"/>
          <c:tx>
            <c:strRef>
              <c:f>GEAVIG!$F$4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GEAVIG!$G$3</c:f>
              <c:strCache>
                <c:ptCount val="1"/>
                <c:pt idx="0">
                  <c:v>Componente</c:v>
                </c:pt>
              </c:strCache>
            </c:strRef>
          </c:cat>
          <c:val>
            <c:numRef>
              <c:f>GEAVIG!$G$4</c:f>
              <c:numCache>
                <c:formatCode>General</c:formatCode>
                <c:ptCount val="1"/>
                <c:pt idx="0">
                  <c:v>99</c:v>
                </c:pt>
              </c:numCache>
            </c:numRef>
          </c:val>
          <c:extLst xmlns:c16r2="http://schemas.microsoft.com/office/drawing/2015/06/chart">
            <c:ext xmlns:c16="http://schemas.microsoft.com/office/drawing/2014/chart" uri="{C3380CC4-5D6E-409C-BE32-E72D297353CC}">
              <c16:uniqueId val="{00000000-218F-40E4-9FD5-748678AE837F}"/>
            </c:ext>
          </c:extLst>
        </c:ser>
        <c:ser>
          <c:idx val="1"/>
          <c:order val="1"/>
          <c:tx>
            <c:strRef>
              <c:f>GEAVIG!$F$5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GEAVIG!$G$3</c:f>
              <c:strCache>
                <c:ptCount val="1"/>
                <c:pt idx="0">
                  <c:v>Componente</c:v>
                </c:pt>
              </c:strCache>
            </c:strRef>
          </c:cat>
          <c:val>
            <c:numRef>
              <c:f>GEAVIG!$G$5</c:f>
              <c:numCache>
                <c:formatCode>General</c:formatCode>
                <c:ptCount val="1"/>
                <c:pt idx="0">
                  <c:v>94</c:v>
                </c:pt>
              </c:numCache>
            </c:numRef>
          </c:val>
          <c:extLst xmlns:c16r2="http://schemas.microsoft.com/office/drawing/2015/06/chart">
            <c:ext xmlns:c16="http://schemas.microsoft.com/office/drawing/2014/chart" uri="{C3380CC4-5D6E-409C-BE32-E72D297353CC}">
              <c16:uniqueId val="{00000001-218F-40E4-9FD5-748678AE837F}"/>
            </c:ext>
          </c:extLst>
        </c:ser>
        <c:dLbls>
          <c:showLegendKey val="0"/>
          <c:showVal val="1"/>
          <c:showCatName val="0"/>
          <c:showSerName val="0"/>
          <c:showPercent val="0"/>
          <c:showBubbleSize val="0"/>
        </c:dLbls>
        <c:gapWidth val="219"/>
        <c:overlap val="-27"/>
        <c:axId val="778293240"/>
        <c:axId val="77828148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2.2382216929863231E-2"/>
                  <c:y val="1.1178999461388687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218F-40E4-9FD5-748678AE837F}"/>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Century Gothic" panose="020B0502020202020204" pitchFamily="34" charset="0"/>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GEAVIG!$G$3</c:f>
              <c:strCache>
                <c:ptCount val="1"/>
                <c:pt idx="0">
                  <c:v>Componente</c:v>
                </c:pt>
              </c:strCache>
            </c:strRef>
          </c:cat>
          <c:val>
            <c:numRef>
              <c:f>GEAVIG!$G$6</c:f>
              <c:numCache>
                <c:formatCode>0.00%</c:formatCode>
                <c:ptCount val="1"/>
                <c:pt idx="0">
                  <c:v>0.9494949494949495</c:v>
                </c:pt>
              </c:numCache>
            </c:numRef>
          </c:val>
          <c:smooth val="0"/>
          <c:extLst xmlns:c16r2="http://schemas.microsoft.com/office/drawing/2015/06/chart">
            <c:ext xmlns:c16="http://schemas.microsoft.com/office/drawing/2014/chart" uri="{C3380CC4-5D6E-409C-BE32-E72D297353CC}">
              <c16:uniqueId val="{00000003-218F-40E4-9FD5-748678AE837F}"/>
            </c:ext>
          </c:extLst>
        </c:ser>
        <c:dLbls>
          <c:showLegendKey val="0"/>
          <c:showVal val="1"/>
          <c:showCatName val="0"/>
          <c:showSerName val="0"/>
          <c:showPercent val="0"/>
          <c:showBubbleSize val="0"/>
        </c:dLbls>
        <c:marker val="1"/>
        <c:smooth val="0"/>
        <c:axId val="778304216"/>
        <c:axId val="778282264"/>
      </c:lineChart>
      <c:catAx>
        <c:axId val="778293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81480"/>
        <c:crosses val="autoZero"/>
        <c:auto val="0"/>
        <c:lblAlgn val="ctr"/>
        <c:lblOffset val="100"/>
        <c:noMultiLvlLbl val="0"/>
      </c:catAx>
      <c:valAx>
        <c:axId val="7782814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93240"/>
        <c:crosses val="autoZero"/>
        <c:crossBetween val="between"/>
      </c:valAx>
      <c:valAx>
        <c:axId val="778282264"/>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04216"/>
        <c:crosses val="max"/>
        <c:crossBetween val="between"/>
      </c:valAx>
      <c:catAx>
        <c:axId val="778304216"/>
        <c:scaling>
          <c:orientation val="minMax"/>
        </c:scaling>
        <c:delete val="1"/>
        <c:axPos val="b"/>
        <c:numFmt formatCode="General" sourceLinked="1"/>
        <c:majorTickMark val="none"/>
        <c:minorTickMark val="none"/>
        <c:tickLblPos val="nextTo"/>
        <c:crossAx val="778282264"/>
        <c:crosses val="autoZero"/>
        <c:auto val="0"/>
        <c:lblAlgn val="ctr"/>
        <c:lblOffset val="100"/>
        <c:noMultiLvlLbl val="0"/>
      </c:catAx>
      <c:spPr>
        <a:noFill/>
        <a:ln>
          <a:noFill/>
        </a:ln>
        <a:effectLst/>
      </c:spPr>
    </c:plotArea>
    <c:legend>
      <c:legendPos val="b"/>
      <c:layout>
        <c:manualLayout>
          <c:xMode val="edge"/>
          <c:yMode val="edge"/>
          <c:x val="0.15102750159828157"/>
          <c:y val="0.92216321992956285"/>
          <c:w val="0.6979448225088245"/>
          <c:h val="7.7836780070437137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s-MX" sz="1000" b="1" i="0" baseline="0">
                <a:solidFill>
                  <a:schemeClr val="tx1">
                    <a:lumMod val="65000"/>
                    <a:lumOff val="35000"/>
                  </a:schemeClr>
                </a:solidFill>
                <a:effectLst/>
              </a:rPr>
              <a:t>METAS ALCANZADAS DURANTE EL PRIMER TRIMESTRE DEL 2024 EN UNIDADES Y PORCENTAJES POR ACTIVIDAD</a:t>
            </a:r>
            <a:endParaRPr lang="es-MX" sz="1000">
              <a:solidFill>
                <a:schemeClr val="tx1">
                  <a:lumMod val="65000"/>
                  <a:lumOff val="35000"/>
                </a:schemeClr>
              </a:solidFill>
              <a:effectLst/>
            </a:endParaRPr>
          </a:p>
        </c:rich>
      </c:tx>
      <c:layout>
        <c:manualLayout>
          <c:xMode val="edge"/>
          <c:yMode val="edge"/>
          <c:x val="0.11448134200616228"/>
          <c:y val="2.889471694715777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7.3661987903685944E-2"/>
          <c:y val="0.18724461678408041"/>
          <c:w val="0.82678146040168887"/>
          <c:h val="0.66066019507725415"/>
        </c:manualLayout>
      </c:layout>
      <c:barChart>
        <c:barDir val="col"/>
        <c:grouping val="clustered"/>
        <c:varyColors val="0"/>
        <c:ser>
          <c:idx val="0"/>
          <c:order val="0"/>
          <c:tx>
            <c:strRef>
              <c:f>GEAVIG!$B$4</c:f>
              <c:strCache>
                <c:ptCount val="1"/>
                <c:pt idx="0">
                  <c:v>Meta Planeada</c:v>
                </c:pt>
              </c:strCache>
            </c:strRef>
          </c:tx>
          <c:spPr>
            <a:solidFill>
              <a:srgbClr val="B38E5D"/>
            </a:solidFill>
            <a:ln>
              <a:noFill/>
            </a:ln>
            <a:effectLst/>
          </c:spPr>
          <c:invertIfNegative val="0"/>
          <c:dLbls>
            <c:dLbl>
              <c:idx val="1"/>
              <c:layout>
                <c:manualLayout>
                  <c:x val="-1.6946737072575269E-2"/>
                  <c:y val="1.846102633857877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781A-4723-8139-5732EF7160F8}"/>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GEAVIG!$C$3:$D$3</c:f>
              <c:strCache>
                <c:ptCount val="2"/>
                <c:pt idx="0">
                  <c:v>Actividad 1</c:v>
                </c:pt>
                <c:pt idx="1">
                  <c:v>Actividad 2</c:v>
                </c:pt>
              </c:strCache>
            </c:strRef>
          </c:cat>
          <c:val>
            <c:numRef>
              <c:f>GEAVIG!$C$4:$D$4</c:f>
              <c:numCache>
                <c:formatCode>General</c:formatCode>
                <c:ptCount val="2"/>
                <c:pt idx="0">
                  <c:v>96</c:v>
                </c:pt>
                <c:pt idx="1">
                  <c:v>3</c:v>
                </c:pt>
              </c:numCache>
            </c:numRef>
          </c:val>
          <c:extLst xmlns:c16r2="http://schemas.microsoft.com/office/drawing/2015/06/chart">
            <c:ext xmlns:c16="http://schemas.microsoft.com/office/drawing/2014/chart" uri="{C3380CC4-5D6E-409C-BE32-E72D297353CC}">
              <c16:uniqueId val="{00000000-2598-44BB-9508-B7F6A6F67526}"/>
            </c:ext>
          </c:extLst>
        </c:ser>
        <c:ser>
          <c:idx val="1"/>
          <c:order val="1"/>
          <c:tx>
            <c:strRef>
              <c:f>GEAVIG!$B$5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GEAVIG!$C$3:$D$3</c:f>
              <c:strCache>
                <c:ptCount val="2"/>
                <c:pt idx="0">
                  <c:v>Actividad 1</c:v>
                </c:pt>
                <c:pt idx="1">
                  <c:v>Actividad 2</c:v>
                </c:pt>
              </c:strCache>
            </c:strRef>
          </c:cat>
          <c:val>
            <c:numRef>
              <c:f>GEAVIG!$C$5:$D$5</c:f>
              <c:numCache>
                <c:formatCode>#,##0</c:formatCode>
                <c:ptCount val="2"/>
                <c:pt idx="0">
                  <c:v>94</c:v>
                </c:pt>
                <c:pt idx="1">
                  <c:v>0</c:v>
                </c:pt>
              </c:numCache>
            </c:numRef>
          </c:val>
          <c:extLst xmlns:c16r2="http://schemas.microsoft.com/office/drawing/2015/06/chart">
            <c:ext xmlns:c16="http://schemas.microsoft.com/office/drawing/2014/chart" uri="{C3380CC4-5D6E-409C-BE32-E72D297353CC}">
              <c16:uniqueId val="{00000001-2598-44BB-9508-B7F6A6F67526}"/>
            </c:ext>
          </c:extLst>
        </c:ser>
        <c:dLbls>
          <c:showLegendKey val="0"/>
          <c:showVal val="1"/>
          <c:showCatName val="0"/>
          <c:showSerName val="0"/>
          <c:showPercent val="0"/>
          <c:showBubbleSize val="0"/>
        </c:dLbls>
        <c:gapWidth val="219"/>
        <c:axId val="778303432"/>
        <c:axId val="77829912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5.9115029099623455E-2"/>
                  <c:y val="-9.4122021512100515E-2"/>
                </c:manualLayout>
              </c:layout>
              <c:tx>
                <c:rich>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Century Gothic" panose="020B0502020202020204" pitchFamily="34" charset="0"/>
                        <a:ea typeface="+mn-ea"/>
                        <a:cs typeface="+mn-cs"/>
                      </a:defRPr>
                    </a:pPr>
                    <a:fld id="{37B99BA9-331F-494D-B2A5-DEC0FC843460}" type="VALUE">
                      <a:rPr lang="en-US" sz="1050"/>
                      <a:pPr>
                        <a:defRPr sz="1050" b="1">
                          <a:latin typeface="Century Gothic" panose="020B0502020202020204" pitchFamily="34" charset="0"/>
                        </a:defRPr>
                      </a:pPr>
                      <a:t>[VALOR]</a:t>
                    </a:fld>
                    <a:endParaRPr lang="es-MX"/>
                  </a:p>
                </c:rich>
              </c:tx>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Century Gothic" panose="020B0502020202020204" pitchFamily="34" charset="0"/>
                      <a:ea typeface="+mn-ea"/>
                      <a:cs typeface="+mn-cs"/>
                    </a:defRPr>
                  </a:pPr>
                  <a:endParaRPr lang="es-MX"/>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2598-44BB-9508-B7F6A6F67526}"/>
                </c:ext>
                <c:ext xmlns:c15="http://schemas.microsoft.com/office/drawing/2012/chart" uri="{CE6537A1-D6FC-4f65-9D91-7224C49458BB}">
                  <c15:layout/>
                  <c15:dlblFieldTable/>
                  <c15:showDataLabelsRange val="0"/>
                </c:ext>
              </c:extLst>
            </c:dLbl>
            <c:dLbl>
              <c:idx val="1"/>
              <c:layout>
                <c:manualLayout>
                  <c:x val="-8.010655894769049E-2"/>
                  <c:y val="-0.10624247976646074"/>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2598-44BB-9508-B7F6A6F67526}"/>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Century Gothic" panose="020B0502020202020204" pitchFamily="34" charset="0"/>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GEAVIG!$C$3:$D$3</c:f>
              <c:strCache>
                <c:ptCount val="2"/>
                <c:pt idx="0">
                  <c:v>Actividad 1</c:v>
                </c:pt>
                <c:pt idx="1">
                  <c:v>Actividad 2</c:v>
                </c:pt>
              </c:strCache>
            </c:strRef>
          </c:cat>
          <c:val>
            <c:numRef>
              <c:f>GEAVIG!$C$6:$D$6</c:f>
              <c:numCache>
                <c:formatCode>0.00%</c:formatCode>
                <c:ptCount val="2"/>
                <c:pt idx="0">
                  <c:v>0.97916666666666663</c:v>
                </c:pt>
                <c:pt idx="1">
                  <c:v>0</c:v>
                </c:pt>
              </c:numCache>
            </c:numRef>
          </c:val>
          <c:smooth val="0"/>
          <c:extLst xmlns:c16r2="http://schemas.microsoft.com/office/drawing/2015/06/chart">
            <c:ext xmlns:c16="http://schemas.microsoft.com/office/drawing/2014/chart" uri="{C3380CC4-5D6E-409C-BE32-E72D297353CC}">
              <c16:uniqueId val="{00000004-2598-44BB-9508-B7F6A6F67526}"/>
            </c:ext>
          </c:extLst>
        </c:ser>
        <c:dLbls>
          <c:showLegendKey val="0"/>
          <c:showVal val="0"/>
          <c:showCatName val="0"/>
          <c:showSerName val="0"/>
          <c:showPercent val="0"/>
          <c:showBubbleSize val="0"/>
        </c:dLbls>
        <c:marker val="1"/>
        <c:smooth val="0"/>
        <c:axId val="778303824"/>
        <c:axId val="778305784"/>
      </c:lineChart>
      <c:catAx>
        <c:axId val="778303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299120"/>
        <c:crosses val="autoZero"/>
        <c:auto val="1"/>
        <c:lblAlgn val="ctr"/>
        <c:lblOffset val="100"/>
        <c:noMultiLvlLbl val="0"/>
      </c:catAx>
      <c:valAx>
        <c:axId val="778299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03432"/>
        <c:crosses val="autoZero"/>
        <c:crossBetween val="between"/>
      </c:valAx>
      <c:valAx>
        <c:axId val="778305784"/>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03824"/>
        <c:crosses val="max"/>
        <c:crossBetween val="between"/>
      </c:valAx>
      <c:catAx>
        <c:axId val="778303824"/>
        <c:scaling>
          <c:orientation val="minMax"/>
        </c:scaling>
        <c:delete val="1"/>
        <c:axPos val="t"/>
        <c:numFmt formatCode="General" sourceLinked="1"/>
        <c:majorTickMark val="out"/>
        <c:minorTickMark val="none"/>
        <c:tickLblPos val="nextTo"/>
        <c:crossAx val="778305784"/>
        <c:crosses val="max"/>
        <c:auto val="1"/>
        <c:lblAlgn val="ctr"/>
        <c:lblOffset val="100"/>
        <c:noMultiLvlLbl val="0"/>
      </c:catAx>
      <c:spPr>
        <a:noFill/>
        <a:ln>
          <a:noFill/>
        </a:ln>
        <a:effectLst/>
      </c:spPr>
    </c:plotArea>
    <c:legend>
      <c:legendPos val="b"/>
      <c:layout>
        <c:manualLayout>
          <c:xMode val="edge"/>
          <c:yMode val="edge"/>
          <c:x val="0.1442176979915554"/>
          <c:y val="0.9288499206544184"/>
          <c:w val="0.71156442571037315"/>
          <c:h val="7.1150079345581541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s-MX" sz="1000" b="1" baseline="0">
                <a:solidFill>
                  <a:schemeClr val="tx1">
                    <a:lumMod val="65000"/>
                    <a:lumOff val="35000"/>
                  </a:schemeClr>
                </a:solidFill>
              </a:rPr>
              <a:t>METAS ALCANZADAS DURANTE EL PRIMER TRIMESTRE DEL 2024 EN UNIDADES Y PORCENTAJES POR ACTIVIDAD</a:t>
            </a:r>
            <a:endParaRPr lang="es-MX" sz="1000" b="1">
              <a:solidFill>
                <a:schemeClr val="tx1">
                  <a:lumMod val="65000"/>
                  <a:lumOff val="35000"/>
                </a:schemeClr>
              </a:solidFill>
            </a:endParaRPr>
          </a:p>
        </c:rich>
      </c:tx>
      <c:layout>
        <c:manualLayout>
          <c:xMode val="edge"/>
          <c:yMode val="edge"/>
          <c:x val="0.14026640542680557"/>
          <c:y val="0"/>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6.0283050150632754E-2"/>
          <c:y val="0.19218878156210056"/>
          <c:w val="0.86583643813558464"/>
          <c:h val="0.67333798806059064"/>
        </c:manualLayout>
      </c:layout>
      <c:barChart>
        <c:barDir val="col"/>
        <c:grouping val="clustered"/>
        <c:varyColors val="0"/>
        <c:ser>
          <c:idx val="0"/>
          <c:order val="0"/>
          <c:tx>
            <c:strRef>
              <c:f>'PREVENCIÓN DEL DELITO'!$B$4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'PREVENCIÓN DEL DELITO'!$C$3:$H$3</c:f>
              <c:strCache>
                <c:ptCount val="3"/>
                <c:pt idx="0">
                  <c:v>Actividad 1</c:v>
                </c:pt>
                <c:pt idx="1">
                  <c:v>Actividad 2</c:v>
                </c:pt>
                <c:pt idx="2">
                  <c:v>Actividad 3</c:v>
                </c:pt>
              </c:strCache>
              <c:extLst xmlns:c16r2="http://schemas.microsoft.com/office/drawing/2015/06/chart"/>
            </c:strRef>
          </c:cat>
          <c:val>
            <c:numRef>
              <c:f>'PREVENCIÓN DEL DELITO'!$C$4:$H$4</c:f>
              <c:numCache>
                <c:formatCode>General</c:formatCode>
                <c:ptCount val="3"/>
                <c:pt idx="0">
                  <c:v>131</c:v>
                </c:pt>
                <c:pt idx="1">
                  <c:v>131</c:v>
                </c:pt>
                <c:pt idx="2">
                  <c:v>213</c:v>
                </c:pt>
              </c:numCache>
              <c:extLst xmlns:c16r2="http://schemas.microsoft.com/office/drawing/2015/06/chart"/>
            </c:numRef>
          </c:val>
          <c:extLst xmlns:c16r2="http://schemas.microsoft.com/office/drawing/2015/06/chart">
            <c:ext xmlns:c16="http://schemas.microsoft.com/office/drawing/2014/chart" uri="{C3380CC4-5D6E-409C-BE32-E72D297353CC}">
              <c16:uniqueId val="{00000000-D1E7-4E81-884E-6A18BA8204D0}"/>
            </c:ext>
          </c:extLst>
        </c:ser>
        <c:ser>
          <c:idx val="1"/>
          <c:order val="1"/>
          <c:tx>
            <c:strRef>
              <c:f>'PREVENCIÓN DEL DELITO'!$B$5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'PREVENCIÓN DEL DELITO'!$C$3:$H$3</c:f>
              <c:strCache>
                <c:ptCount val="3"/>
                <c:pt idx="0">
                  <c:v>Actividad 1</c:v>
                </c:pt>
                <c:pt idx="1">
                  <c:v>Actividad 2</c:v>
                </c:pt>
                <c:pt idx="2">
                  <c:v>Actividad 3</c:v>
                </c:pt>
              </c:strCache>
              <c:extLst xmlns:c16r2="http://schemas.microsoft.com/office/drawing/2015/06/chart"/>
            </c:strRef>
          </c:cat>
          <c:val>
            <c:numRef>
              <c:f>'PREVENCIÓN DEL DELITO'!$C$5:$H$5</c:f>
              <c:numCache>
                <c:formatCode>#,##0</c:formatCode>
                <c:ptCount val="3"/>
                <c:pt idx="0">
                  <c:v>160</c:v>
                </c:pt>
                <c:pt idx="1">
                  <c:v>159</c:v>
                </c:pt>
                <c:pt idx="2">
                  <c:v>232</c:v>
                </c:pt>
              </c:numCache>
              <c:extLst xmlns:c16r2="http://schemas.microsoft.com/office/drawing/2015/06/chart"/>
            </c:numRef>
          </c:val>
          <c:extLst xmlns:c16r2="http://schemas.microsoft.com/office/drawing/2015/06/chart">
            <c:ext xmlns:c16="http://schemas.microsoft.com/office/drawing/2014/chart" uri="{C3380CC4-5D6E-409C-BE32-E72D297353CC}">
              <c16:uniqueId val="{00000001-D1E7-4E81-884E-6A18BA8204D0}"/>
            </c:ext>
          </c:extLst>
        </c:ser>
        <c:dLbls>
          <c:showLegendKey val="0"/>
          <c:showVal val="1"/>
          <c:showCatName val="0"/>
          <c:showSerName val="0"/>
          <c:showPercent val="0"/>
          <c:showBubbleSize val="0"/>
        </c:dLbls>
        <c:gapWidth val="219"/>
        <c:axId val="770531024"/>
        <c:axId val="77052984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6.9084422059217221E-2"/>
                  <c:y val="-7.33715866043355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6457-4EC6-8F18-D04370BA78DF}"/>
                </c:ext>
                <c:ext xmlns:c15="http://schemas.microsoft.com/office/drawing/2012/chart" uri="{CE6537A1-D6FC-4f65-9D91-7224C49458BB}">
                  <c15:layout/>
                </c:ext>
              </c:extLst>
            </c:dLbl>
            <c:dLbl>
              <c:idx val="1"/>
              <c:layout>
                <c:manualLayout>
                  <c:x val="-5.6800203250646011E-2"/>
                  <c:y val="-7.10384301233775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6457-4EC6-8F18-D04370BA78DF}"/>
                </c:ext>
                <c:ext xmlns:c15="http://schemas.microsoft.com/office/drawing/2012/chart" uri="{CE6537A1-D6FC-4f65-9D91-7224C49458BB}">
                  <c15:layout/>
                </c:ext>
              </c:extLst>
            </c:dLbl>
            <c:dLbl>
              <c:idx val="2"/>
              <c:layout>
                <c:manualLayout>
                  <c:x val="-6.0086720941155648E-3"/>
                  <c:y val="4.0829386526710556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6457-4EC6-8F18-D04370BA78DF}"/>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'PREVENCIÓN DEL DELITO'!$C$3:$H$3</c:f>
              <c:strCache>
                <c:ptCount val="3"/>
                <c:pt idx="0">
                  <c:v>Actividad 1</c:v>
                </c:pt>
                <c:pt idx="1">
                  <c:v>Actividad 2</c:v>
                </c:pt>
                <c:pt idx="2">
                  <c:v>Actividad 3</c:v>
                </c:pt>
              </c:strCache>
              <c:extLst xmlns:c16r2="http://schemas.microsoft.com/office/drawing/2015/06/chart"/>
            </c:strRef>
          </c:cat>
          <c:val>
            <c:numRef>
              <c:f>'PREVENCIÓN DEL DELITO'!$C$6:$H$6</c:f>
              <c:numCache>
                <c:formatCode>0.00%</c:formatCode>
                <c:ptCount val="3"/>
                <c:pt idx="0">
                  <c:v>1.2213740458015268</c:v>
                </c:pt>
                <c:pt idx="1">
                  <c:v>1.2137404580152671</c:v>
                </c:pt>
                <c:pt idx="2">
                  <c:v>1.0892018779342723</c:v>
                </c:pt>
              </c:numCache>
              <c:extLst xmlns:c16r2="http://schemas.microsoft.com/office/drawing/2015/06/chart"/>
            </c:numRef>
          </c:val>
          <c:smooth val="0"/>
          <c:extLst xmlns:c16r2="http://schemas.microsoft.com/office/drawing/2015/06/chart">
            <c:ext xmlns:c16="http://schemas.microsoft.com/office/drawing/2014/chart" uri="{C3380CC4-5D6E-409C-BE32-E72D297353CC}">
              <c16:uniqueId val="{00000002-D1E7-4E81-884E-6A18BA8204D0}"/>
            </c:ext>
          </c:extLst>
        </c:ser>
        <c:dLbls>
          <c:showLegendKey val="0"/>
          <c:showVal val="0"/>
          <c:showCatName val="0"/>
          <c:showSerName val="0"/>
          <c:showPercent val="0"/>
          <c:showBubbleSize val="0"/>
        </c:dLbls>
        <c:marker val="1"/>
        <c:smooth val="0"/>
        <c:axId val="770526712"/>
        <c:axId val="770533768"/>
      </c:lineChart>
      <c:catAx>
        <c:axId val="77053102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29848"/>
        <c:crosses val="autoZero"/>
        <c:auto val="1"/>
        <c:lblAlgn val="ctr"/>
        <c:lblOffset val="100"/>
        <c:noMultiLvlLbl val="0"/>
      </c:catAx>
      <c:valAx>
        <c:axId val="7705298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31024"/>
        <c:crosses val="autoZero"/>
        <c:crossBetween val="between"/>
      </c:valAx>
      <c:valAx>
        <c:axId val="770533768"/>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26712"/>
        <c:crosses val="max"/>
        <c:crossBetween val="between"/>
      </c:valAx>
      <c:catAx>
        <c:axId val="770526712"/>
        <c:scaling>
          <c:orientation val="minMax"/>
        </c:scaling>
        <c:delete val="1"/>
        <c:axPos val="t"/>
        <c:numFmt formatCode="General" sourceLinked="1"/>
        <c:majorTickMark val="out"/>
        <c:minorTickMark val="none"/>
        <c:tickLblPos val="nextTo"/>
        <c:crossAx val="770533768"/>
        <c:crosses val="max"/>
        <c:auto val="1"/>
        <c:lblAlgn val="ctr"/>
        <c:lblOffset val="100"/>
        <c:noMultiLvlLbl val="0"/>
      </c:catAx>
      <c:spPr>
        <a:noFill/>
        <a:ln>
          <a:noFill/>
        </a:ln>
        <a:effectLst/>
      </c:spPr>
    </c:plotArea>
    <c:legend>
      <c:legendPos val="b"/>
      <c:layout>
        <c:manualLayout>
          <c:xMode val="edge"/>
          <c:yMode val="edge"/>
          <c:x val="0.20074012784359152"/>
          <c:y val="0.92204967473133947"/>
          <c:w val="0.55173280390440482"/>
          <c:h val="7.7950278027532141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r>
              <a:rPr lang="es-MX" sz="1000" b="1" baseline="0">
                <a:solidFill>
                  <a:schemeClr val="tx1">
                    <a:lumMod val="65000"/>
                    <a:lumOff val="35000"/>
                  </a:schemeClr>
                </a:solidFill>
              </a:rPr>
              <a:t>METAS ALCANZADAS DURANTE EL PRIMER TRIMESTRE DEL 2024 EN UNIDADES Y PORCENTAJES POR ACTIVIDAD</a:t>
            </a:r>
            <a:endParaRPr lang="es-MX" sz="1000" b="1">
              <a:solidFill>
                <a:schemeClr val="tx1">
                  <a:lumMod val="65000"/>
                  <a:lumOff val="35000"/>
                </a:schemeClr>
              </a:solidFill>
            </a:endParaRPr>
          </a:p>
        </c:rich>
      </c:tx>
      <c:layout>
        <c:manualLayout>
          <c:xMode val="edge"/>
          <c:yMode val="edge"/>
          <c:x val="0.13974261747591865"/>
          <c:y val="3.6813941758604895E-3"/>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7.3543292045901418E-2"/>
          <c:y val="0.13035816776721992"/>
          <c:w val="0.86073285263587129"/>
          <c:h val="0.72579729721895314"/>
        </c:manualLayout>
      </c:layout>
      <c:barChart>
        <c:barDir val="col"/>
        <c:grouping val="clustered"/>
        <c:varyColors val="0"/>
        <c:ser>
          <c:idx val="0"/>
          <c:order val="0"/>
          <c:tx>
            <c:strRef>
              <c:f>'PREVENCIÓN DEL DELITO'!$B$4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'PREVENCIÓN DEL DELITO'!$C$3:$H$3</c:f>
              <c:strCache>
                <c:ptCount val="3"/>
                <c:pt idx="0">
                  <c:v>Actividad 4</c:v>
                </c:pt>
                <c:pt idx="1">
                  <c:v>Actividad 5</c:v>
                </c:pt>
                <c:pt idx="2">
                  <c:v>Actividad 6</c:v>
                </c:pt>
              </c:strCache>
              <c:extLst xmlns:c16r2="http://schemas.microsoft.com/office/drawing/2015/06/chart"/>
            </c:strRef>
          </c:cat>
          <c:val>
            <c:numRef>
              <c:f>'PREVENCIÓN DEL DELITO'!$C$4:$H$4</c:f>
              <c:numCache>
                <c:formatCode>General</c:formatCode>
                <c:ptCount val="3"/>
                <c:pt idx="0">
                  <c:v>56</c:v>
                </c:pt>
                <c:pt idx="1">
                  <c:v>57</c:v>
                </c:pt>
                <c:pt idx="2">
                  <c:v>10</c:v>
                </c:pt>
              </c:numCache>
              <c:extLst xmlns:c16r2="http://schemas.microsoft.com/office/drawing/2015/06/chart"/>
            </c:numRef>
          </c:val>
          <c:extLst xmlns:c16r2="http://schemas.microsoft.com/office/drawing/2015/06/chart">
            <c:ext xmlns:c16="http://schemas.microsoft.com/office/drawing/2014/chart" uri="{C3380CC4-5D6E-409C-BE32-E72D297353CC}">
              <c16:uniqueId val="{00000000-D1E7-4E81-884E-6A18BA8204D0}"/>
            </c:ext>
          </c:extLst>
        </c:ser>
        <c:ser>
          <c:idx val="1"/>
          <c:order val="1"/>
          <c:tx>
            <c:strRef>
              <c:f>'PREVENCIÓN DEL DELITO'!$B$5</c:f>
              <c:strCache>
                <c:ptCount val="1"/>
                <c:pt idx="0">
                  <c:v>Meta Realizada</c:v>
                </c:pt>
              </c:strCache>
            </c:strRef>
          </c:tx>
          <c:spPr>
            <a:solidFill>
              <a:srgbClr val="D4C19C"/>
            </a:solidFill>
            <a:ln>
              <a:noFill/>
            </a:ln>
            <a:effectLst/>
          </c:spPr>
          <c:invertIfNegative val="0"/>
          <c:dLbls>
            <c:dLbl>
              <c:idx val="0"/>
              <c:layout>
                <c:manualLayout>
                  <c:x val="1.4361203491468579E-2"/>
                  <c:y val="-8.9423266520721197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1C3E-4832-8C7C-A12D6E81320C}"/>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'PREVENCIÓN DEL DELITO'!$C$3:$H$3</c:f>
              <c:strCache>
                <c:ptCount val="3"/>
                <c:pt idx="0">
                  <c:v>Actividad 4</c:v>
                </c:pt>
                <c:pt idx="1">
                  <c:v>Actividad 5</c:v>
                </c:pt>
                <c:pt idx="2">
                  <c:v>Actividad 6</c:v>
                </c:pt>
              </c:strCache>
              <c:extLst xmlns:c16r2="http://schemas.microsoft.com/office/drawing/2015/06/chart"/>
            </c:strRef>
          </c:cat>
          <c:val>
            <c:numRef>
              <c:f>'PREVENCIÓN DEL DELITO'!$C$5:$H$5</c:f>
              <c:numCache>
                <c:formatCode>#,##0</c:formatCode>
                <c:ptCount val="3"/>
                <c:pt idx="0">
                  <c:v>123</c:v>
                </c:pt>
                <c:pt idx="1">
                  <c:v>77</c:v>
                </c:pt>
                <c:pt idx="2">
                  <c:v>14</c:v>
                </c:pt>
              </c:numCache>
              <c:extLst xmlns:c16r2="http://schemas.microsoft.com/office/drawing/2015/06/chart"/>
            </c:numRef>
          </c:val>
          <c:extLst xmlns:c16r2="http://schemas.microsoft.com/office/drawing/2015/06/chart">
            <c:ext xmlns:c16="http://schemas.microsoft.com/office/drawing/2014/chart" uri="{C3380CC4-5D6E-409C-BE32-E72D297353CC}">
              <c16:uniqueId val="{00000001-D1E7-4E81-884E-6A18BA8204D0}"/>
            </c:ext>
          </c:extLst>
        </c:ser>
        <c:dLbls>
          <c:showLegendKey val="0"/>
          <c:showVal val="1"/>
          <c:showCatName val="0"/>
          <c:showSerName val="0"/>
          <c:showPercent val="0"/>
          <c:showBubbleSize val="0"/>
        </c:dLbls>
        <c:gapWidth val="219"/>
        <c:axId val="770530240"/>
        <c:axId val="7705271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0600910975173138"/>
                  <c:y val="-8.8185333557502226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6457-4EC6-8F18-D04370BA78DF}"/>
                </c:ext>
                <c:ext xmlns:c15="http://schemas.microsoft.com/office/drawing/2012/chart" uri="{CE6537A1-D6FC-4f65-9D91-7224C49458BB}">
                  <c15:layout/>
                </c:ext>
              </c:extLst>
            </c:dLbl>
            <c:dLbl>
              <c:idx val="1"/>
              <c:layout>
                <c:manualLayout>
                  <c:x val="-6.1981579116896737E-2"/>
                  <c:y val="-0.1433366765416925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6457-4EC6-8F18-D04370BA78DF}"/>
                </c:ext>
                <c:ext xmlns:c15="http://schemas.microsoft.com/office/drawing/2012/chart" uri="{CE6537A1-D6FC-4f65-9D91-7224C49458BB}">
                  <c15:layout/>
                </c:ext>
              </c:extLst>
            </c:dLbl>
            <c:dLbl>
              <c:idx val="2"/>
              <c:layout>
                <c:manualLayout>
                  <c:x val="-3.7854018413283869E-2"/>
                  <c:y val="4.6570216071749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457-4EC6-8F18-D04370BA78DF}"/>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'PREVENCIÓN DEL DELITO'!$C$3:$H$3</c:f>
              <c:strCache>
                <c:ptCount val="3"/>
                <c:pt idx="0">
                  <c:v>Actividad 4</c:v>
                </c:pt>
                <c:pt idx="1">
                  <c:v>Actividad 5</c:v>
                </c:pt>
                <c:pt idx="2">
                  <c:v>Actividad 6</c:v>
                </c:pt>
              </c:strCache>
              <c:extLst xmlns:c16r2="http://schemas.microsoft.com/office/drawing/2015/06/chart"/>
            </c:strRef>
          </c:cat>
          <c:val>
            <c:numRef>
              <c:f>'PREVENCIÓN DEL DELITO'!$C$6:$H$6</c:f>
              <c:numCache>
                <c:formatCode>0.00%</c:formatCode>
                <c:ptCount val="3"/>
                <c:pt idx="0">
                  <c:v>2.1964285714285716</c:v>
                </c:pt>
                <c:pt idx="1">
                  <c:v>1.3508771929824561</c:v>
                </c:pt>
                <c:pt idx="2" formatCode="0%">
                  <c:v>1.4</c:v>
                </c:pt>
              </c:numCache>
              <c:extLst xmlns:c16r2="http://schemas.microsoft.com/office/drawing/2015/06/chart"/>
            </c:numRef>
          </c:val>
          <c:smooth val="0"/>
          <c:extLst xmlns:c16r2="http://schemas.microsoft.com/office/drawing/2015/06/chart">
            <c:ext xmlns:c16="http://schemas.microsoft.com/office/drawing/2014/chart" uri="{C3380CC4-5D6E-409C-BE32-E72D297353CC}">
              <c16:uniqueId val="{00000002-D1E7-4E81-884E-6A18BA8204D0}"/>
            </c:ext>
          </c:extLst>
        </c:ser>
        <c:dLbls>
          <c:showLegendKey val="0"/>
          <c:showVal val="0"/>
          <c:showCatName val="0"/>
          <c:showSerName val="0"/>
          <c:showPercent val="0"/>
          <c:showBubbleSize val="0"/>
        </c:dLbls>
        <c:marker val="1"/>
        <c:smooth val="0"/>
        <c:axId val="770530632"/>
        <c:axId val="770526320"/>
      </c:lineChart>
      <c:catAx>
        <c:axId val="77053024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27104"/>
        <c:crosses val="autoZero"/>
        <c:auto val="1"/>
        <c:lblAlgn val="ctr"/>
        <c:lblOffset val="100"/>
        <c:noMultiLvlLbl val="0"/>
      </c:catAx>
      <c:valAx>
        <c:axId val="7705271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30240"/>
        <c:crosses val="autoZero"/>
        <c:crossBetween val="between"/>
      </c:valAx>
      <c:valAx>
        <c:axId val="770526320"/>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30632"/>
        <c:crosses val="max"/>
        <c:crossBetween val="between"/>
      </c:valAx>
      <c:catAx>
        <c:axId val="770530632"/>
        <c:scaling>
          <c:orientation val="minMax"/>
        </c:scaling>
        <c:delete val="1"/>
        <c:axPos val="t"/>
        <c:numFmt formatCode="General" sourceLinked="1"/>
        <c:majorTickMark val="out"/>
        <c:minorTickMark val="none"/>
        <c:tickLblPos val="nextTo"/>
        <c:crossAx val="770526320"/>
        <c:crosses val="max"/>
        <c:auto val="1"/>
        <c:lblAlgn val="ctr"/>
        <c:lblOffset val="100"/>
        <c:noMultiLvlLbl val="0"/>
      </c:catAx>
      <c:spPr>
        <a:noFill/>
        <a:ln>
          <a:noFill/>
        </a:ln>
        <a:effectLst/>
      </c:spPr>
    </c:plotArea>
    <c:legend>
      <c:legendPos val="b"/>
      <c:layout>
        <c:manualLayout>
          <c:xMode val="edge"/>
          <c:yMode val="edge"/>
          <c:x val="0.19854668147595733"/>
          <c:y val="0.9192362991263211"/>
          <c:w val="0.61753515810460657"/>
          <c:h val="7.7950278027532141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bg2">
                    <a:lumMod val="25000"/>
                  </a:schemeClr>
                </a:solidFill>
                <a:latin typeface="+mn-lt"/>
                <a:ea typeface="+mn-ea"/>
                <a:cs typeface="+mn-cs"/>
              </a:defRPr>
            </a:pPr>
            <a:r>
              <a:rPr lang="es-MX" sz="1100" b="1" baseline="0" dirty="0">
                <a:solidFill>
                  <a:schemeClr val="bg2">
                    <a:lumMod val="25000"/>
                  </a:schemeClr>
                </a:solidFill>
              </a:rPr>
              <a:t>METAS LOGRADAS POR TRIMESTRE Y ACUMULADO ANUAL DE LAS ACTIVIDADES PROGRAMADAS EN EL 2024</a:t>
            </a:r>
            <a:endParaRPr lang="es-MX" sz="1100" b="1" dirty="0">
              <a:solidFill>
                <a:schemeClr val="bg2">
                  <a:lumMod val="25000"/>
                </a:schemeClr>
              </a:solidFill>
            </a:endParaRPr>
          </a:p>
        </c:rich>
      </c:tx>
      <c:layout>
        <c:manualLayout>
          <c:xMode val="edge"/>
          <c:yMode val="edge"/>
          <c:x val="0.16824545031907906"/>
          <c:y val="0"/>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bg2">
                  <a:lumMod val="25000"/>
                </a:schemeClr>
              </a:solidFill>
              <a:latin typeface="+mn-lt"/>
              <a:ea typeface="+mn-ea"/>
              <a:cs typeface="+mn-cs"/>
            </a:defRPr>
          </a:pPr>
          <a:endParaRPr lang="es-MX"/>
        </a:p>
      </c:txPr>
    </c:title>
    <c:autoTitleDeleted val="0"/>
    <c:plotArea>
      <c:layout>
        <c:manualLayout>
          <c:layoutTarget val="inner"/>
          <c:xMode val="edge"/>
          <c:yMode val="edge"/>
          <c:x val="8.9677467963705265E-2"/>
          <c:y val="0.29571432110120399"/>
          <c:w val="0.82065570679864097"/>
          <c:h val="0.55805441902860242"/>
        </c:manualLayout>
      </c:layout>
      <c:barChart>
        <c:barDir val="col"/>
        <c:grouping val="clustered"/>
        <c:varyColors val="0"/>
        <c:ser>
          <c:idx val="0"/>
          <c:order val="0"/>
          <c:tx>
            <c:strRef>
              <c:f>'COMUNICACIÓN SOCIAL'!$E$4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'COMUNICACIÓN SOCIAL'!$F$3</c:f>
              <c:strCache>
                <c:ptCount val="1"/>
                <c:pt idx="0">
                  <c:v>Componente</c:v>
                </c:pt>
              </c:strCache>
            </c:strRef>
          </c:cat>
          <c:val>
            <c:numRef>
              <c:f>'COMUNICACIÓN SOCIAL'!$F$4</c:f>
              <c:numCache>
                <c:formatCode>General</c:formatCode>
                <c:ptCount val="1"/>
                <c:pt idx="0">
                  <c:v>24</c:v>
                </c:pt>
              </c:numCache>
            </c:numRef>
          </c:val>
          <c:extLst xmlns:c16r2="http://schemas.microsoft.com/office/drawing/2015/06/chart">
            <c:ext xmlns:c16="http://schemas.microsoft.com/office/drawing/2014/chart" uri="{C3380CC4-5D6E-409C-BE32-E72D297353CC}">
              <c16:uniqueId val="{00000000-9BBB-4C78-A99C-0BF4A6F14A20}"/>
            </c:ext>
          </c:extLst>
        </c:ser>
        <c:ser>
          <c:idx val="1"/>
          <c:order val="1"/>
          <c:tx>
            <c:strRef>
              <c:f>'COMUNICACIÓN SOCIAL'!$E$5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'COMUNICACIÓN SOCIAL'!$F$3</c:f>
              <c:strCache>
                <c:ptCount val="1"/>
                <c:pt idx="0">
                  <c:v>Componente</c:v>
                </c:pt>
              </c:strCache>
            </c:strRef>
          </c:cat>
          <c:val>
            <c:numRef>
              <c:f>'COMUNICACIÓN SOCIAL'!$F$5</c:f>
              <c:numCache>
                <c:formatCode>General</c:formatCode>
                <c:ptCount val="1"/>
                <c:pt idx="0">
                  <c:v>27</c:v>
                </c:pt>
              </c:numCache>
            </c:numRef>
          </c:val>
          <c:extLst xmlns:c16r2="http://schemas.microsoft.com/office/drawing/2015/06/chart">
            <c:ext xmlns:c16="http://schemas.microsoft.com/office/drawing/2014/chart" uri="{C3380CC4-5D6E-409C-BE32-E72D297353CC}">
              <c16:uniqueId val="{00000001-9BBB-4C78-A99C-0BF4A6F14A20}"/>
            </c:ext>
          </c:extLst>
        </c:ser>
        <c:dLbls>
          <c:showLegendKey val="0"/>
          <c:showVal val="1"/>
          <c:showCatName val="0"/>
          <c:showSerName val="0"/>
          <c:showPercent val="0"/>
          <c:showBubbleSize val="0"/>
        </c:dLbls>
        <c:gapWidth val="219"/>
        <c:overlap val="-27"/>
        <c:axId val="770534552"/>
        <c:axId val="77053141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4.520012573565825E-2"/>
                  <c:y val="-8.659599437522377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9BBB-4C78-A99C-0BF4A6F14A20}"/>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'COMUNICACIÓN SOCIAL'!$F$3</c:f>
              <c:strCache>
                <c:ptCount val="1"/>
                <c:pt idx="0">
                  <c:v>Componente</c:v>
                </c:pt>
              </c:strCache>
            </c:strRef>
          </c:cat>
          <c:val>
            <c:numRef>
              <c:f>'COMUNICACIÓN SOCIAL'!$F$6</c:f>
              <c:numCache>
                <c:formatCode>0.00%</c:formatCode>
                <c:ptCount val="1"/>
                <c:pt idx="0">
                  <c:v>1.125</c:v>
                </c:pt>
              </c:numCache>
            </c:numRef>
          </c:val>
          <c:smooth val="0"/>
          <c:extLst xmlns:c16r2="http://schemas.microsoft.com/office/drawing/2015/06/chart">
            <c:ext xmlns:c16="http://schemas.microsoft.com/office/drawing/2014/chart" uri="{C3380CC4-5D6E-409C-BE32-E72D297353CC}">
              <c16:uniqueId val="{00000003-9BBB-4C78-A99C-0BF4A6F14A20}"/>
            </c:ext>
          </c:extLst>
        </c:ser>
        <c:dLbls>
          <c:showLegendKey val="0"/>
          <c:showVal val="1"/>
          <c:showCatName val="0"/>
          <c:showSerName val="0"/>
          <c:showPercent val="0"/>
          <c:showBubbleSize val="0"/>
        </c:dLbls>
        <c:marker val="1"/>
        <c:smooth val="0"/>
        <c:axId val="770504368"/>
        <c:axId val="770534944"/>
      </c:lineChart>
      <c:catAx>
        <c:axId val="770534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31416"/>
        <c:crosses val="autoZero"/>
        <c:auto val="0"/>
        <c:lblAlgn val="ctr"/>
        <c:lblOffset val="100"/>
        <c:noMultiLvlLbl val="0"/>
      </c:catAx>
      <c:valAx>
        <c:axId val="770531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34552"/>
        <c:crosses val="autoZero"/>
        <c:crossBetween val="between"/>
      </c:valAx>
      <c:valAx>
        <c:axId val="770534944"/>
        <c:scaling>
          <c:orientation val="minMax"/>
          <c:min val="0"/>
        </c:scaling>
        <c:delete val="0"/>
        <c:axPos val="r"/>
        <c:numFmt formatCode="0.0%" sourceLinked="0"/>
        <c:majorTickMark val="none"/>
        <c:minorTickMark val="none"/>
        <c:tickLblPos val="nextTo"/>
        <c:spPr>
          <a:noFill/>
          <a:ln>
            <a:solidFill>
              <a:schemeClr val="accent1"/>
            </a:solid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0504368"/>
        <c:crosses val="max"/>
        <c:crossBetween val="between"/>
      </c:valAx>
      <c:catAx>
        <c:axId val="770504368"/>
        <c:scaling>
          <c:orientation val="minMax"/>
        </c:scaling>
        <c:delete val="1"/>
        <c:axPos val="b"/>
        <c:numFmt formatCode="General" sourceLinked="1"/>
        <c:majorTickMark val="none"/>
        <c:minorTickMark val="none"/>
        <c:tickLblPos val="nextTo"/>
        <c:crossAx val="770534944"/>
        <c:crosses val="autoZero"/>
        <c:auto val="0"/>
        <c:lblAlgn val="ctr"/>
        <c:lblOffset val="100"/>
        <c:noMultiLvlLbl val="0"/>
      </c:catAx>
      <c:spPr>
        <a:noFill/>
        <a:ln>
          <a:noFill/>
        </a:ln>
        <a:effectLst/>
      </c:spPr>
    </c:plotArea>
    <c:legend>
      <c:legendPos val="b"/>
      <c:layout>
        <c:manualLayout>
          <c:xMode val="edge"/>
          <c:yMode val="edge"/>
          <c:x val="0.16176419908587431"/>
          <c:y val="0.92306176232699455"/>
          <c:w val="0.67647143289609191"/>
          <c:h val="7.6938237673005491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bg2">
                    <a:lumMod val="25000"/>
                  </a:schemeClr>
                </a:solidFill>
                <a:latin typeface="+mn-lt"/>
                <a:ea typeface="+mn-ea"/>
                <a:cs typeface="+mn-cs"/>
              </a:defRPr>
            </a:pPr>
            <a:r>
              <a:rPr lang="es-MX" sz="1100" b="1" i="0" baseline="0">
                <a:solidFill>
                  <a:schemeClr val="bg2">
                    <a:lumMod val="25000"/>
                  </a:schemeClr>
                </a:solidFill>
                <a:effectLst/>
              </a:rPr>
              <a:t>METAS ALCANZADAS DURANTE EL PRIMER TRIMESTRE DEL 2024 EN UNIDADES Y PORCENTAJES POR ACTIVIDAD</a:t>
            </a:r>
            <a:endParaRPr lang="es-MX" sz="1100">
              <a:solidFill>
                <a:schemeClr val="bg2">
                  <a:lumMod val="25000"/>
                </a:schemeClr>
              </a:solidFill>
              <a:effectLst/>
            </a:endParaRPr>
          </a:p>
        </c:rich>
      </c:tx>
      <c:layout>
        <c:manualLayout>
          <c:xMode val="edge"/>
          <c:yMode val="edge"/>
          <c:x val="0.16443295811874331"/>
          <c:y val="0"/>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bg2">
                  <a:lumMod val="2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'COMUNICACIÓN SOCIAL'!$B$4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'COMUNICACIÓN SOCIAL'!$C$3</c:f>
              <c:strCache>
                <c:ptCount val="1"/>
                <c:pt idx="0">
                  <c:v>Actividad 1</c:v>
                </c:pt>
              </c:strCache>
            </c:strRef>
          </c:cat>
          <c:val>
            <c:numRef>
              <c:f>'COMUNICACIÓN SOCIAL'!$C$4</c:f>
              <c:numCache>
                <c:formatCode>General</c:formatCode>
                <c:ptCount val="1"/>
                <c:pt idx="0">
                  <c:v>24</c:v>
                </c:pt>
              </c:numCache>
            </c:numRef>
          </c:val>
          <c:extLst xmlns:c16r2="http://schemas.microsoft.com/office/drawing/2015/06/chart">
            <c:ext xmlns:c16="http://schemas.microsoft.com/office/drawing/2014/chart" uri="{C3380CC4-5D6E-409C-BE32-E72D297353CC}">
              <c16:uniqueId val="{00000000-5830-4F83-A7D8-5BCA21DCFBD8}"/>
            </c:ext>
          </c:extLst>
        </c:ser>
        <c:ser>
          <c:idx val="1"/>
          <c:order val="1"/>
          <c:tx>
            <c:strRef>
              <c:f>'COMUNICACIÓN SOCIAL'!$B$5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'COMUNICACIÓN SOCIAL'!$C$3</c:f>
              <c:strCache>
                <c:ptCount val="1"/>
                <c:pt idx="0">
                  <c:v>Actividad 1</c:v>
                </c:pt>
              </c:strCache>
            </c:strRef>
          </c:cat>
          <c:val>
            <c:numRef>
              <c:f>'COMUNICACIÓN SOCIAL'!$C$5</c:f>
              <c:numCache>
                <c:formatCode>#,##0</c:formatCode>
                <c:ptCount val="1"/>
                <c:pt idx="0">
                  <c:v>27</c:v>
                </c:pt>
              </c:numCache>
            </c:numRef>
          </c:val>
          <c:extLst xmlns:c16r2="http://schemas.microsoft.com/office/drawing/2015/06/chart">
            <c:ext xmlns:c16="http://schemas.microsoft.com/office/drawing/2014/chart" uri="{C3380CC4-5D6E-409C-BE32-E72D297353CC}">
              <c16:uniqueId val="{00000001-5830-4F83-A7D8-5BCA21DCFBD8}"/>
            </c:ext>
          </c:extLst>
        </c:ser>
        <c:dLbls>
          <c:showLegendKey val="0"/>
          <c:showVal val="1"/>
          <c:showCatName val="0"/>
          <c:showSerName val="0"/>
          <c:showPercent val="0"/>
          <c:showBubbleSize val="0"/>
        </c:dLbls>
        <c:gapWidth val="219"/>
        <c:axId val="778318328"/>
        <c:axId val="7783077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3273298306845463"/>
                  <c:y val="5.5991494924469767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5830-4F83-A7D8-5BCA21DCFBD8}"/>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'COMUNICACIÓN SOCIAL'!$C$3</c:f>
              <c:strCache>
                <c:ptCount val="1"/>
                <c:pt idx="0">
                  <c:v>Actividad 1</c:v>
                </c:pt>
              </c:strCache>
            </c:strRef>
          </c:cat>
          <c:val>
            <c:numRef>
              <c:f>'COMUNICACIÓN SOCIAL'!$C$6</c:f>
              <c:numCache>
                <c:formatCode>0.00%</c:formatCode>
                <c:ptCount val="1"/>
                <c:pt idx="0">
                  <c:v>1.125</c:v>
                </c:pt>
              </c:numCache>
            </c:numRef>
          </c:val>
          <c:smooth val="0"/>
          <c:extLst xmlns:c16r2="http://schemas.microsoft.com/office/drawing/2015/06/chart">
            <c:ext xmlns:c16="http://schemas.microsoft.com/office/drawing/2014/chart" uri="{C3380CC4-5D6E-409C-BE32-E72D297353CC}">
              <c16:uniqueId val="{00000008-5830-4F83-A7D8-5BCA21DCFBD8}"/>
            </c:ext>
          </c:extLst>
        </c:ser>
        <c:dLbls>
          <c:showLegendKey val="0"/>
          <c:showVal val="0"/>
          <c:showCatName val="0"/>
          <c:showSerName val="0"/>
          <c:showPercent val="0"/>
          <c:showBubbleSize val="0"/>
        </c:dLbls>
        <c:marker val="1"/>
        <c:smooth val="0"/>
        <c:axId val="778308920"/>
        <c:axId val="778310096"/>
      </c:lineChart>
      <c:catAx>
        <c:axId val="7783183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07744"/>
        <c:crosses val="autoZero"/>
        <c:auto val="1"/>
        <c:lblAlgn val="ctr"/>
        <c:lblOffset val="100"/>
        <c:noMultiLvlLbl val="0"/>
      </c:catAx>
      <c:valAx>
        <c:axId val="778307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8328"/>
        <c:crosses val="autoZero"/>
        <c:crossBetween val="between"/>
      </c:valAx>
      <c:valAx>
        <c:axId val="778310096"/>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08920"/>
        <c:crosses val="max"/>
        <c:crossBetween val="between"/>
      </c:valAx>
      <c:catAx>
        <c:axId val="778308920"/>
        <c:scaling>
          <c:orientation val="minMax"/>
        </c:scaling>
        <c:delete val="1"/>
        <c:axPos val="t"/>
        <c:numFmt formatCode="General" sourceLinked="1"/>
        <c:majorTickMark val="out"/>
        <c:minorTickMark val="none"/>
        <c:tickLblPos val="nextTo"/>
        <c:crossAx val="778310096"/>
        <c:crosses val="max"/>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ysClr val="windowText" lastClr="000000"/>
                </a:solidFill>
                <a:latin typeface="+mn-lt"/>
                <a:ea typeface="+mn-ea"/>
                <a:cs typeface="+mn-cs"/>
              </a:defRPr>
            </a:pPr>
            <a:r>
              <a:rPr lang="es-MX" sz="1000" b="1" i="0" u="none" strike="noStrike" baseline="0" dirty="0">
                <a:solidFill>
                  <a:schemeClr val="bg2">
                    <a:lumMod val="50000"/>
                  </a:schemeClr>
                </a:solidFill>
                <a:effectLst/>
              </a:rPr>
              <a:t>METAS LOGRADAS POR TRIMESTRE Y ACUMULADO ANUAL DE LAS ACTIVIDADES PROGRAMADAS EN EL 2024.</a:t>
            </a:r>
            <a:endParaRPr lang="es-MX" sz="1000" b="1" dirty="0">
              <a:solidFill>
                <a:schemeClr val="bg2">
                  <a:lumMod val="50000"/>
                </a:schemeClr>
              </a:solidFill>
            </a:endParaRPr>
          </a:p>
        </c:rich>
      </c:tx>
      <c:layout>
        <c:manualLayout>
          <c:xMode val="edge"/>
          <c:yMode val="edge"/>
          <c:x val="0.14942479110612725"/>
          <c:y val="0"/>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ysClr val="windowText" lastClr="000000"/>
              </a:solidFill>
              <a:latin typeface="+mn-lt"/>
              <a:ea typeface="+mn-ea"/>
              <a:cs typeface="+mn-cs"/>
            </a:defRPr>
          </a:pPr>
          <a:endParaRPr lang="es-MX"/>
        </a:p>
      </c:txPr>
    </c:title>
    <c:autoTitleDeleted val="0"/>
    <c:plotArea>
      <c:layout>
        <c:manualLayout>
          <c:layoutTarget val="inner"/>
          <c:xMode val="edge"/>
          <c:yMode val="edge"/>
          <c:x val="7.9270873748776255E-2"/>
          <c:y val="0.20922663154868446"/>
          <c:w val="0.81995234383664739"/>
          <c:h val="0.63495636528884236"/>
        </c:manualLayout>
      </c:layout>
      <c:barChart>
        <c:barDir val="col"/>
        <c:grouping val="clustered"/>
        <c:varyColors val="0"/>
        <c:ser>
          <c:idx val="0"/>
          <c:order val="0"/>
          <c:tx>
            <c:strRef>
              <c:f>'ASUNTOS INTERNOS'!$G$4</c:f>
              <c:strCache>
                <c:ptCount val="1"/>
                <c:pt idx="0">
                  <c:v>Meta Planeada</c:v>
                </c:pt>
              </c:strCache>
            </c:strRef>
          </c:tx>
          <c:spPr>
            <a:solidFill>
              <a:srgbClr val="13322B"/>
            </a:solidFill>
            <a:ln>
              <a:noFill/>
            </a:ln>
            <a:effectLst/>
          </c:spPr>
          <c:invertIfNegative val="0"/>
          <c:dLbls>
            <c:dLbl>
              <c:idx val="0"/>
              <c:layout>
                <c:manualLayout>
                  <c:x val="2.432084518575572E-3"/>
                  <c:y val="9.2299362443970419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D86-424A-B7A7-6D60BFA88F3C}"/>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'ASUNTOS INTERNOS'!$H$3</c:f>
              <c:strCache>
                <c:ptCount val="1"/>
                <c:pt idx="0">
                  <c:v>Componente</c:v>
                </c:pt>
              </c:strCache>
            </c:strRef>
          </c:cat>
          <c:val>
            <c:numRef>
              <c:f>'ASUNTOS INTERNOS'!$H$4</c:f>
              <c:numCache>
                <c:formatCode>General</c:formatCode>
                <c:ptCount val="1"/>
                <c:pt idx="0">
                  <c:v>169</c:v>
                </c:pt>
              </c:numCache>
            </c:numRef>
          </c:val>
          <c:extLst xmlns:c16r2="http://schemas.microsoft.com/office/drawing/2015/06/chart">
            <c:ext xmlns:c16="http://schemas.microsoft.com/office/drawing/2014/chart" uri="{C3380CC4-5D6E-409C-BE32-E72D297353CC}">
              <c16:uniqueId val="{00000000-0E03-483C-9AA7-04302FE60485}"/>
            </c:ext>
          </c:extLst>
        </c:ser>
        <c:ser>
          <c:idx val="1"/>
          <c:order val="1"/>
          <c:tx>
            <c:strRef>
              <c:f>'ASUNTOS INTERNOS'!$G$5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'ASUNTOS INTERNOS'!$H$3</c:f>
              <c:strCache>
                <c:ptCount val="1"/>
                <c:pt idx="0">
                  <c:v>Componente</c:v>
                </c:pt>
              </c:strCache>
            </c:strRef>
          </c:cat>
          <c:val>
            <c:numRef>
              <c:f>'ASUNTOS INTERNOS'!$H$5</c:f>
              <c:numCache>
                <c:formatCode>#,##0</c:formatCode>
                <c:ptCount val="1"/>
                <c:pt idx="0">
                  <c:v>264</c:v>
                </c:pt>
              </c:numCache>
            </c:numRef>
          </c:val>
          <c:extLst xmlns:c16r2="http://schemas.microsoft.com/office/drawing/2015/06/chart">
            <c:ext xmlns:c16="http://schemas.microsoft.com/office/drawing/2014/chart" uri="{C3380CC4-5D6E-409C-BE32-E72D297353CC}">
              <c16:uniqueId val="{00000001-0E03-483C-9AA7-04302FE60485}"/>
            </c:ext>
          </c:extLst>
        </c:ser>
        <c:dLbls>
          <c:showLegendKey val="0"/>
          <c:showVal val="1"/>
          <c:showCatName val="0"/>
          <c:showSerName val="0"/>
          <c:showPercent val="0"/>
          <c:showBubbleSize val="0"/>
        </c:dLbls>
        <c:gapWidth val="219"/>
        <c:overlap val="-27"/>
        <c:axId val="778313232"/>
        <c:axId val="778315192"/>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9.8884709643436514E-2"/>
                  <c:y val="-4.053921804856892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0E03-483C-9AA7-04302FE60485}"/>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'ASUNTOS INTERNOS'!$H$3</c:f>
              <c:strCache>
                <c:ptCount val="1"/>
                <c:pt idx="0">
                  <c:v>Componente</c:v>
                </c:pt>
              </c:strCache>
            </c:strRef>
          </c:cat>
          <c:val>
            <c:numRef>
              <c:f>'ASUNTOS INTERNOS'!$H$6</c:f>
              <c:numCache>
                <c:formatCode>0.00%</c:formatCode>
                <c:ptCount val="1"/>
                <c:pt idx="0">
                  <c:v>1.5621301775147929</c:v>
                </c:pt>
              </c:numCache>
            </c:numRef>
          </c:val>
          <c:smooth val="0"/>
          <c:extLst xmlns:c16r2="http://schemas.microsoft.com/office/drawing/2015/06/chart">
            <c:ext xmlns:c16="http://schemas.microsoft.com/office/drawing/2014/chart" uri="{C3380CC4-5D6E-409C-BE32-E72D297353CC}">
              <c16:uniqueId val="{00000003-0E03-483C-9AA7-04302FE60485}"/>
            </c:ext>
          </c:extLst>
        </c:ser>
        <c:dLbls>
          <c:showLegendKey val="0"/>
          <c:showVal val="1"/>
          <c:showCatName val="0"/>
          <c:showSerName val="0"/>
          <c:showPercent val="0"/>
          <c:showBubbleSize val="0"/>
        </c:dLbls>
        <c:marker val="1"/>
        <c:smooth val="0"/>
        <c:axId val="778306176"/>
        <c:axId val="778310880"/>
      </c:lineChart>
      <c:catAx>
        <c:axId val="778313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5192"/>
        <c:crosses val="autoZero"/>
        <c:auto val="0"/>
        <c:lblAlgn val="ctr"/>
        <c:lblOffset val="100"/>
        <c:noMultiLvlLbl val="0"/>
      </c:catAx>
      <c:valAx>
        <c:axId val="7783151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3232"/>
        <c:crosses val="autoZero"/>
        <c:crossBetween val="between"/>
      </c:valAx>
      <c:valAx>
        <c:axId val="778310880"/>
        <c:scaling>
          <c:orientation val="minMax"/>
          <c:min val="0"/>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06176"/>
        <c:crosses val="max"/>
        <c:crossBetween val="between"/>
      </c:valAx>
      <c:catAx>
        <c:axId val="778306176"/>
        <c:scaling>
          <c:orientation val="minMax"/>
        </c:scaling>
        <c:delete val="1"/>
        <c:axPos val="b"/>
        <c:numFmt formatCode="General" sourceLinked="1"/>
        <c:majorTickMark val="none"/>
        <c:minorTickMark val="none"/>
        <c:tickLblPos val="nextTo"/>
        <c:crossAx val="778310880"/>
        <c:crosses val="autoZero"/>
        <c:auto val="0"/>
        <c:lblAlgn val="ctr"/>
        <c:lblOffset val="100"/>
        <c:noMultiLvlLbl val="0"/>
      </c:catAx>
      <c:spPr>
        <a:noFill/>
        <a:ln>
          <a:noFill/>
        </a:ln>
        <a:effectLst/>
      </c:spPr>
    </c:plotArea>
    <c:legend>
      <c:legendPos val="b"/>
      <c:layout>
        <c:manualLayout>
          <c:xMode val="edge"/>
          <c:yMode val="edge"/>
          <c:x val="0.1158112312429171"/>
          <c:y val="0.92049709256494194"/>
          <c:w val="0.76837734563075721"/>
          <c:h val="7.9502907435058015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000" b="0" i="0" u="none" strike="noStrike" kern="1200" spc="0" baseline="0">
                <a:solidFill>
                  <a:schemeClr val="bg2">
                    <a:lumMod val="50000"/>
                  </a:schemeClr>
                </a:solidFill>
                <a:latin typeface="+mn-lt"/>
                <a:ea typeface="+mn-ea"/>
                <a:cs typeface="Arial" panose="020B0604020202020204" pitchFamily="34" charset="0"/>
              </a:defRPr>
            </a:pPr>
            <a:r>
              <a:rPr lang="es-MX" sz="1000" b="1" i="0" baseline="0">
                <a:solidFill>
                  <a:schemeClr val="bg2">
                    <a:lumMod val="50000"/>
                  </a:schemeClr>
                </a:solidFill>
                <a:effectLst/>
                <a:latin typeface="+mn-lt"/>
                <a:cs typeface="Arial" panose="020B0604020202020204" pitchFamily="34" charset="0"/>
              </a:rPr>
              <a:t>METAS ALCANZADAS DURANTE EL PRIMER TRIMESTRE DEL 2024 EN UNIDADES Y PORCENTAJES POR ACTIVIDAD</a:t>
            </a:r>
            <a:endParaRPr lang="es-MX" sz="1000">
              <a:solidFill>
                <a:schemeClr val="bg2">
                  <a:lumMod val="50000"/>
                </a:schemeClr>
              </a:solidFill>
              <a:effectLst/>
              <a:latin typeface="+mn-lt"/>
              <a:cs typeface="Arial" panose="020B0604020202020204" pitchFamily="34" charset="0"/>
            </a:endParaRPr>
          </a:p>
        </c:rich>
      </c:tx>
      <c:layout/>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000" b="0" i="0" u="none" strike="noStrike" kern="1200" spc="0" baseline="0">
              <a:solidFill>
                <a:schemeClr val="bg2">
                  <a:lumMod val="50000"/>
                </a:schemeClr>
              </a:solidFill>
              <a:latin typeface="+mn-lt"/>
              <a:ea typeface="+mn-ea"/>
              <a:cs typeface="Arial" panose="020B0604020202020204" pitchFamily="34" charset="0"/>
            </a:defRPr>
          </a:pPr>
          <a:endParaRPr lang="es-MX"/>
        </a:p>
      </c:txPr>
    </c:title>
    <c:autoTitleDeleted val="0"/>
    <c:plotArea>
      <c:layout/>
      <c:barChart>
        <c:barDir val="col"/>
        <c:grouping val="clustered"/>
        <c:varyColors val="0"/>
        <c:ser>
          <c:idx val="0"/>
          <c:order val="0"/>
          <c:tx>
            <c:strRef>
              <c:f>'ASUNTOS INTERNOS'!$B$4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'ASUNTOS INTERNOS'!$C$3:$E$3</c:f>
              <c:strCache>
                <c:ptCount val="3"/>
                <c:pt idx="0">
                  <c:v>Actividad 1</c:v>
                </c:pt>
                <c:pt idx="1">
                  <c:v>Actividad 2</c:v>
                </c:pt>
                <c:pt idx="2">
                  <c:v>Actividad 3</c:v>
                </c:pt>
              </c:strCache>
            </c:strRef>
          </c:cat>
          <c:val>
            <c:numRef>
              <c:f>'ASUNTOS INTERNOS'!$C$4:$E$4</c:f>
              <c:numCache>
                <c:formatCode>General</c:formatCode>
                <c:ptCount val="3"/>
                <c:pt idx="0">
                  <c:v>121</c:v>
                </c:pt>
                <c:pt idx="1">
                  <c:v>0</c:v>
                </c:pt>
                <c:pt idx="2">
                  <c:v>48</c:v>
                </c:pt>
              </c:numCache>
            </c:numRef>
          </c:val>
          <c:extLst xmlns:c16r2="http://schemas.microsoft.com/office/drawing/2015/06/chart">
            <c:ext xmlns:c16="http://schemas.microsoft.com/office/drawing/2014/chart" uri="{C3380CC4-5D6E-409C-BE32-E72D297353CC}">
              <c16:uniqueId val="{00000000-F91E-4A1C-94C7-1F9C0EB7A1CA}"/>
            </c:ext>
          </c:extLst>
        </c:ser>
        <c:ser>
          <c:idx val="1"/>
          <c:order val="1"/>
          <c:tx>
            <c:strRef>
              <c:f>'ASUNTOS INTERNOS'!$B$5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'ASUNTOS INTERNOS'!$C$3:$E$3</c:f>
              <c:strCache>
                <c:ptCount val="3"/>
                <c:pt idx="0">
                  <c:v>Actividad 1</c:v>
                </c:pt>
                <c:pt idx="1">
                  <c:v>Actividad 2</c:v>
                </c:pt>
                <c:pt idx="2">
                  <c:v>Actividad 3</c:v>
                </c:pt>
              </c:strCache>
            </c:strRef>
          </c:cat>
          <c:val>
            <c:numRef>
              <c:f>'ASUNTOS INTERNOS'!$C$5:$E$5</c:f>
              <c:numCache>
                <c:formatCode>General</c:formatCode>
                <c:ptCount val="3"/>
                <c:pt idx="0" formatCode="#,##0">
                  <c:v>216</c:v>
                </c:pt>
                <c:pt idx="2" formatCode="#,##0">
                  <c:v>48</c:v>
                </c:pt>
              </c:numCache>
            </c:numRef>
          </c:val>
          <c:extLst xmlns:c16r2="http://schemas.microsoft.com/office/drawing/2015/06/chart">
            <c:ext xmlns:c16="http://schemas.microsoft.com/office/drawing/2014/chart" uri="{C3380CC4-5D6E-409C-BE32-E72D297353CC}">
              <c16:uniqueId val="{00000001-F91E-4A1C-94C7-1F9C0EB7A1CA}"/>
            </c:ext>
          </c:extLst>
        </c:ser>
        <c:dLbls>
          <c:showLegendKey val="0"/>
          <c:showVal val="1"/>
          <c:showCatName val="0"/>
          <c:showSerName val="0"/>
          <c:showPercent val="0"/>
          <c:showBubbleSize val="0"/>
        </c:dLbls>
        <c:gapWidth val="219"/>
        <c:axId val="778306568"/>
        <c:axId val="77831166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3111020622242778"/>
                  <c:y val="-5.906977067919252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91E-4A1C-94C7-1F9C0EB7A1CA}"/>
                </c:ext>
                <c:ext xmlns:c15="http://schemas.microsoft.com/office/drawing/2012/chart" uri="{CE6537A1-D6FC-4f65-9D91-7224C49458BB}">
                  <c15:layout/>
                </c:ext>
              </c:extLst>
            </c:dLbl>
            <c:dLbl>
              <c:idx val="1"/>
              <c:layout>
                <c:manualLayout>
                  <c:x val="-5.137116738082155E-2"/>
                  <c:y val="-9.566451793378277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91E-4A1C-94C7-1F9C0EB7A1CA}"/>
                </c:ext>
                <c:ext xmlns:c15="http://schemas.microsoft.com/office/drawing/2012/chart" uri="{CE6537A1-D6FC-4f65-9D91-7224C49458BB}">
                  <c15:layout/>
                </c:ext>
              </c:extLst>
            </c:dLbl>
            <c:dLbl>
              <c:idx val="2"/>
              <c:layout>
                <c:manualLayout>
                  <c:x val="-5.5759896007408237E-2"/>
                  <c:y val="-7.513770550593329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F91E-4A1C-94C7-1F9C0EB7A1CA}"/>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'ASUNTOS INTERNOS'!$C$3:$E$3</c:f>
              <c:strCache>
                <c:ptCount val="3"/>
                <c:pt idx="0">
                  <c:v>Actividad 1</c:v>
                </c:pt>
                <c:pt idx="1">
                  <c:v>Actividad 2</c:v>
                </c:pt>
                <c:pt idx="2">
                  <c:v>Actividad 3</c:v>
                </c:pt>
              </c:strCache>
            </c:strRef>
          </c:cat>
          <c:val>
            <c:numRef>
              <c:f>'ASUNTOS INTERNOS'!$C$6:$E$6</c:f>
              <c:numCache>
                <c:formatCode>0%</c:formatCode>
                <c:ptCount val="3"/>
                <c:pt idx="0" formatCode="0.00%">
                  <c:v>1.7851239669421488</c:v>
                </c:pt>
                <c:pt idx="1">
                  <c:v>0</c:v>
                </c:pt>
                <c:pt idx="2">
                  <c:v>1</c:v>
                </c:pt>
              </c:numCache>
            </c:numRef>
          </c:val>
          <c:smooth val="0"/>
          <c:extLst xmlns:c16r2="http://schemas.microsoft.com/office/drawing/2015/06/chart">
            <c:ext xmlns:c16="http://schemas.microsoft.com/office/drawing/2014/chart" uri="{C3380CC4-5D6E-409C-BE32-E72D297353CC}">
              <c16:uniqueId val="{00000008-F91E-4A1C-94C7-1F9C0EB7A1CA}"/>
            </c:ext>
          </c:extLst>
        </c:ser>
        <c:dLbls>
          <c:showLegendKey val="0"/>
          <c:showVal val="0"/>
          <c:showCatName val="0"/>
          <c:showSerName val="0"/>
          <c:showPercent val="0"/>
          <c:showBubbleSize val="0"/>
        </c:dLbls>
        <c:marker val="1"/>
        <c:smooth val="0"/>
        <c:axId val="778306960"/>
        <c:axId val="778314016"/>
      </c:lineChart>
      <c:catAx>
        <c:axId val="77830656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11664"/>
        <c:crosses val="autoZero"/>
        <c:auto val="1"/>
        <c:lblAlgn val="ctr"/>
        <c:lblOffset val="100"/>
        <c:noMultiLvlLbl val="0"/>
      </c:catAx>
      <c:valAx>
        <c:axId val="7783116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06568"/>
        <c:crosses val="autoZero"/>
        <c:crossBetween val="between"/>
      </c:valAx>
      <c:valAx>
        <c:axId val="778314016"/>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778306960"/>
        <c:crosses val="max"/>
        <c:crossBetween val="between"/>
      </c:valAx>
      <c:catAx>
        <c:axId val="778306960"/>
        <c:scaling>
          <c:orientation val="minMax"/>
        </c:scaling>
        <c:delete val="1"/>
        <c:axPos val="t"/>
        <c:numFmt formatCode="General" sourceLinked="1"/>
        <c:majorTickMark val="out"/>
        <c:minorTickMark val="none"/>
        <c:tickLblPos val="nextTo"/>
        <c:crossAx val="778314016"/>
        <c:crosses val="max"/>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0.42107</cdr:x>
      <cdr:y>0.27068</cdr:y>
    </cdr:from>
    <cdr:to>
      <cdr:x>0.54512</cdr:x>
      <cdr:y>0.33682</cdr:y>
    </cdr:to>
    <cdr:sp macro="" textlink="">
      <cdr:nvSpPr>
        <cdr:cNvPr id="2" name="CuadroTexto 1"/>
        <cdr:cNvSpPr txBox="1"/>
      </cdr:nvSpPr>
      <cdr:spPr>
        <a:xfrm xmlns:a="http://schemas.openxmlformats.org/drawingml/2006/main">
          <a:off x="2506943" y="1359463"/>
          <a:ext cx="738554" cy="332143"/>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s-MX" sz="1400" b="1" dirty="0">
              <a:solidFill>
                <a:srgbClr val="00B050"/>
              </a:solidFill>
            </a:rPr>
            <a:t>-0.66%</a:t>
          </a:r>
        </a:p>
      </cdr:txBody>
    </cdr:sp>
  </cdr:relSizeAnchor>
</c:userShapes>
</file>

<file path=ppt/drawings/drawing2.xml><?xml version="1.0" encoding="utf-8"?>
<c:userShapes xmlns:c="http://schemas.openxmlformats.org/drawingml/2006/chart">
  <cdr:relSizeAnchor xmlns:cdr="http://schemas.openxmlformats.org/drawingml/2006/chartDrawing">
    <cdr:from>
      <cdr:x>0.1002</cdr:x>
      <cdr:y>0.00284</cdr:y>
    </cdr:from>
    <cdr:to>
      <cdr:x>0.93268</cdr:x>
      <cdr:y>0.15056</cdr:y>
    </cdr:to>
    <cdr:sp macro="" textlink="">
      <cdr:nvSpPr>
        <cdr:cNvPr id="4" name="CuadroTexto 3"/>
        <cdr:cNvSpPr txBox="1"/>
      </cdr:nvSpPr>
      <cdr:spPr>
        <a:xfrm xmlns:a="http://schemas.openxmlformats.org/drawingml/2006/main">
          <a:off x="586154" y="8587"/>
          <a:ext cx="4869851" cy="446959"/>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marL="0" marR="0" indent="0" algn="ctr" defTabSz="914400" rtl="0" eaLnBrk="1" fontAlgn="auto" latinLnBrk="0" hangingPunct="1">
            <a:lnSpc>
              <a:spcPct val="100000"/>
            </a:lnSpc>
            <a:spcBef>
              <a:spcPts val="0"/>
            </a:spcBef>
            <a:spcAft>
              <a:spcPts val="0"/>
            </a:spcAft>
            <a:buClrTx/>
            <a:buSzTx/>
            <a:buFontTx/>
            <a:buNone/>
            <a:tabLst/>
            <a:defRPr/>
          </a:pPr>
          <a:r>
            <a:rPr lang="es-MX" sz="1000" b="1" i="0" baseline="0" dirty="0">
              <a:solidFill>
                <a:schemeClr val="bg2">
                  <a:lumMod val="50000"/>
                </a:schemeClr>
              </a:solidFill>
              <a:effectLst/>
              <a:latin typeface="+mn-lt"/>
              <a:ea typeface="+mn-ea"/>
              <a:cs typeface="+mn-cs"/>
            </a:rPr>
            <a:t>METAS ALCANZADAS DURANTE EL PRIMER TRIMESTRE DEL 2024 EN UNIDADES Y PORCENTAJES POR ACTIVIDAD</a:t>
          </a:r>
          <a:endParaRPr lang="es-MX" sz="1000" dirty="0">
            <a:solidFill>
              <a:schemeClr val="bg2">
                <a:lumMod val="50000"/>
              </a:schemeClr>
            </a:solidFill>
            <a:effectLst/>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Marcador de pie de página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s-MX"/>
          </a:p>
        </p:txBody>
      </p:sp>
      <p:sp>
        <p:nvSpPr>
          <p:cNvPr id="5" name="Marcador de número de diapositiva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276C19C3-30EB-4D75-94E8-03183882AABA}" type="slidenum">
              <a:rPr lang="es-MX" smtClean="0"/>
              <a:t>‹Nº›</a:t>
            </a:fld>
            <a:endParaRPr lang="es-MX"/>
          </a:p>
        </p:txBody>
      </p:sp>
    </p:spTree>
    <p:extLst>
      <p:ext uri="{BB962C8B-B14F-4D97-AF65-F5344CB8AC3E}">
        <p14:creationId xmlns:p14="http://schemas.microsoft.com/office/powerpoint/2010/main" val="14329472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09C5B2D6-98E2-4A17-B019-2A41A92AFA7C}" type="datetimeFigureOut">
              <a:rPr lang="es-MX" smtClean="0"/>
              <a:t>24/04/2024</a:t>
            </a:fld>
            <a:endParaRPr lang="es-MX"/>
          </a:p>
        </p:txBody>
      </p:sp>
      <p:sp>
        <p:nvSpPr>
          <p:cNvPr id="4" name="Marcador de imagen de diapositiva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415D2BF-5835-4A5F-AE5E-0C0C93252F5D}" type="slidenum">
              <a:rPr lang="es-MX" smtClean="0"/>
              <a:t>‹Nº›</a:t>
            </a:fld>
            <a:endParaRPr lang="es-MX"/>
          </a:p>
        </p:txBody>
      </p:sp>
    </p:spTree>
    <p:extLst>
      <p:ext uri="{BB962C8B-B14F-4D97-AF65-F5344CB8AC3E}">
        <p14:creationId xmlns:p14="http://schemas.microsoft.com/office/powerpoint/2010/main" val="2133857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24/04/2024</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57559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24/04/2024</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3069751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24/04/2024</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4212251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24/04/2024</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818093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C9CBACE4-8814-4607-9D18-E84C38392DAB}" type="datetimeFigureOut">
              <a:rPr lang="es-MX" smtClean="0"/>
              <a:t>24/04/2024</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441826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p:cNvSpPr>
            <a:spLocks noGrp="1"/>
          </p:cNvSpPr>
          <p:nvPr>
            <p:ph type="dt" sz="half" idx="10"/>
          </p:nvPr>
        </p:nvSpPr>
        <p:spPr/>
        <p:txBody>
          <a:bodyPr/>
          <a:lstStyle/>
          <a:p>
            <a:fld id="{C9CBACE4-8814-4607-9D18-E84C38392DAB}" type="datetimeFigureOut">
              <a:rPr lang="es-MX" smtClean="0"/>
              <a:t>24/04/2024</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3142576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p:cNvSpPr>
            <a:spLocks noGrp="1"/>
          </p:cNvSpPr>
          <p:nvPr>
            <p:ph type="dt" sz="half" idx="10"/>
          </p:nvPr>
        </p:nvSpPr>
        <p:spPr/>
        <p:txBody>
          <a:bodyPr/>
          <a:lstStyle/>
          <a:p>
            <a:fld id="{C9CBACE4-8814-4607-9D18-E84C38392DAB}" type="datetimeFigureOut">
              <a:rPr lang="es-MX" smtClean="0"/>
              <a:t>24/04/2024</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176337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p:txBody>
          <a:bodyPr/>
          <a:lstStyle/>
          <a:p>
            <a:fld id="{48CCF49C-C422-4BDB-AEFF-3E77C8446608}" type="slidenum">
              <a:rPr lang="es-MX" smtClean="0"/>
              <a:t>‹Nº›</a:t>
            </a:fld>
            <a:endParaRPr lang="es-MX"/>
          </a:p>
        </p:txBody>
      </p:sp>
      <p:sp>
        <p:nvSpPr>
          <p:cNvPr id="6" name="Rectángulo 5"/>
          <p:cNvSpPr/>
          <p:nvPr userDrawn="1"/>
        </p:nvSpPr>
        <p:spPr>
          <a:xfrm>
            <a:off x="0" y="0"/>
            <a:ext cx="5591908" cy="398584"/>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Rectángulo 6"/>
          <p:cNvSpPr/>
          <p:nvPr userDrawn="1"/>
        </p:nvSpPr>
        <p:spPr>
          <a:xfrm>
            <a:off x="0" y="6459415"/>
            <a:ext cx="5591908" cy="398585"/>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Rectángulo 7"/>
          <p:cNvSpPr/>
          <p:nvPr userDrawn="1"/>
        </p:nvSpPr>
        <p:spPr>
          <a:xfrm>
            <a:off x="5591908" y="0"/>
            <a:ext cx="6598892"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Rectángulo 8"/>
          <p:cNvSpPr/>
          <p:nvPr userDrawn="1"/>
        </p:nvSpPr>
        <p:spPr>
          <a:xfrm>
            <a:off x="5849215" y="398584"/>
            <a:ext cx="6084277" cy="6060831"/>
          </a:xfrm>
          <a:prstGeom prst="rect">
            <a:avLst/>
          </a:prstGeom>
          <a:solidFill>
            <a:schemeClr val="bg1"/>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086821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C9CBACE4-8814-4607-9D18-E84C38392DAB}" type="datetimeFigureOut">
              <a:rPr lang="es-MX" smtClean="0"/>
              <a:t>24/04/2024</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48CCF49C-C422-4BDB-AEFF-3E77C8446608}" type="slidenum">
              <a:rPr lang="es-MX" smtClean="0"/>
              <a:t>‹Nº›</a:t>
            </a:fld>
            <a:endParaRPr lang="es-MX"/>
          </a:p>
        </p:txBody>
      </p:sp>
      <p:pic>
        <p:nvPicPr>
          <p:cNvPr id="5" name="Imagen 4"/>
          <p:cNvPicPr>
            <a:picLocks noChangeAspect="1"/>
          </p:cNvPicPr>
          <p:nvPr userDrawn="1"/>
        </p:nvPicPr>
        <p:blipFill>
          <a:blip r:embed="rId2"/>
          <a:stretch>
            <a:fillRect/>
          </a:stretch>
        </p:blipFill>
        <p:spPr>
          <a:xfrm>
            <a:off x="200538" y="1122901"/>
            <a:ext cx="11827265" cy="103641"/>
          </a:xfrm>
          <a:prstGeom prst="rect">
            <a:avLst/>
          </a:prstGeom>
        </p:spPr>
      </p:pic>
    </p:spTree>
    <p:extLst>
      <p:ext uri="{BB962C8B-B14F-4D97-AF65-F5344CB8AC3E}">
        <p14:creationId xmlns:p14="http://schemas.microsoft.com/office/powerpoint/2010/main" val="156764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C9CBACE4-8814-4607-9D18-E84C38392DAB}" type="datetimeFigureOut">
              <a:rPr lang="es-MX" smtClean="0"/>
              <a:t>24/04/2024</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1895591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C9CBACE4-8814-4607-9D18-E84C38392DAB}" type="datetimeFigureOut">
              <a:rPr lang="es-MX" smtClean="0"/>
              <a:t>24/04/2024</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1305484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CBACE4-8814-4607-9D18-E84C38392DAB}" type="datetimeFigureOut">
              <a:rPr lang="es-MX" smtClean="0"/>
              <a:t>24/04/2024</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CCF49C-C422-4BDB-AEFF-3E77C8446608}" type="slidenum">
              <a:rPr lang="es-MX" smtClean="0"/>
              <a:t>‹Nº›</a:t>
            </a:fld>
            <a:endParaRPr lang="es-MX"/>
          </a:p>
        </p:txBody>
      </p:sp>
    </p:spTree>
    <p:extLst>
      <p:ext uri="{BB962C8B-B14F-4D97-AF65-F5344CB8AC3E}">
        <p14:creationId xmlns:p14="http://schemas.microsoft.com/office/powerpoint/2010/main" val="20796604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chart" Target="../charts/chart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7.xml"/><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chart" Target="../charts/chart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chart" Target="../charts/chart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28.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chart" Target="../charts/chart24.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chart" Target="../charts/chart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43.jfif"/></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33.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chart" Target="../charts/chart29.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8.jfif"/><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chart" Target="../charts/chart31.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chart" Target="../charts/chart33.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chart" Target="../charts/char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7.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xmlns="" id="{2E634102-A867-6070-C594-9BCC297EDBE3}"/>
              </a:ext>
            </a:extLst>
          </p:cNvPr>
          <p:cNvPicPr>
            <a:picLocks noChangeAspect="1"/>
          </p:cNvPicPr>
          <p:nvPr/>
        </p:nvPicPr>
        <p:blipFill>
          <a:blip r:embed="rId2"/>
          <a:stretch>
            <a:fillRect/>
          </a:stretch>
        </p:blipFill>
        <p:spPr>
          <a:xfrm>
            <a:off x="42025" y="2437867"/>
            <a:ext cx="3021297" cy="2378683"/>
          </a:xfrm>
          <a:prstGeom prst="rect">
            <a:avLst/>
          </a:prstGeom>
        </p:spPr>
      </p:pic>
      <p:sp>
        <p:nvSpPr>
          <p:cNvPr id="33" name="CuadroTexto 32">
            <a:extLst>
              <a:ext uri="{FF2B5EF4-FFF2-40B4-BE49-F238E27FC236}">
                <a16:creationId xmlns:a16="http://schemas.microsoft.com/office/drawing/2014/main" xmlns="" id="{98FA050F-DA14-5D47-860C-2B06FB8C55EA}"/>
              </a:ext>
            </a:extLst>
          </p:cNvPr>
          <p:cNvSpPr txBox="1"/>
          <p:nvPr/>
        </p:nvSpPr>
        <p:spPr>
          <a:xfrm>
            <a:off x="3063322" y="2883087"/>
            <a:ext cx="8844384" cy="1154162"/>
          </a:xfrm>
          <a:prstGeom prst="rect">
            <a:avLst/>
          </a:prstGeom>
          <a:noFill/>
        </p:spPr>
        <p:txBody>
          <a:bodyPr wrap="square" rtlCol="0">
            <a:spAutoFit/>
          </a:bodyPr>
          <a:lstStyle/>
          <a:p>
            <a:pPr algn="ctr">
              <a:lnSpc>
                <a:spcPct val="150000"/>
              </a:lnSpc>
            </a:pPr>
            <a:r>
              <a:rPr lang="es-MX" sz="2400" b="1" dirty="0">
                <a:latin typeface="Arial" panose="020B0604020202020204" pitchFamily="34" charset="0"/>
                <a:cs typeface="Arial" panose="020B0604020202020204" pitchFamily="34" charset="0"/>
              </a:rPr>
              <a:t>SUBCOMITÉ SECTORIAL DEL EJE 4 CANCÚN POR LA PAZ</a:t>
            </a:r>
          </a:p>
          <a:p>
            <a:pPr algn="ctr">
              <a:lnSpc>
                <a:spcPct val="150000"/>
              </a:lnSpc>
            </a:pPr>
            <a:r>
              <a:rPr lang="es-MX" sz="2200" b="1" dirty="0">
                <a:latin typeface="Arial" panose="020B0604020202020204" pitchFamily="34" charset="0"/>
                <a:cs typeface="Arial" panose="020B0604020202020204" pitchFamily="34" charset="0"/>
              </a:rPr>
              <a:t>NOVENA SESIÓN ORDINARIA DEL EJERCICIO 2024</a:t>
            </a:r>
          </a:p>
        </p:txBody>
      </p:sp>
      <p:pic>
        <p:nvPicPr>
          <p:cNvPr id="35" name="Imagen 34">
            <a:extLst>
              <a:ext uri="{FF2B5EF4-FFF2-40B4-BE49-F238E27FC236}">
                <a16:creationId xmlns:a16="http://schemas.microsoft.com/office/drawing/2014/main" xmlns="" id="{D16FDEF1-01AF-904D-BC09-6352911267F2}"/>
              </a:ext>
            </a:extLst>
          </p:cNvPr>
          <p:cNvPicPr>
            <a:picLocks noChangeAspect="1"/>
          </p:cNvPicPr>
          <p:nvPr/>
        </p:nvPicPr>
        <p:blipFill>
          <a:blip r:embed="rId3"/>
          <a:stretch>
            <a:fillRect/>
          </a:stretch>
        </p:blipFill>
        <p:spPr>
          <a:xfrm>
            <a:off x="175440" y="555069"/>
            <a:ext cx="11823700" cy="101600"/>
          </a:xfrm>
          <a:prstGeom prst="rect">
            <a:avLst/>
          </a:prstGeom>
        </p:spPr>
      </p:pic>
      <p:sp>
        <p:nvSpPr>
          <p:cNvPr id="36" name="CuadroTexto 35">
            <a:extLst>
              <a:ext uri="{FF2B5EF4-FFF2-40B4-BE49-F238E27FC236}">
                <a16:creationId xmlns:a16="http://schemas.microsoft.com/office/drawing/2014/main" xmlns="" id="{6D1D4BCC-2746-A64A-8759-D332562A7905}"/>
              </a:ext>
            </a:extLst>
          </p:cNvPr>
          <p:cNvSpPr txBox="1"/>
          <p:nvPr/>
        </p:nvSpPr>
        <p:spPr>
          <a:xfrm>
            <a:off x="2809013" y="4816550"/>
            <a:ext cx="9190127" cy="1708160"/>
          </a:xfrm>
          <a:prstGeom prst="rect">
            <a:avLst/>
          </a:prstGeom>
          <a:noFill/>
        </p:spPr>
        <p:txBody>
          <a:bodyPr wrap="square" rtlCol="0">
            <a:spAutoFit/>
          </a:bodyPr>
          <a:lstStyle/>
          <a:p>
            <a:pPr algn="ctr">
              <a:lnSpc>
                <a:spcPct val="150000"/>
              </a:lnSpc>
            </a:pPr>
            <a:r>
              <a:rPr lang="es-MX" dirty="0">
                <a:latin typeface="Arial" panose="020B0604020202020204" pitchFamily="34" charset="0"/>
                <a:cs typeface="Arial" panose="020B0604020202020204" pitchFamily="34" charset="0"/>
              </a:rPr>
              <a:t>PROGRAMA:</a:t>
            </a:r>
            <a:r>
              <a:rPr lang="es-MX" b="1" dirty="0">
                <a:latin typeface="Arial" panose="020B0604020202020204" pitchFamily="34" charset="0"/>
                <a:cs typeface="Arial" panose="020B0604020202020204" pitchFamily="34" charset="0"/>
              </a:rPr>
              <a:t> CONSTRUYENDO JUNTOS LA SEGURIDAD PÚBLICA Y PAZ SOCIAL.</a:t>
            </a:r>
          </a:p>
          <a:p>
            <a:pPr algn="ctr">
              <a:lnSpc>
                <a:spcPct val="150000"/>
              </a:lnSpc>
            </a:pPr>
            <a:r>
              <a:rPr lang="es-MX" sz="1600" b="1" dirty="0">
                <a:latin typeface="Arial" panose="020B0604020202020204" pitchFamily="34" charset="0"/>
                <a:cs typeface="Arial" panose="020B0604020202020204" pitchFamily="34" charset="0"/>
              </a:rPr>
              <a:t>INFORME DE AVANCE EN CUMPLIMIENTO DE METAS</a:t>
            </a:r>
          </a:p>
          <a:p>
            <a:pPr algn="ctr">
              <a:lnSpc>
                <a:spcPct val="150000"/>
              </a:lnSpc>
            </a:pPr>
            <a:r>
              <a:rPr lang="es-MX" sz="1600" u="sng" dirty="0">
                <a:latin typeface="Arial" panose="020B0604020202020204" pitchFamily="34" charset="0"/>
                <a:cs typeface="Arial" panose="020B0604020202020204" pitchFamily="34" charset="0"/>
              </a:rPr>
              <a:t>UNIDAD RESPONSABLE: </a:t>
            </a:r>
          </a:p>
          <a:p>
            <a:pPr algn="ctr">
              <a:lnSpc>
                <a:spcPct val="150000"/>
              </a:lnSpc>
            </a:pPr>
            <a:r>
              <a:rPr lang="es-MX" b="1" dirty="0">
                <a:latin typeface="Arial" panose="020B0604020202020204" pitchFamily="34" charset="0"/>
                <a:cs typeface="Arial" panose="020B0604020202020204" pitchFamily="34" charset="0"/>
              </a:rPr>
              <a:t>SECRETARÍA MUNICIPAL DE SEGURIDAD CIUDADANA Y TRÁNSITO</a:t>
            </a:r>
          </a:p>
        </p:txBody>
      </p:sp>
      <p:sp>
        <p:nvSpPr>
          <p:cNvPr id="37" name="CuadroTexto 36">
            <a:extLst>
              <a:ext uri="{FF2B5EF4-FFF2-40B4-BE49-F238E27FC236}">
                <a16:creationId xmlns:a16="http://schemas.microsoft.com/office/drawing/2014/main" xmlns="" id="{CC8BD34C-42EC-6345-9E2C-A04D5779E038}"/>
              </a:ext>
            </a:extLst>
          </p:cNvPr>
          <p:cNvSpPr txBox="1"/>
          <p:nvPr/>
        </p:nvSpPr>
        <p:spPr>
          <a:xfrm>
            <a:off x="690897" y="6200833"/>
            <a:ext cx="1723549" cy="369332"/>
          </a:xfrm>
          <a:prstGeom prst="rect">
            <a:avLst/>
          </a:prstGeom>
          <a:noFill/>
        </p:spPr>
        <p:txBody>
          <a:bodyPr wrap="none" rtlCol="0">
            <a:spAutoFit/>
          </a:bodyPr>
          <a:lstStyle/>
          <a:p>
            <a:r>
              <a:rPr lang="es-MX" dirty="0"/>
              <a:t>26 de Abril 2024</a:t>
            </a:r>
          </a:p>
        </p:txBody>
      </p:sp>
      <p:sp>
        <p:nvSpPr>
          <p:cNvPr id="38" name="CuadroTexto 37">
            <a:extLst>
              <a:ext uri="{FF2B5EF4-FFF2-40B4-BE49-F238E27FC236}">
                <a16:creationId xmlns:a16="http://schemas.microsoft.com/office/drawing/2014/main" xmlns="" id="{B45AFDFF-1686-7540-83FE-C2B0E37717C2}"/>
              </a:ext>
            </a:extLst>
          </p:cNvPr>
          <p:cNvSpPr txBox="1"/>
          <p:nvPr/>
        </p:nvSpPr>
        <p:spPr>
          <a:xfrm>
            <a:off x="414412" y="5831501"/>
            <a:ext cx="2276521" cy="369332"/>
          </a:xfrm>
          <a:prstGeom prst="rect">
            <a:avLst/>
          </a:prstGeom>
          <a:noFill/>
        </p:spPr>
        <p:txBody>
          <a:bodyPr wrap="none" rtlCol="0">
            <a:spAutoFit/>
          </a:bodyPr>
          <a:lstStyle/>
          <a:p>
            <a:r>
              <a:rPr lang="es-MX" dirty="0"/>
              <a:t>Cancún, Quintana Roo</a:t>
            </a:r>
          </a:p>
        </p:txBody>
      </p:sp>
      <p:pic>
        <p:nvPicPr>
          <p:cNvPr id="11" name="Imagen 10"/>
          <p:cNvPicPr/>
          <p:nvPr/>
        </p:nvPicPr>
        <p:blipFill>
          <a:blip r:embed="rId4" cstate="print">
            <a:extLst>
              <a:ext uri="{28A0092B-C50C-407E-A947-70E740481C1C}">
                <a14:useLocalDpi xmlns:a14="http://schemas.microsoft.com/office/drawing/2010/main" val="0"/>
              </a:ext>
            </a:extLst>
          </a:blip>
          <a:stretch>
            <a:fillRect/>
          </a:stretch>
        </p:blipFill>
        <p:spPr>
          <a:xfrm>
            <a:off x="1008186" y="792486"/>
            <a:ext cx="4624104" cy="1309511"/>
          </a:xfrm>
          <a:prstGeom prst="rect">
            <a:avLst/>
          </a:prstGeom>
        </p:spPr>
      </p:pic>
      <p:pic>
        <p:nvPicPr>
          <p:cNvPr id="12" name="Imagen 11" descr="C:\Users\Usuario\AppData\Local\Microsoft\Windows\INetCache\Content.Word\LOGO.JPEG"/>
          <p:cNvPicPr/>
          <p:nvPr/>
        </p:nvPicPr>
        <p:blipFill>
          <a:blip r:embed="rId5" cstate="print">
            <a:extLst>
              <a:ext uri="{BEBA8EAE-BF5A-486C-A8C5-ECC9F3942E4B}">
                <a14:imgProps xmlns:a14="http://schemas.microsoft.com/office/drawing/2010/main">
                  <a14:imgLayer r:embed="rId6">
                    <a14:imgEffect>
                      <a14:backgroundRemoval t="4375" b="90000" l="185" r="96296">
                        <a14:foregroundMark x1="32222" y1="43125" x2="93889" y2="47500"/>
                        <a14:foregroundMark x1="95185" y1="82500" x2="31296" y2="80625"/>
                        <a14:foregroundMark x1="31111" y1="13125" x2="95741" y2="15000"/>
                        <a14:foregroundMark x1="92963" y1="20000" x2="94444" y2="68750"/>
                        <a14:foregroundMark x1="94444" y1="21250" x2="94815" y2="70625"/>
                        <a14:foregroundMark x1="77222" y1="25625" x2="77222" y2="25625"/>
                        <a14:foregroundMark x1="67407" y1="24375" x2="67407" y2="24375"/>
                        <a14:foregroundMark x1="87593" y1="28750" x2="87593" y2="28750"/>
                        <a14:foregroundMark x1="12222" y1="47500" x2="12222" y2="47500"/>
                      </a14:backgroundRemoval>
                    </a14:imgEffect>
                  </a14:imgLayer>
                </a14:imgProps>
              </a:ext>
              <a:ext uri="{28A0092B-C50C-407E-A947-70E740481C1C}">
                <a14:useLocalDpi xmlns:a14="http://schemas.microsoft.com/office/drawing/2010/main" val="0"/>
              </a:ext>
            </a:extLst>
          </a:blip>
          <a:srcRect/>
          <a:stretch>
            <a:fillRect/>
          </a:stretch>
        </p:blipFill>
        <p:spPr bwMode="auto">
          <a:xfrm>
            <a:off x="7948246" y="943277"/>
            <a:ext cx="3599198" cy="1007930"/>
          </a:xfrm>
          <a:prstGeom prst="rect">
            <a:avLst/>
          </a:prstGeom>
          <a:noFill/>
          <a:ln>
            <a:noFill/>
          </a:ln>
        </p:spPr>
      </p:pic>
    </p:spTree>
    <p:extLst>
      <p:ext uri="{BB962C8B-B14F-4D97-AF65-F5344CB8AC3E}">
        <p14:creationId xmlns:p14="http://schemas.microsoft.com/office/powerpoint/2010/main" val="40089606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961211" y="743206"/>
            <a:ext cx="3651065" cy="369332"/>
          </a:xfrm>
          <a:prstGeom prst="rect">
            <a:avLst/>
          </a:prstGeom>
        </p:spPr>
        <p:txBody>
          <a:bodyPr wrap="square">
            <a:spAutoFit/>
          </a:bodyPr>
          <a:lstStyle/>
          <a:p>
            <a:pPr algn="ctr"/>
            <a:r>
              <a:rPr lang="es-MX" b="1" dirty="0">
                <a:latin typeface="Arial" panose="020B0604020202020204" pitchFamily="34" charset="0"/>
                <a:cs typeface="Arial" panose="020B0604020202020204" pitchFamily="34" charset="0"/>
              </a:rPr>
              <a:t>Dirección</a:t>
            </a:r>
            <a:r>
              <a:rPr lang="es-MX" dirty="0">
                <a:latin typeface="Arial" panose="020B0604020202020204" pitchFamily="34" charset="0"/>
                <a:cs typeface="Arial" panose="020B0604020202020204" pitchFamily="34" charset="0"/>
              </a:rPr>
              <a:t> de </a:t>
            </a:r>
            <a:r>
              <a:rPr lang="es-MX" b="1" dirty="0">
                <a:latin typeface="Arial" panose="020B0604020202020204" pitchFamily="34" charset="0"/>
                <a:cs typeface="Arial" panose="020B0604020202020204" pitchFamily="34" charset="0"/>
              </a:rPr>
              <a:t>Asuntos</a:t>
            </a:r>
            <a:r>
              <a:rPr lang="es-MX" dirty="0">
                <a:latin typeface="Arial" panose="020B0604020202020204" pitchFamily="34" charset="0"/>
                <a:cs typeface="Arial" panose="020B0604020202020204" pitchFamily="34" charset="0"/>
              </a:rPr>
              <a:t> </a:t>
            </a:r>
            <a:r>
              <a:rPr lang="es-MX" b="1" dirty="0">
                <a:latin typeface="Arial" panose="020B0604020202020204" pitchFamily="34" charset="0"/>
                <a:cs typeface="Arial" panose="020B0604020202020204" pitchFamily="34" charset="0"/>
              </a:rPr>
              <a:t>Internos</a:t>
            </a:r>
            <a:r>
              <a:rPr lang="es-MX" dirty="0">
                <a:latin typeface="Arial" panose="020B0604020202020204" pitchFamily="34" charset="0"/>
                <a:cs typeface="Arial" panose="020B0604020202020204" pitchFamily="34" charset="0"/>
              </a:rPr>
              <a:t>.</a:t>
            </a:r>
          </a:p>
        </p:txBody>
      </p:sp>
      <p:sp>
        <p:nvSpPr>
          <p:cNvPr id="3" name="Rectángulo 2"/>
          <p:cNvSpPr/>
          <p:nvPr/>
        </p:nvSpPr>
        <p:spPr>
          <a:xfrm>
            <a:off x="796909"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1" y="6446126"/>
            <a:ext cx="5573486" cy="419695"/>
          </a:xfrm>
          <a:prstGeom prst="rect">
            <a:avLst/>
          </a:prstGeom>
        </p:spPr>
        <p:txBody>
          <a:bodyPr wrap="square">
            <a:spAutoFit/>
          </a:bodyPr>
          <a:lstStyle/>
          <a:p>
            <a:pPr algn="ctr"/>
            <a:r>
              <a:rPr lang="es-MX" sz="1200" b="1" dirty="0">
                <a:solidFill>
                  <a:schemeClr val="bg1"/>
                </a:solidFill>
                <a:latin typeface="Arial" panose="020B0604020202020204" pitchFamily="34" charset="0"/>
                <a:cs typeface="Arial" panose="020B0604020202020204" pitchFamily="34" charset="0"/>
              </a:rPr>
              <a:t>Ricardo Emmanuel Zamora Patiño</a:t>
            </a:r>
          </a:p>
          <a:p>
            <a:pPr algn="ctr"/>
            <a:r>
              <a:rPr lang="es-MX" sz="1200" dirty="0">
                <a:solidFill>
                  <a:schemeClr val="bg1"/>
                </a:solidFill>
                <a:latin typeface="Arial" panose="020B0604020202020204" pitchFamily="34" charset="0"/>
                <a:cs typeface="Arial" panose="020B0604020202020204" pitchFamily="34" charset="0"/>
              </a:rPr>
              <a:t>Dirección de Asuntos Internos.</a:t>
            </a:r>
          </a:p>
        </p:txBody>
      </p:sp>
      <p:sp>
        <p:nvSpPr>
          <p:cNvPr id="5" name="Rectángulo 4"/>
          <p:cNvSpPr/>
          <p:nvPr/>
        </p:nvSpPr>
        <p:spPr>
          <a:xfrm>
            <a:off x="166915" y="1424857"/>
            <a:ext cx="5239658" cy="4555093"/>
          </a:xfrm>
          <a:prstGeom prst="rect">
            <a:avLst/>
          </a:prstGeom>
        </p:spPr>
        <p:txBody>
          <a:bodyPr wrap="square">
            <a:spAutoFit/>
          </a:bodyPr>
          <a:lstStyle/>
          <a:p>
            <a:pPr algn="just"/>
            <a:r>
              <a:rPr lang="es-MX" sz="1450" b="1" dirty="0">
                <a:cs typeface="Arial" panose="020B0604020202020204" pitchFamily="34" charset="0"/>
              </a:rPr>
              <a:t>Componente.- </a:t>
            </a:r>
            <a:r>
              <a:rPr lang="es-MX" sz="1450" dirty="0">
                <a:cs typeface="Arial" panose="020B0604020202020204" pitchFamily="34" charset="0"/>
              </a:rPr>
              <a:t>Las acciones orientadas a la ejecución cotidiana de buenas prácticas profesionales del personal policial, se realizo </a:t>
            </a:r>
            <a:r>
              <a:rPr lang="es-MX" sz="1450" b="1" dirty="0">
                <a:cs typeface="Arial" panose="020B0604020202020204" pitchFamily="34" charset="0"/>
              </a:rPr>
              <a:t>264</a:t>
            </a:r>
            <a:r>
              <a:rPr lang="es-MX" sz="1450" dirty="0">
                <a:cs typeface="Arial" panose="020B0604020202020204" pitchFamily="34" charset="0"/>
              </a:rPr>
              <a:t> actividades de </a:t>
            </a:r>
            <a:r>
              <a:rPr lang="es-MX" sz="1450" b="1" dirty="0">
                <a:cs typeface="Arial" panose="020B0604020202020204" pitchFamily="34" charset="0"/>
              </a:rPr>
              <a:t>169</a:t>
            </a:r>
            <a:r>
              <a:rPr lang="es-MX" sz="1450" dirty="0">
                <a:cs typeface="Arial" panose="020B0604020202020204" pitchFamily="34" charset="0"/>
              </a:rPr>
              <a:t> programadas, significando un </a:t>
            </a:r>
            <a:r>
              <a:rPr lang="es-MX" sz="1450" b="1" dirty="0">
                <a:cs typeface="Arial" panose="020B0604020202020204" pitchFamily="34" charset="0"/>
              </a:rPr>
              <a:t>incremento</a:t>
            </a:r>
            <a:r>
              <a:rPr lang="es-MX" sz="1450" dirty="0">
                <a:cs typeface="Arial" panose="020B0604020202020204" pitchFamily="34" charset="0"/>
              </a:rPr>
              <a:t> del </a:t>
            </a:r>
            <a:r>
              <a:rPr lang="es-MX" sz="1450" b="1" dirty="0">
                <a:cs typeface="Arial" panose="020B0604020202020204" pitchFamily="34" charset="0"/>
              </a:rPr>
              <a:t>56.21% </a:t>
            </a:r>
            <a:r>
              <a:rPr lang="es-MX" sz="1450" dirty="0">
                <a:cs typeface="Arial" panose="020B0604020202020204" pitchFamily="34" charset="0"/>
              </a:rPr>
              <a:t>con respecto a la meta trimestral.</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1</a:t>
            </a:r>
            <a:r>
              <a:rPr lang="es-MX" sz="1450" dirty="0">
                <a:cs typeface="Arial" panose="020B0604020202020204" pitchFamily="34" charset="0"/>
              </a:rPr>
              <a:t>.- La implementación de campañas en redes sociales y otros medios, sobre  las funciones y procedimientos para presentar quejas y denuncias ante la Dirección de Asuntos Internos, se realizo </a:t>
            </a:r>
            <a:r>
              <a:rPr lang="es-MX" sz="1450" b="1" dirty="0">
                <a:cs typeface="Arial" panose="020B0604020202020204" pitchFamily="34" charset="0"/>
              </a:rPr>
              <a:t>216</a:t>
            </a:r>
            <a:r>
              <a:rPr lang="es-MX" sz="1450" dirty="0">
                <a:cs typeface="Arial" panose="020B0604020202020204" pitchFamily="34" charset="0"/>
              </a:rPr>
              <a:t> actividades de </a:t>
            </a:r>
            <a:r>
              <a:rPr lang="es-MX" sz="1450" b="1" dirty="0">
                <a:cs typeface="Arial" panose="020B0604020202020204" pitchFamily="34" charset="0"/>
              </a:rPr>
              <a:t>121</a:t>
            </a:r>
            <a:r>
              <a:rPr lang="es-MX" sz="1450" dirty="0">
                <a:cs typeface="Arial" panose="020B0604020202020204" pitchFamily="34" charset="0"/>
              </a:rPr>
              <a:t> programadas, significando </a:t>
            </a:r>
            <a:r>
              <a:rPr lang="es-MX" sz="1450" b="1" dirty="0">
                <a:cs typeface="Arial" panose="020B0604020202020204" pitchFamily="34" charset="0"/>
              </a:rPr>
              <a:t>incremento</a:t>
            </a:r>
            <a:r>
              <a:rPr lang="es-MX" sz="1450" dirty="0">
                <a:cs typeface="Arial" panose="020B0604020202020204" pitchFamily="34" charset="0"/>
              </a:rPr>
              <a:t> del </a:t>
            </a:r>
            <a:r>
              <a:rPr lang="es-MX" sz="1450" b="1" dirty="0">
                <a:cs typeface="Arial" panose="020B0604020202020204" pitchFamily="34" charset="0"/>
              </a:rPr>
              <a:t>78.51%</a:t>
            </a:r>
            <a:r>
              <a:rPr lang="es-MX" sz="1450" dirty="0">
                <a:cs typeface="Arial" panose="020B0604020202020204" pitchFamily="34" charset="0"/>
              </a:rPr>
              <a:t> con respecto a la meta trimestral.</a:t>
            </a:r>
          </a:p>
          <a:p>
            <a:pPr algn="just"/>
            <a:endParaRPr lang="es-MX" sz="1450" b="1" dirty="0">
              <a:cs typeface="Arial" panose="020B0604020202020204" pitchFamily="34" charset="0"/>
            </a:endParaRPr>
          </a:p>
          <a:p>
            <a:pPr algn="just"/>
            <a:r>
              <a:rPr lang="es-MX" sz="1450" b="1" dirty="0">
                <a:cs typeface="Arial" panose="020B0604020202020204" pitchFamily="34" charset="0"/>
              </a:rPr>
              <a:t>Actividad 2.- </a:t>
            </a:r>
            <a:r>
              <a:rPr lang="es-MX" sz="1450" dirty="0">
                <a:cs typeface="Arial" panose="020B0604020202020204" pitchFamily="34" charset="0"/>
              </a:rPr>
              <a:t>La aplicación de Instrumentos normativos de actuación del personal de Asuntos Internos, no tiene actividades para este trimestre.</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3.- </a:t>
            </a:r>
            <a:r>
              <a:rPr lang="es-MX" sz="1450" dirty="0">
                <a:cs typeface="Arial" panose="020B0604020202020204" pitchFamily="34" charset="0"/>
              </a:rPr>
              <a:t>Las visitas de supervisión aleatorias al personal operativo y de servicios de la Secretaría Municipal de Seguridad Ciudadana y Tránsito, se realizo </a:t>
            </a:r>
            <a:r>
              <a:rPr lang="es-MX" sz="1450" b="1" dirty="0">
                <a:cs typeface="Arial" panose="020B0604020202020204" pitchFamily="34" charset="0"/>
              </a:rPr>
              <a:t>48</a:t>
            </a:r>
            <a:r>
              <a:rPr lang="es-MX" sz="1450" dirty="0">
                <a:cs typeface="Arial" panose="020B0604020202020204" pitchFamily="34" charset="0"/>
              </a:rPr>
              <a:t> actividades de </a:t>
            </a:r>
            <a:r>
              <a:rPr lang="es-MX" sz="1450" b="1" dirty="0">
                <a:cs typeface="Arial" panose="020B0604020202020204" pitchFamily="34" charset="0"/>
              </a:rPr>
              <a:t>48</a:t>
            </a:r>
            <a:r>
              <a:rPr lang="es-MX" sz="1450" dirty="0">
                <a:cs typeface="Arial" panose="020B0604020202020204" pitchFamily="34" charset="0"/>
              </a:rPr>
              <a:t> programadas, significando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r>
              <a:rPr lang="es-MX" sz="1450" dirty="0">
                <a:cs typeface="Arial" panose="020B0604020202020204" pitchFamily="34" charset="0"/>
              </a:rPr>
              <a:t>% con respecto a la meta trimestral.</a:t>
            </a:r>
          </a:p>
        </p:txBody>
      </p:sp>
      <p:graphicFrame>
        <p:nvGraphicFramePr>
          <p:cNvPr id="6" name="Gráfico 5">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1349934296"/>
              </p:ext>
            </p:extLst>
          </p:nvPr>
        </p:nvGraphicFramePr>
        <p:xfrm>
          <a:off x="6204268" y="430887"/>
          <a:ext cx="5211498" cy="26956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Gráfico 7">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736284925"/>
              </p:ext>
            </p:extLst>
          </p:nvPr>
        </p:nvGraphicFramePr>
        <p:xfrm>
          <a:off x="5998723" y="3429000"/>
          <a:ext cx="5762017" cy="301712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5229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911205" y="109408"/>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latin typeface="Arial" panose="020B0604020202020204" pitchFamily="34" charset="0"/>
                <a:cs typeface="Arial" panose="020B0604020202020204" pitchFamily="34" charset="0"/>
              </a:rPr>
              <a:t>Dirección</a:t>
            </a:r>
            <a:r>
              <a:rPr lang="es-MX" sz="2800" dirty="0">
                <a:latin typeface="Arial" panose="020B0604020202020204" pitchFamily="34" charset="0"/>
                <a:cs typeface="Arial" panose="020B0604020202020204" pitchFamily="34" charset="0"/>
              </a:rPr>
              <a:t> de </a:t>
            </a:r>
            <a:r>
              <a:rPr lang="es-MX" sz="2800" b="1" dirty="0">
                <a:latin typeface="Arial" panose="020B0604020202020204" pitchFamily="34" charset="0"/>
                <a:cs typeface="Arial" panose="020B0604020202020204" pitchFamily="34" charset="0"/>
              </a:rPr>
              <a:t>Asuntos</a:t>
            </a:r>
            <a:r>
              <a:rPr lang="es-MX" sz="2800" dirty="0">
                <a:latin typeface="Arial" panose="020B0604020202020204" pitchFamily="34" charset="0"/>
                <a:cs typeface="Arial" panose="020B0604020202020204" pitchFamily="34" charset="0"/>
              </a:rPr>
              <a:t> </a:t>
            </a:r>
            <a:r>
              <a:rPr lang="es-MX" sz="2800" b="1" dirty="0">
                <a:latin typeface="Arial" panose="020B0604020202020204" pitchFamily="34" charset="0"/>
                <a:cs typeface="Arial" panose="020B0604020202020204" pitchFamily="34" charset="0"/>
              </a:rPr>
              <a:t>Internos</a:t>
            </a:r>
            <a:r>
              <a:rPr lang="es-MX" sz="2800" dirty="0">
                <a:latin typeface="Arial" panose="020B0604020202020204" pitchFamily="34" charset="0"/>
                <a:cs typeface="Arial" panose="020B0604020202020204" pitchFamily="34" charset="0"/>
              </a:rPr>
              <a:t>.</a:t>
            </a:r>
          </a:p>
        </p:txBody>
      </p:sp>
      <p:pic>
        <p:nvPicPr>
          <p:cNvPr id="3" name="Imagen 2"/>
          <p:cNvPicPr>
            <a:picLocks noChangeAspect="1"/>
          </p:cNvPicPr>
          <p:nvPr/>
        </p:nvPicPr>
        <p:blipFill rotWithShape="1">
          <a:blip r:embed="rId2">
            <a:extLst>
              <a:ext uri="{28A0092B-C50C-407E-A947-70E740481C1C}">
                <a14:useLocalDpi xmlns:a14="http://schemas.microsoft.com/office/drawing/2010/main" val="0"/>
              </a:ext>
            </a:extLst>
          </a:blip>
          <a:srcRect t="15897" r="162" b="11112"/>
          <a:stretch/>
        </p:blipFill>
        <p:spPr>
          <a:xfrm>
            <a:off x="4784781" y="1371600"/>
            <a:ext cx="3851397" cy="5005754"/>
          </a:xfrm>
          <a:prstGeom prst="rect">
            <a:avLst/>
          </a:prstGeom>
        </p:spPr>
      </p:pic>
      <p:pic>
        <p:nvPicPr>
          <p:cNvPr id="5" name="Imagen 4"/>
          <p:cNvPicPr>
            <a:picLocks noChangeAspect="1"/>
          </p:cNvPicPr>
          <p:nvPr/>
        </p:nvPicPr>
        <p:blipFill rotWithShape="1">
          <a:blip r:embed="rId3" cstate="print">
            <a:extLst>
              <a:ext uri="{28A0092B-C50C-407E-A947-70E740481C1C}">
                <a14:useLocalDpi xmlns:a14="http://schemas.microsoft.com/office/drawing/2010/main" val="0"/>
              </a:ext>
            </a:extLst>
          </a:blip>
          <a:srcRect t="14359" r="466"/>
          <a:stretch/>
        </p:blipFill>
        <p:spPr>
          <a:xfrm>
            <a:off x="8813789" y="1371600"/>
            <a:ext cx="3272536" cy="5005754"/>
          </a:xfrm>
          <a:prstGeom prst="rect">
            <a:avLst/>
          </a:prstGeom>
        </p:spPr>
      </p:pic>
      <p:pic>
        <p:nvPicPr>
          <p:cNvPr id="6" name="Imagen 5"/>
          <p:cNvPicPr>
            <a:picLocks noChangeAspect="1"/>
          </p:cNvPicPr>
          <p:nvPr/>
        </p:nvPicPr>
        <p:blipFill rotWithShape="1">
          <a:blip r:embed="rId4"/>
          <a:srcRect l="1936" t="19672" r="2185"/>
          <a:stretch/>
        </p:blipFill>
        <p:spPr>
          <a:xfrm>
            <a:off x="274097" y="1371600"/>
            <a:ext cx="4510684" cy="5005754"/>
          </a:xfrm>
          <a:prstGeom prst="rect">
            <a:avLst/>
          </a:prstGeom>
        </p:spPr>
      </p:pic>
    </p:spTree>
    <p:extLst>
      <p:ext uri="{BB962C8B-B14F-4D97-AF65-F5344CB8AC3E}">
        <p14:creationId xmlns:p14="http://schemas.microsoft.com/office/powerpoint/2010/main" val="1070791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961209" y="602218"/>
            <a:ext cx="3651065" cy="369332"/>
          </a:xfrm>
          <a:prstGeom prst="rect">
            <a:avLst/>
          </a:prstGeom>
        </p:spPr>
        <p:txBody>
          <a:bodyPr wrap="square">
            <a:spAutoFit/>
          </a:bodyPr>
          <a:lstStyle/>
          <a:p>
            <a:pPr algn="ctr"/>
            <a:r>
              <a:rPr lang="es-MX" b="1" dirty="0">
                <a:latin typeface="Arial" panose="020B0604020202020204" pitchFamily="34" charset="0"/>
                <a:cs typeface="Arial" panose="020B0604020202020204" pitchFamily="34" charset="0"/>
              </a:rPr>
              <a:t>Dirección</a:t>
            </a:r>
            <a:r>
              <a:rPr lang="es-MX" dirty="0">
                <a:latin typeface="Arial" panose="020B0604020202020204" pitchFamily="34" charset="0"/>
                <a:cs typeface="Arial" panose="020B0604020202020204" pitchFamily="34" charset="0"/>
              </a:rPr>
              <a:t> de </a:t>
            </a:r>
            <a:r>
              <a:rPr lang="es-MX" b="1" dirty="0">
                <a:latin typeface="Arial" panose="020B0604020202020204" pitchFamily="34" charset="0"/>
                <a:cs typeface="Arial" panose="020B0604020202020204" pitchFamily="34" charset="0"/>
              </a:rPr>
              <a:t>Jurídica</a:t>
            </a:r>
            <a:r>
              <a:rPr lang="es-MX" dirty="0">
                <a:latin typeface="Arial" panose="020B0604020202020204" pitchFamily="34" charset="0"/>
                <a:cs typeface="Arial" panose="020B0604020202020204" pitchFamily="34" charset="0"/>
              </a:rPr>
              <a:t>.</a:t>
            </a: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1" y="6446126"/>
            <a:ext cx="5573486" cy="461665"/>
          </a:xfrm>
          <a:prstGeom prst="rect">
            <a:avLst/>
          </a:prstGeom>
        </p:spPr>
        <p:txBody>
          <a:bodyPr wrap="square">
            <a:spAutoFit/>
          </a:bodyPr>
          <a:lstStyle/>
          <a:p>
            <a:pPr algn="ctr"/>
            <a:r>
              <a:rPr lang="es-ES" sz="1200" b="1">
                <a:solidFill>
                  <a:schemeClr val="bg1">
                    <a:lumMod val="95000"/>
                  </a:schemeClr>
                </a:solidFill>
                <a:latin typeface="Arial" panose="020B0604020202020204" pitchFamily="34" charset="0"/>
                <a:cs typeface="Arial" panose="020B0604020202020204" pitchFamily="34" charset="0"/>
              </a:rPr>
              <a:t>Sandra Novelo Leyva</a:t>
            </a:r>
            <a:endParaRPr lang="es-MX" sz="1200" b="1">
              <a:solidFill>
                <a:schemeClr val="bg1">
                  <a:lumMod val="95000"/>
                </a:schemeClr>
              </a:solidFill>
              <a:latin typeface="Arial" panose="020B0604020202020204" pitchFamily="34" charset="0"/>
              <a:cs typeface="Arial" panose="020B0604020202020204" pitchFamily="34" charset="0"/>
            </a:endParaRPr>
          </a:p>
          <a:p>
            <a:pPr algn="ctr"/>
            <a:r>
              <a:rPr lang="es-MX" sz="1200" dirty="0">
                <a:solidFill>
                  <a:schemeClr val="bg1">
                    <a:lumMod val="95000"/>
                  </a:schemeClr>
                </a:solidFill>
                <a:latin typeface="Arial" panose="020B0604020202020204" pitchFamily="34" charset="0"/>
                <a:cs typeface="Arial" panose="020B0604020202020204" pitchFamily="34" charset="0"/>
              </a:rPr>
              <a:t>Dirección Jurídica</a:t>
            </a:r>
            <a:r>
              <a:rPr lang="es-MX" sz="1200" dirty="0">
                <a:solidFill>
                  <a:schemeClr val="bg1"/>
                </a:solidFill>
                <a:latin typeface="Arial" panose="020B0604020202020204" pitchFamily="34" charset="0"/>
                <a:cs typeface="Arial" panose="020B0604020202020204" pitchFamily="34" charset="0"/>
              </a:rPr>
              <a:t>.</a:t>
            </a:r>
          </a:p>
        </p:txBody>
      </p:sp>
      <p:sp>
        <p:nvSpPr>
          <p:cNvPr id="5" name="Rectángulo 4"/>
          <p:cNvSpPr/>
          <p:nvPr/>
        </p:nvSpPr>
        <p:spPr>
          <a:xfrm>
            <a:off x="112156" y="1080113"/>
            <a:ext cx="5349170" cy="5382243"/>
          </a:xfrm>
          <a:prstGeom prst="rect">
            <a:avLst/>
          </a:prstGeom>
        </p:spPr>
        <p:txBody>
          <a:bodyPr wrap="square">
            <a:spAutoFit/>
          </a:bodyPr>
          <a:lstStyle/>
          <a:p>
            <a:pPr algn="just"/>
            <a:r>
              <a:rPr lang="es-MX" sz="1375" b="1" dirty="0">
                <a:cs typeface="Arial" panose="020B0604020202020204" pitchFamily="34" charset="0"/>
              </a:rPr>
              <a:t>Componente.- </a:t>
            </a:r>
            <a:r>
              <a:rPr lang="es-MX" sz="1375" dirty="0">
                <a:cs typeface="Arial" panose="020B0604020202020204" pitchFamily="34" charset="0"/>
              </a:rPr>
              <a:t>Las consultas jurídicas al personal y actualización del marco normativo de la Secretaría Municipal de Seguridad Ciudadana y Tránsito de Benito Juárez, se realizaron </a:t>
            </a:r>
            <a:r>
              <a:rPr lang="es-MX" sz="1375" b="1" dirty="0">
                <a:cs typeface="Arial" panose="020B0604020202020204" pitchFamily="34" charset="0"/>
              </a:rPr>
              <a:t>125</a:t>
            </a:r>
            <a:r>
              <a:rPr lang="es-MX" sz="1375" dirty="0">
                <a:cs typeface="Arial" panose="020B0604020202020204" pitchFamily="34" charset="0"/>
              </a:rPr>
              <a:t> consultas de </a:t>
            </a:r>
            <a:r>
              <a:rPr lang="es-MX" sz="1375" b="1" dirty="0">
                <a:cs typeface="Arial" panose="020B0604020202020204" pitchFamily="34" charset="0"/>
              </a:rPr>
              <a:t>279</a:t>
            </a:r>
            <a:r>
              <a:rPr lang="es-MX" sz="1375" dirty="0">
                <a:cs typeface="Arial" panose="020B0604020202020204" pitchFamily="34" charset="0"/>
              </a:rPr>
              <a:t> programadas, significando un </a:t>
            </a:r>
            <a:r>
              <a:rPr lang="es-MX" sz="1375" b="1" dirty="0">
                <a:cs typeface="Arial" panose="020B0604020202020204" pitchFamily="34" charset="0"/>
              </a:rPr>
              <a:t>avance </a:t>
            </a:r>
            <a:r>
              <a:rPr lang="es-MX" sz="1375" dirty="0">
                <a:cs typeface="Arial" panose="020B0604020202020204" pitchFamily="34" charset="0"/>
              </a:rPr>
              <a:t>del </a:t>
            </a:r>
            <a:r>
              <a:rPr lang="es-MX" sz="1375" b="1" dirty="0">
                <a:cs typeface="Arial" panose="020B0604020202020204" pitchFamily="34" charset="0"/>
              </a:rPr>
              <a:t>44.80 </a:t>
            </a:r>
            <a:r>
              <a:rPr lang="es-MX" sz="1375" dirty="0">
                <a:cs typeface="Arial" panose="020B0604020202020204" pitchFamily="34" charset="0"/>
              </a:rPr>
              <a:t>% con respecto a la meta trimestral, esto debido a que algunas actividades dependen de la coordinación entre las áreas operativas, así como, las asesorías para la integración del informe policial homologado (IPH), lo cual parte de disminuir la incidencia delictiva.</a:t>
            </a:r>
          </a:p>
          <a:p>
            <a:pPr algn="just"/>
            <a:endParaRPr lang="es-MX" sz="1375" dirty="0">
              <a:cs typeface="Arial" panose="020B0604020202020204" pitchFamily="34" charset="0"/>
            </a:endParaRPr>
          </a:p>
          <a:p>
            <a:pPr algn="just"/>
            <a:r>
              <a:rPr lang="es-MX" sz="1375" b="1" dirty="0">
                <a:cs typeface="Arial" panose="020B0604020202020204" pitchFamily="34" charset="0"/>
              </a:rPr>
              <a:t>Actividad 1.-</a:t>
            </a:r>
            <a:r>
              <a:rPr lang="es-MX" sz="1375" dirty="0">
                <a:cs typeface="Arial" panose="020B0604020202020204" pitchFamily="34" charset="0"/>
              </a:rPr>
              <a:t> La actualización al marco jurídico municipal de la Secretaria de Seguridad Ciudadana y Tránsito de Benito Juárez, no tiene meta proyectada para este trimestre.</a:t>
            </a:r>
          </a:p>
          <a:p>
            <a:pPr algn="just"/>
            <a:endParaRPr lang="es-MX" sz="1375" b="1" dirty="0">
              <a:cs typeface="Arial" panose="020B0604020202020204" pitchFamily="34" charset="0"/>
            </a:endParaRPr>
          </a:p>
          <a:p>
            <a:pPr algn="just"/>
            <a:r>
              <a:rPr lang="es-MX" sz="1375" b="1" dirty="0">
                <a:cs typeface="Arial" panose="020B0604020202020204" pitchFamily="34" charset="0"/>
              </a:rPr>
              <a:t>Actividad 2.- </a:t>
            </a:r>
            <a:r>
              <a:rPr lang="es-MX" sz="1375" dirty="0">
                <a:cs typeface="Arial" panose="020B0604020202020204" pitchFamily="34" charset="0"/>
              </a:rPr>
              <a:t>Las atenciones jurídicas en asuntos relacionados con el personal de la Secretaría Municipal de Seguridad Ciudadana y Tránsito, se realizaron </a:t>
            </a:r>
            <a:r>
              <a:rPr lang="es-MX" sz="1375" b="1" dirty="0">
                <a:cs typeface="Arial" panose="020B0604020202020204" pitchFamily="34" charset="0"/>
              </a:rPr>
              <a:t>120 </a:t>
            </a:r>
            <a:r>
              <a:rPr lang="es-MX" sz="1375" dirty="0">
                <a:cs typeface="Arial" panose="020B0604020202020204" pitchFamily="34" charset="0"/>
              </a:rPr>
              <a:t>atenciones de las </a:t>
            </a:r>
            <a:r>
              <a:rPr lang="es-MX" sz="1375" b="1" dirty="0">
                <a:cs typeface="Arial" panose="020B0604020202020204" pitchFamily="34" charset="0"/>
              </a:rPr>
              <a:t>273</a:t>
            </a:r>
            <a:r>
              <a:rPr lang="es-MX" sz="1375" dirty="0">
                <a:cs typeface="Arial" panose="020B0604020202020204" pitchFamily="34" charset="0"/>
              </a:rPr>
              <a:t> programadas, significando un avance del </a:t>
            </a:r>
            <a:r>
              <a:rPr lang="es-MX" sz="1375" b="1" dirty="0">
                <a:cs typeface="Arial" panose="020B0604020202020204" pitchFamily="34" charset="0"/>
              </a:rPr>
              <a:t>43.96</a:t>
            </a:r>
            <a:r>
              <a:rPr lang="es-MX" sz="1375" dirty="0">
                <a:cs typeface="Arial" panose="020B0604020202020204" pitchFamily="34" charset="0"/>
              </a:rPr>
              <a:t>% con respecto a la meta establecida, esto debido a que algunas actividades dependen de la coordinación entre las áreas operativas, así como, las asesorías para la integración del informe policial homologado (IPH). </a:t>
            </a:r>
          </a:p>
          <a:p>
            <a:pPr algn="just"/>
            <a:endParaRPr lang="es-MX" sz="1375" b="1" dirty="0">
              <a:cs typeface="Arial" panose="020B0604020202020204" pitchFamily="34" charset="0"/>
            </a:endParaRPr>
          </a:p>
          <a:p>
            <a:pPr algn="just"/>
            <a:r>
              <a:rPr lang="es-MX" sz="1375" b="1" dirty="0">
                <a:cs typeface="Arial" panose="020B0604020202020204" pitchFamily="34" charset="0"/>
              </a:rPr>
              <a:t>Actividad 3.- </a:t>
            </a:r>
            <a:r>
              <a:rPr lang="es-MX" sz="1375" dirty="0">
                <a:cs typeface="Arial" panose="020B0604020202020204" pitchFamily="34" charset="0"/>
              </a:rPr>
              <a:t>La realización de  Sesiones de la Comisión del Servicio de Carrera de Honor y Justicia, se realizaron </a:t>
            </a:r>
            <a:r>
              <a:rPr lang="es-MX" sz="1375" b="1" dirty="0">
                <a:cs typeface="Arial" panose="020B0604020202020204" pitchFamily="34" charset="0"/>
              </a:rPr>
              <a:t>05</a:t>
            </a:r>
            <a:r>
              <a:rPr lang="es-MX" sz="1375" dirty="0">
                <a:cs typeface="Arial" panose="020B0604020202020204" pitchFamily="34" charset="0"/>
              </a:rPr>
              <a:t> sesiones de las </a:t>
            </a:r>
            <a:r>
              <a:rPr lang="es-MX" sz="1375" b="1" dirty="0">
                <a:cs typeface="Arial" panose="020B0604020202020204" pitchFamily="34" charset="0"/>
              </a:rPr>
              <a:t>06</a:t>
            </a:r>
            <a:r>
              <a:rPr lang="es-MX" sz="1375" dirty="0">
                <a:cs typeface="Arial" panose="020B0604020202020204" pitchFamily="34" charset="0"/>
              </a:rPr>
              <a:t> programadas, significando un </a:t>
            </a:r>
            <a:r>
              <a:rPr lang="es-MX" sz="1375" b="1" dirty="0">
                <a:cs typeface="Arial" panose="020B0604020202020204" pitchFamily="34" charset="0"/>
              </a:rPr>
              <a:t>avance</a:t>
            </a:r>
            <a:r>
              <a:rPr lang="es-MX" sz="1375" dirty="0">
                <a:cs typeface="Arial" panose="020B0604020202020204" pitchFamily="34" charset="0"/>
              </a:rPr>
              <a:t> del </a:t>
            </a:r>
            <a:r>
              <a:rPr lang="es-MX" sz="1375" b="1" dirty="0">
                <a:cs typeface="Arial" panose="020B0604020202020204" pitchFamily="34" charset="0"/>
              </a:rPr>
              <a:t>83.33%</a:t>
            </a:r>
            <a:r>
              <a:rPr lang="es-MX" sz="1375" dirty="0">
                <a:cs typeface="Arial" panose="020B0604020202020204" pitchFamily="34" charset="0"/>
              </a:rPr>
              <a:t> con respecto a la meta proyectada.</a:t>
            </a:r>
          </a:p>
        </p:txBody>
      </p:sp>
      <p:graphicFrame>
        <p:nvGraphicFramePr>
          <p:cNvPr id="8" name="Gráfico 7">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4060412529"/>
              </p:ext>
            </p:extLst>
          </p:nvPr>
        </p:nvGraphicFramePr>
        <p:xfrm>
          <a:off x="6096000" y="442595"/>
          <a:ext cx="5662246" cy="27695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Gráfico 8">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621666292"/>
              </p:ext>
            </p:extLst>
          </p:nvPr>
        </p:nvGraphicFramePr>
        <p:xfrm>
          <a:off x="5942789" y="3317632"/>
          <a:ext cx="5874073" cy="31284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82840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062704" y="341882"/>
            <a:ext cx="10066591" cy="523220"/>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latin typeface="Arial" panose="020B0604020202020204" pitchFamily="34" charset="0"/>
                <a:cs typeface="Arial" panose="020B0604020202020204" pitchFamily="34" charset="0"/>
              </a:rPr>
              <a:t>Dirección</a:t>
            </a:r>
            <a:r>
              <a:rPr lang="es-MX" sz="2800" dirty="0">
                <a:latin typeface="Arial" panose="020B0604020202020204" pitchFamily="34" charset="0"/>
                <a:cs typeface="Arial" panose="020B0604020202020204" pitchFamily="34" charset="0"/>
              </a:rPr>
              <a:t> </a:t>
            </a:r>
            <a:r>
              <a:rPr lang="es-MX" sz="2800" b="1" dirty="0">
                <a:latin typeface="Arial" panose="020B0604020202020204" pitchFamily="34" charset="0"/>
                <a:cs typeface="Arial" panose="020B0604020202020204" pitchFamily="34" charset="0"/>
              </a:rPr>
              <a:t>Jurídica</a:t>
            </a:r>
            <a:r>
              <a:rPr lang="es-MX" sz="2800" dirty="0">
                <a:latin typeface="Arial" panose="020B0604020202020204" pitchFamily="34" charset="0"/>
                <a:cs typeface="Arial" panose="020B0604020202020204" pitchFamily="34" charset="0"/>
              </a:rPr>
              <a:t>.</a:t>
            </a:r>
          </a:p>
        </p:txBody>
      </p:sp>
      <p:pic>
        <p:nvPicPr>
          <p:cNvPr id="4" name="Imagen 3"/>
          <p:cNvPicPr>
            <a:picLocks noChangeAspect="1"/>
          </p:cNvPicPr>
          <p:nvPr/>
        </p:nvPicPr>
        <p:blipFill rotWithShape="1">
          <a:blip r:embed="rId2">
            <a:extLst>
              <a:ext uri="{28A0092B-C50C-407E-A947-70E740481C1C}">
                <a14:useLocalDpi xmlns:a14="http://schemas.microsoft.com/office/drawing/2010/main" val="0"/>
              </a:ext>
            </a:extLst>
          </a:blip>
          <a:srcRect l="-152" t="26061" r="1"/>
          <a:stretch/>
        </p:blipFill>
        <p:spPr>
          <a:xfrm>
            <a:off x="207819" y="1607129"/>
            <a:ext cx="6331525" cy="4835235"/>
          </a:xfrm>
          <a:prstGeom prst="rect">
            <a:avLst/>
          </a:prstGeom>
        </p:spPr>
      </p:pic>
      <p:pic>
        <p:nvPicPr>
          <p:cNvPr id="5" name="Imagen 4"/>
          <p:cNvPicPr>
            <a:picLocks noChangeAspect="1"/>
          </p:cNvPicPr>
          <p:nvPr/>
        </p:nvPicPr>
        <p:blipFill rotWithShape="1">
          <a:blip r:embed="rId3">
            <a:extLst>
              <a:ext uri="{28A0092B-C50C-407E-A947-70E740481C1C}">
                <a14:useLocalDpi xmlns:a14="http://schemas.microsoft.com/office/drawing/2010/main" val="0"/>
              </a:ext>
            </a:extLst>
          </a:blip>
          <a:srcRect t="29293"/>
          <a:stretch/>
        </p:blipFill>
        <p:spPr>
          <a:xfrm>
            <a:off x="6696941" y="1607129"/>
            <a:ext cx="5314950" cy="4849091"/>
          </a:xfrm>
          <a:prstGeom prst="rect">
            <a:avLst/>
          </a:prstGeom>
        </p:spPr>
      </p:pic>
    </p:spTree>
    <p:extLst>
      <p:ext uri="{BB962C8B-B14F-4D97-AF65-F5344CB8AC3E}">
        <p14:creationId xmlns:p14="http://schemas.microsoft.com/office/powerpoint/2010/main" val="774143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961208" y="750877"/>
            <a:ext cx="3651065" cy="646331"/>
          </a:xfrm>
          <a:prstGeom prst="rect">
            <a:avLst/>
          </a:prstGeom>
        </p:spPr>
        <p:txBody>
          <a:bodyPr wrap="square">
            <a:spAutoFit/>
          </a:bodyPr>
          <a:lstStyle/>
          <a:p>
            <a:pPr algn="ctr"/>
            <a:r>
              <a:rPr lang="es-MX" b="1" dirty="0">
                <a:latin typeface="Arial" panose="020B0604020202020204" pitchFamily="34" charset="0"/>
                <a:cs typeface="Arial" panose="020B0604020202020204" pitchFamily="34" charset="0"/>
              </a:rPr>
              <a:t>Dirección</a:t>
            </a:r>
            <a:r>
              <a:rPr lang="es-MX" dirty="0">
                <a:latin typeface="Arial" panose="020B0604020202020204" pitchFamily="34" charset="0"/>
                <a:cs typeface="Arial" panose="020B0604020202020204" pitchFamily="34" charset="0"/>
              </a:rPr>
              <a:t> de </a:t>
            </a:r>
            <a:r>
              <a:rPr lang="es-MX" b="1" dirty="0">
                <a:latin typeface="Arial" panose="020B0604020202020204" pitchFamily="34" charset="0"/>
                <a:cs typeface="Arial" panose="020B0604020202020204" pitchFamily="34" charset="0"/>
              </a:rPr>
              <a:t>Inteligencia y Comando</a:t>
            </a:r>
            <a:r>
              <a:rPr lang="es-MX" dirty="0">
                <a:latin typeface="Arial" panose="020B0604020202020204" pitchFamily="34" charset="0"/>
                <a:cs typeface="Arial" panose="020B0604020202020204" pitchFamily="34" charset="0"/>
              </a:rPr>
              <a:t>.</a:t>
            </a:r>
          </a:p>
        </p:txBody>
      </p:sp>
      <p:sp>
        <p:nvSpPr>
          <p:cNvPr id="3" name="Rectángulo 2"/>
          <p:cNvSpPr/>
          <p:nvPr/>
        </p:nvSpPr>
        <p:spPr>
          <a:xfrm>
            <a:off x="767950"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1" y="6446126"/>
            <a:ext cx="5573486" cy="461665"/>
          </a:xfrm>
          <a:prstGeom prst="rect">
            <a:avLst/>
          </a:prstGeom>
        </p:spPr>
        <p:txBody>
          <a:bodyPr wrap="square">
            <a:spAutoFit/>
          </a:bodyPr>
          <a:lstStyle/>
          <a:p>
            <a:pPr algn="ctr"/>
            <a:r>
              <a:rPr lang="es-MX" sz="1200" b="1" dirty="0">
                <a:solidFill>
                  <a:schemeClr val="bg1"/>
                </a:solidFill>
                <a:effectLst/>
                <a:latin typeface="Arial" panose="020B0604020202020204" pitchFamily="34" charset="0"/>
                <a:cs typeface="Arial" panose="020B0604020202020204" pitchFamily="34" charset="0"/>
              </a:rPr>
              <a:t>Maximiliano Pérez </a:t>
            </a:r>
            <a:r>
              <a:rPr lang="es-MX" sz="1200" b="1" dirty="0" err="1">
                <a:solidFill>
                  <a:schemeClr val="bg1"/>
                </a:solidFill>
                <a:effectLst/>
                <a:latin typeface="Arial" panose="020B0604020202020204" pitchFamily="34" charset="0"/>
                <a:cs typeface="Arial" panose="020B0604020202020204" pitchFamily="34" charset="0"/>
              </a:rPr>
              <a:t>Rivadeneyra</a:t>
            </a:r>
            <a:endParaRPr lang="es-MX" sz="1200" b="1" dirty="0">
              <a:solidFill>
                <a:schemeClr val="bg1"/>
              </a:solidFill>
              <a:effectLst/>
              <a:latin typeface="Arial" panose="020B0604020202020204" pitchFamily="34" charset="0"/>
              <a:cs typeface="Arial" panose="020B0604020202020204" pitchFamily="34" charset="0"/>
            </a:endParaRPr>
          </a:p>
          <a:p>
            <a:pPr algn="ctr"/>
            <a:r>
              <a:rPr lang="es-MX" sz="1200" dirty="0">
                <a:solidFill>
                  <a:schemeClr val="bg1"/>
                </a:solidFill>
                <a:effectLst/>
                <a:latin typeface="Arial" panose="020B0604020202020204" pitchFamily="34" charset="0"/>
                <a:cs typeface="Arial" panose="020B0604020202020204" pitchFamily="34" charset="0"/>
              </a:rPr>
              <a:t>Dirección de Inteligencia y Comando.</a:t>
            </a:r>
            <a:endParaRPr lang="es-MX" sz="1200" dirty="0">
              <a:solidFill>
                <a:schemeClr val="bg1"/>
              </a:solidFill>
              <a:latin typeface="Arial" panose="020B0604020202020204" pitchFamily="34" charset="0"/>
              <a:cs typeface="Arial" panose="020B0604020202020204" pitchFamily="34" charset="0"/>
            </a:endParaRPr>
          </a:p>
        </p:txBody>
      </p:sp>
      <p:sp>
        <p:nvSpPr>
          <p:cNvPr id="5" name="Rectángulo 4"/>
          <p:cNvSpPr/>
          <p:nvPr/>
        </p:nvSpPr>
        <p:spPr>
          <a:xfrm>
            <a:off x="319681" y="1717198"/>
            <a:ext cx="4934120" cy="3885679"/>
          </a:xfrm>
          <a:prstGeom prst="rect">
            <a:avLst/>
          </a:prstGeom>
        </p:spPr>
        <p:txBody>
          <a:bodyPr wrap="square">
            <a:spAutoFit/>
          </a:bodyPr>
          <a:lstStyle/>
          <a:p>
            <a:pPr algn="just"/>
            <a:r>
              <a:rPr lang="es-MX" sz="1450" b="1" dirty="0">
                <a:cs typeface="Arial" panose="020B0604020202020204" pitchFamily="34" charset="0"/>
              </a:rPr>
              <a:t>Componente.- </a:t>
            </a:r>
            <a:r>
              <a:rPr lang="es-MX" sz="1450" dirty="0">
                <a:cs typeface="Arial" panose="020B0604020202020204" pitchFamily="34" charset="0"/>
              </a:rPr>
              <a:t>Los informes y estadísticas de delitos y faltas administrativas dentro del municipio, se realizaron </a:t>
            </a:r>
            <a:r>
              <a:rPr lang="es-MX" sz="1450" b="1" dirty="0">
                <a:cs typeface="Arial" panose="020B0604020202020204" pitchFamily="34" charset="0"/>
              </a:rPr>
              <a:t>1,196</a:t>
            </a:r>
            <a:r>
              <a:rPr lang="es-MX" sz="1450" dirty="0">
                <a:cs typeface="Arial" panose="020B0604020202020204" pitchFamily="34" charset="0"/>
              </a:rPr>
              <a:t> actividades de las </a:t>
            </a:r>
            <a:r>
              <a:rPr lang="es-MX" sz="1450" b="1" dirty="0">
                <a:cs typeface="Arial" panose="020B0604020202020204" pitchFamily="34" charset="0"/>
              </a:rPr>
              <a:t>1,203</a:t>
            </a:r>
            <a:r>
              <a:rPr lang="es-MX" sz="1450" dirty="0">
                <a:cs typeface="Arial" panose="020B0604020202020204" pitchFamily="34" charset="0"/>
              </a:rPr>
              <a:t> programadas, significando un </a:t>
            </a:r>
            <a:r>
              <a:rPr lang="es-MX" sz="1450" b="1" dirty="0">
                <a:cs typeface="Arial" panose="020B0604020202020204" pitchFamily="34" charset="0"/>
              </a:rPr>
              <a:t>avance</a:t>
            </a:r>
            <a:r>
              <a:rPr lang="es-MX" sz="1450" dirty="0">
                <a:cs typeface="Arial" panose="020B0604020202020204" pitchFamily="34" charset="0"/>
              </a:rPr>
              <a:t> del </a:t>
            </a:r>
            <a:r>
              <a:rPr lang="es-MX" sz="1450" b="1" dirty="0">
                <a:cs typeface="Arial" panose="020B0604020202020204" pitchFamily="34" charset="0"/>
              </a:rPr>
              <a:t>99.42</a:t>
            </a:r>
            <a:r>
              <a:rPr lang="es-MX" sz="1450" dirty="0">
                <a:cs typeface="Arial" panose="020B0604020202020204" pitchFamily="34" charset="0"/>
              </a:rPr>
              <a:t>%, este porcentaje se debe a que se reprogramaron actividades para el siguiente trimestre, esperando que las condiciones para su implementación sean favorables.</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1.-</a:t>
            </a:r>
            <a:r>
              <a:rPr lang="es-MX" sz="1450" dirty="0">
                <a:cs typeface="Arial" panose="020B0604020202020204" pitchFamily="34" charset="0"/>
              </a:rPr>
              <a:t> La realización de actividades integrales para crear inteligencia policial, realizo </a:t>
            </a:r>
            <a:r>
              <a:rPr lang="es-MX" sz="1450" b="1" dirty="0">
                <a:cs typeface="Arial" panose="020B0604020202020204" pitchFamily="34" charset="0"/>
              </a:rPr>
              <a:t>905</a:t>
            </a:r>
            <a:r>
              <a:rPr lang="es-MX" sz="1450" dirty="0">
                <a:cs typeface="Arial" panose="020B0604020202020204" pitchFamily="34" charset="0"/>
              </a:rPr>
              <a:t> actividades de las </a:t>
            </a:r>
            <a:r>
              <a:rPr lang="es-MX" sz="1450" b="1" dirty="0">
                <a:cs typeface="Arial" panose="020B0604020202020204" pitchFamily="34" charset="0"/>
              </a:rPr>
              <a:t>912</a:t>
            </a:r>
            <a:r>
              <a:rPr lang="es-MX" sz="1450" dirty="0">
                <a:cs typeface="Arial" panose="020B0604020202020204" pitchFamily="34" charset="0"/>
              </a:rPr>
              <a:t> programadas, significando un </a:t>
            </a:r>
            <a:r>
              <a:rPr lang="es-MX" sz="1450" b="1" dirty="0">
                <a:cs typeface="Arial" panose="020B0604020202020204" pitchFamily="34" charset="0"/>
              </a:rPr>
              <a:t>avance</a:t>
            </a:r>
            <a:r>
              <a:rPr lang="es-MX" sz="1450" dirty="0">
                <a:cs typeface="Arial" panose="020B0604020202020204" pitchFamily="34" charset="0"/>
              </a:rPr>
              <a:t> del </a:t>
            </a:r>
            <a:r>
              <a:rPr lang="es-MX" sz="1450" b="1" dirty="0">
                <a:cs typeface="Arial" panose="020B0604020202020204" pitchFamily="34" charset="0"/>
              </a:rPr>
              <a:t>99.23</a:t>
            </a:r>
            <a:r>
              <a:rPr lang="es-MX" sz="1450" dirty="0">
                <a:cs typeface="Arial" panose="020B0604020202020204" pitchFamily="34" charset="0"/>
              </a:rPr>
              <a:t>% sobre la meta proyectada.</a:t>
            </a:r>
          </a:p>
          <a:p>
            <a:pPr algn="just"/>
            <a:endParaRPr lang="es-MX" sz="1450" b="1" dirty="0">
              <a:cs typeface="Arial" panose="020B0604020202020204" pitchFamily="34" charset="0"/>
            </a:endParaRPr>
          </a:p>
          <a:p>
            <a:pPr algn="just"/>
            <a:r>
              <a:rPr lang="es-MX" sz="1450" b="1" dirty="0">
                <a:cs typeface="Arial" panose="020B0604020202020204" pitchFamily="34" charset="0"/>
              </a:rPr>
              <a:t>Actividad 2.- </a:t>
            </a:r>
            <a:r>
              <a:rPr lang="es-MX" sz="1450" dirty="0">
                <a:cs typeface="Arial" panose="020B0604020202020204" pitchFamily="34" charset="0"/>
              </a:rPr>
              <a:t>La ejecución de actividades para la renovación, modernización, mantenimiento y conservación de los equipos de cómputo y otras tecnologías, realizo </a:t>
            </a:r>
            <a:r>
              <a:rPr lang="es-MX" sz="1450" b="1" dirty="0">
                <a:cs typeface="Arial" panose="020B0604020202020204" pitchFamily="34" charset="0"/>
              </a:rPr>
              <a:t>291</a:t>
            </a:r>
            <a:r>
              <a:rPr lang="es-MX" sz="1450" dirty="0">
                <a:cs typeface="Arial" panose="020B0604020202020204" pitchFamily="34" charset="0"/>
              </a:rPr>
              <a:t> actividades de las </a:t>
            </a:r>
            <a:r>
              <a:rPr lang="es-MX" sz="1450" b="1" dirty="0">
                <a:cs typeface="Arial" panose="020B0604020202020204" pitchFamily="34" charset="0"/>
              </a:rPr>
              <a:t>291</a:t>
            </a:r>
            <a:r>
              <a:rPr lang="es-MX" sz="1450" dirty="0">
                <a:cs typeface="Arial" panose="020B0604020202020204" pitchFamily="34" charset="0"/>
              </a:rPr>
              <a:t> programadas, obteniendo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r>
              <a:rPr lang="es-MX" sz="1450" dirty="0">
                <a:cs typeface="Arial" panose="020B0604020202020204" pitchFamily="34" charset="0"/>
              </a:rPr>
              <a:t>% sobre la proyectada.</a:t>
            </a:r>
            <a:endParaRPr lang="es-MX" sz="1450" b="1" dirty="0">
              <a:cs typeface="Arial" panose="020B0604020202020204" pitchFamily="34" charset="0"/>
            </a:endParaRPr>
          </a:p>
        </p:txBody>
      </p:sp>
      <p:graphicFrame>
        <p:nvGraphicFramePr>
          <p:cNvPr id="6" name="Gráfico 5">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1676644209"/>
              </p:ext>
            </p:extLst>
          </p:nvPr>
        </p:nvGraphicFramePr>
        <p:xfrm>
          <a:off x="6096000" y="430887"/>
          <a:ext cx="5425531" cy="273500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1473992423"/>
              </p:ext>
            </p:extLst>
          </p:nvPr>
        </p:nvGraphicFramePr>
        <p:xfrm>
          <a:off x="6096000" y="3429000"/>
          <a:ext cx="5849815" cy="30257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82711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062704" y="166035"/>
            <a:ext cx="10066591" cy="954107"/>
          </a:xfrm>
          <a:prstGeom prst="rect">
            <a:avLst/>
          </a:prstGeom>
          <a:noFill/>
        </p:spPr>
        <p:txBody>
          <a:bodyPr wrap="square" lIns="91440" tIns="45720" rIns="91440" bIns="45720">
            <a:spAutoFit/>
          </a:bodyPr>
          <a:lstStyle/>
          <a:p>
            <a:pPr algn="ctr"/>
            <a:r>
              <a:rPr lang="es-ES" sz="2800" dirty="0">
                <a:latin typeface="Arial" panose="020B0604020202020204" pitchFamily="34" charset="0"/>
                <a:cs typeface="Arial" panose="020B0604020202020204" pitchFamily="34" charset="0"/>
              </a:rPr>
              <a:t>Evidencias Fotográficas de </a:t>
            </a:r>
            <a:r>
              <a:rPr lang="es-ES" sz="2800">
                <a:latin typeface="Arial" panose="020B0604020202020204" pitchFamily="34" charset="0"/>
                <a:cs typeface="Arial" panose="020B0604020202020204" pitchFamily="34" charset="0"/>
              </a:rPr>
              <a:t>la </a:t>
            </a:r>
            <a:r>
              <a:rPr lang="es-MX" sz="2800" b="1">
                <a:effectLst/>
                <a:latin typeface="Arial" panose="020B0604020202020204" pitchFamily="34" charset="0"/>
                <a:cs typeface="Arial" panose="020B0604020202020204" pitchFamily="34" charset="0"/>
              </a:rPr>
              <a:t>Dirección</a:t>
            </a:r>
            <a:r>
              <a:rPr lang="es-MX" sz="2800">
                <a:effectLst/>
                <a:latin typeface="Arial" panose="020B0604020202020204" pitchFamily="34" charset="0"/>
                <a:cs typeface="Arial" panose="020B0604020202020204" pitchFamily="34" charset="0"/>
              </a:rPr>
              <a:t> de </a:t>
            </a:r>
            <a:r>
              <a:rPr lang="es-MX" sz="2800" b="1">
                <a:effectLst/>
                <a:latin typeface="Arial" panose="020B0604020202020204" pitchFamily="34" charset="0"/>
                <a:cs typeface="Arial" panose="020B0604020202020204" pitchFamily="34" charset="0"/>
              </a:rPr>
              <a:t>Inteligencia</a:t>
            </a:r>
            <a:r>
              <a:rPr lang="es-MX" sz="2800">
                <a:effectLst/>
                <a:latin typeface="Arial" panose="020B0604020202020204" pitchFamily="34" charset="0"/>
                <a:cs typeface="Arial" panose="020B0604020202020204" pitchFamily="34" charset="0"/>
              </a:rPr>
              <a:t> y </a:t>
            </a:r>
            <a:r>
              <a:rPr lang="es-MX" sz="2800" b="1">
                <a:effectLst/>
                <a:latin typeface="Arial" panose="020B0604020202020204" pitchFamily="34" charset="0"/>
                <a:cs typeface="Arial" panose="020B0604020202020204" pitchFamily="34" charset="0"/>
              </a:rPr>
              <a:t>Comando</a:t>
            </a:r>
            <a:r>
              <a:rPr lang="es-MX" sz="2800">
                <a:effectLst/>
                <a:latin typeface="Arial" panose="020B0604020202020204" pitchFamily="34"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stretch>
            <a:fillRect/>
          </a:stretch>
        </p:blipFill>
        <p:spPr>
          <a:xfrm>
            <a:off x="367642" y="1424885"/>
            <a:ext cx="4689267" cy="5112486"/>
          </a:xfrm>
          <a:prstGeom prst="rect">
            <a:avLst/>
          </a:prstGeom>
        </p:spPr>
      </p:pic>
      <p:pic>
        <p:nvPicPr>
          <p:cNvPr id="4" name="Imagen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92378" y="1424885"/>
            <a:ext cx="3240493" cy="5112486"/>
          </a:xfrm>
          <a:prstGeom prst="rect">
            <a:avLst/>
          </a:prstGeom>
          <a:noFill/>
          <a:ln>
            <a:noFill/>
          </a:ln>
        </p:spPr>
      </p:pic>
      <p:pic>
        <p:nvPicPr>
          <p:cNvPr id="5" name="Imagen 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68341" y="1424885"/>
            <a:ext cx="3388131" cy="5112486"/>
          </a:xfrm>
          <a:prstGeom prst="rect">
            <a:avLst/>
          </a:prstGeom>
          <a:noFill/>
          <a:ln>
            <a:noFill/>
          </a:ln>
        </p:spPr>
      </p:pic>
    </p:spTree>
    <p:extLst>
      <p:ext uri="{BB962C8B-B14F-4D97-AF65-F5344CB8AC3E}">
        <p14:creationId xmlns:p14="http://schemas.microsoft.com/office/powerpoint/2010/main" val="5597824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92" y="931896"/>
            <a:ext cx="4452299" cy="369332"/>
          </a:xfrm>
          <a:prstGeom prst="rect">
            <a:avLst/>
          </a:prstGeom>
        </p:spPr>
        <p:txBody>
          <a:bodyPr wrap="square">
            <a:spAutoFit/>
          </a:bodyPr>
          <a:lstStyle/>
          <a:p>
            <a:pPr algn="ctr"/>
            <a:r>
              <a:rPr lang="es-MX" b="1" dirty="0">
                <a:latin typeface="Arial" panose="020B0604020202020204" pitchFamily="34" charset="0"/>
                <a:cs typeface="Arial" panose="020B0604020202020204" pitchFamily="34" charset="0"/>
              </a:rPr>
              <a:t>Subsecretaría</a:t>
            </a:r>
            <a:r>
              <a:rPr lang="es-MX" dirty="0">
                <a:latin typeface="Arial" panose="020B0604020202020204" pitchFamily="34" charset="0"/>
                <a:cs typeface="Arial" panose="020B0604020202020204" pitchFamily="34" charset="0"/>
              </a:rPr>
              <a:t> de </a:t>
            </a:r>
            <a:r>
              <a:rPr lang="es-MX" b="1" dirty="0">
                <a:latin typeface="Arial" panose="020B0604020202020204" pitchFamily="34" charset="0"/>
                <a:cs typeface="Arial" panose="020B0604020202020204" pitchFamily="34" charset="0"/>
              </a:rPr>
              <a:t>Control</a:t>
            </a:r>
            <a:r>
              <a:rPr lang="es-MX" dirty="0">
                <a:latin typeface="Arial" panose="020B0604020202020204" pitchFamily="34" charset="0"/>
                <a:cs typeface="Arial" panose="020B0604020202020204" pitchFamily="34" charset="0"/>
              </a:rPr>
              <a:t> y </a:t>
            </a:r>
            <a:r>
              <a:rPr lang="es-MX" b="1" dirty="0">
                <a:latin typeface="Arial" panose="020B0604020202020204" pitchFamily="34" charset="0"/>
                <a:cs typeface="Arial" panose="020B0604020202020204" pitchFamily="34" charset="0"/>
              </a:rPr>
              <a:t>Operación</a:t>
            </a:r>
            <a:r>
              <a:rPr lang="es-MX" dirty="0">
                <a:latin typeface="Arial" panose="020B0604020202020204" pitchFamily="34" charset="0"/>
                <a:cs typeface="Arial" panose="020B0604020202020204" pitchFamily="34" charset="0"/>
              </a:rPr>
              <a:t>.</a:t>
            </a:r>
          </a:p>
        </p:txBody>
      </p:sp>
      <p:sp>
        <p:nvSpPr>
          <p:cNvPr id="3" name="Rectángulo 2"/>
          <p:cNvSpPr/>
          <p:nvPr/>
        </p:nvSpPr>
        <p:spPr>
          <a:xfrm>
            <a:off x="767953"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1" y="6446126"/>
            <a:ext cx="5573486" cy="461665"/>
          </a:xfrm>
          <a:prstGeom prst="rect">
            <a:avLst/>
          </a:prstGeom>
        </p:spPr>
        <p:txBody>
          <a:bodyPr wrap="square">
            <a:spAutoFit/>
          </a:bodyPr>
          <a:lstStyle/>
          <a:p>
            <a:pPr algn="ctr"/>
            <a:r>
              <a:rPr lang="es-MX" sz="1200" b="1" dirty="0">
                <a:solidFill>
                  <a:schemeClr val="bg1">
                    <a:lumMod val="95000"/>
                  </a:schemeClr>
                </a:solidFill>
                <a:latin typeface="Arial" panose="020B0604020202020204" pitchFamily="34" charset="0"/>
                <a:cs typeface="Arial" panose="020B0604020202020204" pitchFamily="34" charset="0"/>
              </a:rPr>
              <a:t>Alan Cuauhtémoc Galván Ponce</a:t>
            </a:r>
          </a:p>
          <a:p>
            <a:pPr algn="ctr"/>
            <a:r>
              <a:rPr lang="es-MX" sz="1200" dirty="0">
                <a:solidFill>
                  <a:schemeClr val="bg1">
                    <a:lumMod val="95000"/>
                  </a:schemeClr>
                </a:solidFill>
                <a:latin typeface="Arial" panose="020B0604020202020204" pitchFamily="34" charset="0"/>
                <a:cs typeface="Arial" panose="020B0604020202020204" pitchFamily="34" charset="0"/>
              </a:rPr>
              <a:t>Subsecretaría de Control y Operación.</a:t>
            </a:r>
            <a:endParaRPr lang="es-MX" sz="1200" dirty="0">
              <a:solidFill>
                <a:schemeClr val="bg1"/>
              </a:solidFill>
              <a:latin typeface="Arial" panose="020B0604020202020204" pitchFamily="34" charset="0"/>
              <a:cs typeface="Arial" panose="020B0604020202020204" pitchFamily="34" charset="0"/>
            </a:endParaRPr>
          </a:p>
        </p:txBody>
      </p:sp>
      <p:sp>
        <p:nvSpPr>
          <p:cNvPr id="5" name="Rectángulo 4"/>
          <p:cNvSpPr/>
          <p:nvPr/>
        </p:nvSpPr>
        <p:spPr>
          <a:xfrm>
            <a:off x="250891" y="1802237"/>
            <a:ext cx="5071699" cy="3885679"/>
          </a:xfrm>
          <a:prstGeom prst="rect">
            <a:avLst/>
          </a:prstGeom>
        </p:spPr>
        <p:txBody>
          <a:bodyPr wrap="square">
            <a:spAutoFit/>
          </a:bodyPr>
          <a:lstStyle/>
          <a:p>
            <a:pPr algn="just"/>
            <a:r>
              <a:rPr lang="es-MX" sz="1450" b="1" dirty="0">
                <a:cs typeface="Arial" panose="020B0604020202020204" pitchFamily="34" charset="0"/>
              </a:rPr>
              <a:t>Componente.- </a:t>
            </a:r>
            <a:r>
              <a:rPr lang="es-MX" sz="1450" dirty="0">
                <a:cs typeface="Arial" panose="020B0604020202020204" pitchFamily="34" charset="0"/>
              </a:rPr>
              <a:t>Los operativos de seguridad pública con los tres órdenes de gobierno en el Municipio de Benito Juárez, se realizaron </a:t>
            </a:r>
            <a:r>
              <a:rPr lang="es-MX" sz="1450" b="1" dirty="0">
                <a:cs typeface="Arial" panose="020B0604020202020204" pitchFamily="34" charset="0"/>
              </a:rPr>
              <a:t>375 </a:t>
            </a:r>
            <a:r>
              <a:rPr lang="es-MX" sz="1450" dirty="0">
                <a:cs typeface="Arial" panose="020B0604020202020204" pitchFamily="34" charset="0"/>
              </a:rPr>
              <a:t>operativos de los </a:t>
            </a:r>
            <a:r>
              <a:rPr lang="es-MX" sz="1450" b="1" dirty="0">
                <a:cs typeface="Arial" panose="020B0604020202020204" pitchFamily="34" charset="0"/>
              </a:rPr>
              <a:t>371</a:t>
            </a:r>
            <a:r>
              <a:rPr lang="es-MX" sz="1450" dirty="0">
                <a:cs typeface="Arial" panose="020B0604020202020204" pitchFamily="34" charset="0"/>
              </a:rPr>
              <a:t> programados, obteniendo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101.08%</a:t>
            </a:r>
            <a:r>
              <a:rPr lang="es-MX" sz="1450" dirty="0">
                <a:cs typeface="Arial" panose="020B0604020202020204" pitchFamily="34" charset="0"/>
              </a:rPr>
              <a:t>, con respecto a la meta proyectada.</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1.-</a:t>
            </a:r>
            <a:r>
              <a:rPr lang="es-MX" sz="1450" dirty="0">
                <a:cs typeface="Arial" panose="020B0604020202020204" pitchFamily="34" charset="0"/>
              </a:rPr>
              <a:t> La ejecución de operativos de seguridad de alto impacto con el apoyo de la policía Estatal, Federal, SEDENA y SEMAR, ser realizaron </a:t>
            </a:r>
            <a:r>
              <a:rPr lang="es-MX" sz="1450" b="1" dirty="0">
                <a:cs typeface="Arial" panose="020B0604020202020204" pitchFamily="34" charset="0"/>
              </a:rPr>
              <a:t>36</a:t>
            </a:r>
            <a:r>
              <a:rPr lang="es-MX" sz="1450" dirty="0">
                <a:cs typeface="Arial" panose="020B0604020202020204" pitchFamily="34" charset="0"/>
              </a:rPr>
              <a:t> operativos de los </a:t>
            </a:r>
            <a:r>
              <a:rPr lang="es-MX" sz="1450" b="1" dirty="0">
                <a:cs typeface="Arial" panose="020B0604020202020204" pitchFamily="34" charset="0"/>
              </a:rPr>
              <a:t>36</a:t>
            </a:r>
            <a:r>
              <a:rPr lang="es-MX" sz="1450" dirty="0">
                <a:cs typeface="Arial" panose="020B0604020202020204" pitchFamily="34" charset="0"/>
              </a:rPr>
              <a:t> programados, obteniendo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r>
              <a:rPr lang="es-MX" sz="1450" dirty="0">
                <a:cs typeface="Arial" panose="020B0604020202020204" pitchFamily="34" charset="0"/>
              </a:rPr>
              <a:t>, con respecto a la meta proyectada.</a:t>
            </a:r>
          </a:p>
          <a:p>
            <a:pPr algn="just"/>
            <a:endParaRPr lang="es-MX" sz="1450" b="1" dirty="0">
              <a:cs typeface="Arial" panose="020B0604020202020204" pitchFamily="34" charset="0"/>
            </a:endParaRPr>
          </a:p>
          <a:p>
            <a:pPr algn="just"/>
            <a:r>
              <a:rPr lang="es-MX" sz="1450" b="1" dirty="0">
                <a:cs typeface="Arial" panose="020B0604020202020204" pitchFamily="34" charset="0"/>
              </a:rPr>
              <a:t>Actividad 2.- </a:t>
            </a:r>
            <a:r>
              <a:rPr lang="es-MX" sz="1450" dirty="0">
                <a:cs typeface="Arial" panose="020B0604020202020204" pitchFamily="34" charset="0"/>
              </a:rPr>
              <a:t>La realización de actividades de persuasión y disuasión para la disminución de hechos delictivos en zonas con alto índice delictivo en el municipio, se realizaron </a:t>
            </a:r>
            <a:r>
              <a:rPr lang="es-MX" sz="1450" b="1" dirty="0">
                <a:cs typeface="Arial" panose="020B0604020202020204" pitchFamily="34" charset="0"/>
              </a:rPr>
              <a:t>339</a:t>
            </a:r>
            <a:r>
              <a:rPr lang="es-MX" sz="1450" dirty="0">
                <a:cs typeface="Arial" panose="020B0604020202020204" pitchFamily="34" charset="0"/>
              </a:rPr>
              <a:t> actividades de </a:t>
            </a:r>
            <a:r>
              <a:rPr lang="es-MX" sz="1450" b="1" dirty="0">
                <a:cs typeface="Arial" panose="020B0604020202020204" pitchFamily="34" charset="0"/>
              </a:rPr>
              <a:t>335</a:t>
            </a:r>
            <a:r>
              <a:rPr lang="es-MX" sz="1450" dirty="0">
                <a:cs typeface="Arial" panose="020B0604020202020204" pitchFamily="34" charset="0"/>
              </a:rPr>
              <a:t> programadas, obteniendo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101.19%</a:t>
            </a:r>
            <a:r>
              <a:rPr lang="es-MX" sz="1450" dirty="0">
                <a:cs typeface="Arial" panose="020B0604020202020204" pitchFamily="34" charset="0"/>
              </a:rPr>
              <a:t>, con respecto a la meta proyectada.</a:t>
            </a:r>
          </a:p>
        </p:txBody>
      </p:sp>
      <p:graphicFrame>
        <p:nvGraphicFramePr>
          <p:cNvPr id="6" name="Gráfico 5">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1398893301"/>
              </p:ext>
            </p:extLst>
          </p:nvPr>
        </p:nvGraphicFramePr>
        <p:xfrm>
          <a:off x="5978769" y="430887"/>
          <a:ext cx="5814645" cy="28638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2032414051"/>
              </p:ext>
            </p:extLst>
          </p:nvPr>
        </p:nvGraphicFramePr>
        <p:xfrm>
          <a:off x="5943600" y="3323493"/>
          <a:ext cx="5920154" cy="30171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95427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062704" y="166035"/>
            <a:ext cx="10066591" cy="954107"/>
          </a:xfrm>
          <a:prstGeom prst="rect">
            <a:avLst/>
          </a:prstGeom>
          <a:noFill/>
        </p:spPr>
        <p:txBody>
          <a:bodyPr wrap="square" lIns="91440" tIns="45720" rIns="91440" bIns="45720">
            <a:spAutoFit/>
          </a:bodyPr>
          <a:lstStyle/>
          <a:p>
            <a:pPr algn="ctr"/>
            <a:r>
              <a:rPr lang="es-ES" sz="2800" dirty="0">
                <a:latin typeface="Arial" panose="020B0604020202020204" pitchFamily="34" charset="0"/>
                <a:cs typeface="Arial" panose="020B0604020202020204" pitchFamily="34" charset="0"/>
              </a:rPr>
              <a:t>Evidencias Fotográficas de </a:t>
            </a:r>
            <a:r>
              <a:rPr lang="es-ES" sz="2800">
                <a:latin typeface="Arial" panose="020B0604020202020204" pitchFamily="34" charset="0"/>
                <a:cs typeface="Arial" panose="020B0604020202020204" pitchFamily="34" charset="0"/>
              </a:rPr>
              <a:t>la </a:t>
            </a:r>
            <a:r>
              <a:rPr lang="es-MX" sz="2800" b="1">
                <a:latin typeface="Arial" panose="020B0604020202020204" pitchFamily="34" charset="0"/>
                <a:cs typeface="Arial" panose="020B0604020202020204" pitchFamily="34" charset="0"/>
              </a:rPr>
              <a:t>Subsecretaría</a:t>
            </a:r>
            <a:r>
              <a:rPr lang="es-MX" sz="2800">
                <a:latin typeface="Arial" panose="020B0604020202020204" pitchFamily="34" charset="0"/>
                <a:cs typeface="Arial" panose="020B0604020202020204" pitchFamily="34" charset="0"/>
              </a:rPr>
              <a:t> de </a:t>
            </a:r>
            <a:r>
              <a:rPr lang="es-MX" sz="2800" b="1">
                <a:latin typeface="Arial" panose="020B0604020202020204" pitchFamily="34" charset="0"/>
                <a:cs typeface="Arial" panose="020B0604020202020204" pitchFamily="34" charset="0"/>
              </a:rPr>
              <a:t>Control</a:t>
            </a:r>
            <a:r>
              <a:rPr lang="es-MX" sz="2800">
                <a:latin typeface="Arial" panose="020B0604020202020204" pitchFamily="34" charset="0"/>
                <a:cs typeface="Arial" panose="020B0604020202020204" pitchFamily="34" charset="0"/>
              </a:rPr>
              <a:t> y </a:t>
            </a:r>
            <a:r>
              <a:rPr lang="es-MX" sz="2800" b="1">
                <a:latin typeface="Arial" panose="020B0604020202020204" pitchFamily="34" charset="0"/>
                <a:cs typeface="Arial" panose="020B0604020202020204" pitchFamily="34" charset="0"/>
              </a:rPr>
              <a:t>Operación</a:t>
            </a:r>
            <a:r>
              <a:rPr lang="es-MX" sz="2800">
                <a:latin typeface="Arial" panose="020B0604020202020204" pitchFamily="34"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4" name="Imagen 3"/>
          <p:cNvPicPr>
            <a:picLocks noChangeAspect="1"/>
          </p:cNvPicPr>
          <p:nvPr/>
        </p:nvPicPr>
        <p:blipFill rotWithShape="1">
          <a:blip r:embed="rId2">
            <a:extLst>
              <a:ext uri="{28A0092B-C50C-407E-A947-70E740481C1C}">
                <a14:useLocalDpi xmlns:a14="http://schemas.microsoft.com/office/drawing/2010/main" val="0"/>
              </a:ext>
            </a:extLst>
          </a:blip>
          <a:srcRect l="5341" t="23623" r="9886" b="1996"/>
          <a:stretch/>
        </p:blipFill>
        <p:spPr>
          <a:xfrm>
            <a:off x="203723" y="1703997"/>
            <a:ext cx="5015736" cy="4558258"/>
          </a:xfrm>
          <a:prstGeom prst="rect">
            <a:avLst/>
          </a:prstGeom>
        </p:spPr>
      </p:pic>
      <p:pic>
        <p:nvPicPr>
          <p:cNvPr id="5" name="Imagen 4" descr="C:\Users\Secretaria\Downloads\WhatsApp Image 2024-02-09 at 12.17.47 PM.jpeg"/>
          <p:cNvPicPr/>
          <p:nvPr/>
        </p:nvPicPr>
        <p:blipFill rotWithShape="1">
          <a:blip r:embed="rId3">
            <a:extLst>
              <a:ext uri="{28A0092B-C50C-407E-A947-70E740481C1C}">
                <a14:useLocalDpi xmlns:a14="http://schemas.microsoft.com/office/drawing/2010/main" val="0"/>
              </a:ext>
            </a:extLst>
          </a:blip>
          <a:srcRect l="48759" t="16536" r="21281" b="40654"/>
          <a:stretch/>
        </p:blipFill>
        <p:spPr bwMode="auto">
          <a:xfrm>
            <a:off x="5334001" y="1703997"/>
            <a:ext cx="6664036" cy="455825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699529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89" y="635279"/>
            <a:ext cx="4452299" cy="646331"/>
          </a:xfrm>
          <a:prstGeom prst="rect">
            <a:avLst/>
          </a:prstGeom>
        </p:spPr>
        <p:txBody>
          <a:bodyPr wrap="square">
            <a:spAutoFit/>
          </a:bodyPr>
          <a:lstStyle/>
          <a:p>
            <a:pPr algn="ctr"/>
            <a:r>
              <a:rPr lang="es-MX"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Policía</a:t>
            </a:r>
            <a:r>
              <a:rPr lang="es-MX"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a:t>
            </a:r>
            <a:r>
              <a:rPr lang="es-MX"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Seguridad</a:t>
            </a:r>
            <a:r>
              <a:rPr lang="es-MX"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s-MX"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Ciudadana</a:t>
            </a:r>
            <a:r>
              <a:rPr lang="es-MX"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s-MX" dirty="0">
              <a:latin typeface="Arial" panose="020B0604020202020204" pitchFamily="34" charset="0"/>
              <a:cs typeface="Arial" panose="020B0604020202020204" pitchFamily="34" charset="0"/>
            </a:endParaRP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0" y="6446126"/>
            <a:ext cx="5573486" cy="461665"/>
          </a:xfrm>
          <a:prstGeom prst="rect">
            <a:avLst/>
          </a:prstGeom>
        </p:spPr>
        <p:txBody>
          <a:bodyPr wrap="square">
            <a:spAutoFit/>
          </a:bodyPr>
          <a:lstStyle/>
          <a:p>
            <a:pPr algn="ctr">
              <a:spcAft>
                <a:spcPts val="0"/>
              </a:spcAft>
            </a:pPr>
            <a:r>
              <a:rPr lang="es-ES" sz="1200" b="1">
                <a:solidFill>
                  <a:schemeClr val="bg1"/>
                </a:solidFill>
                <a:effectLst/>
                <a:latin typeface="Arial" panose="020B0604020202020204" pitchFamily="34" charset="0"/>
                <a:cs typeface="Arial" panose="020B0604020202020204" pitchFamily="34" charset="0"/>
              </a:rPr>
              <a:t>David Flores Cervantes</a:t>
            </a:r>
          </a:p>
          <a:p>
            <a:pPr algn="ctr">
              <a:spcAft>
                <a:spcPts val="0"/>
              </a:spcAft>
            </a:pPr>
            <a:r>
              <a:rPr lang="es-MX" sz="1200">
                <a:solidFill>
                  <a:schemeClr val="bg1"/>
                </a:solidFill>
                <a:effectLst/>
                <a:latin typeface="Arial" panose="020B0604020202020204" pitchFamily="34" charset="0"/>
                <a:ea typeface="Times New Roman" panose="02020603050405020304" pitchFamily="18" charset="0"/>
                <a:cs typeface="Arial" panose="020B0604020202020204" pitchFamily="34" charset="0"/>
              </a:rPr>
              <a:t>Dirección de la Policía de Seguridad Ciudadana.</a:t>
            </a:r>
            <a:endParaRPr lang="es-MX" sz="1200" dirty="0">
              <a:solidFill>
                <a:schemeClr val="bg1"/>
              </a:solidFill>
              <a:latin typeface="Arial" panose="020B0604020202020204" pitchFamily="34" charset="0"/>
              <a:cs typeface="Arial" panose="020B0604020202020204" pitchFamily="34" charset="0"/>
            </a:endParaRPr>
          </a:p>
        </p:txBody>
      </p:sp>
      <p:graphicFrame>
        <p:nvGraphicFramePr>
          <p:cNvPr id="5" name="Gráfico 4">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3911530146"/>
              </p:ext>
            </p:extLst>
          </p:nvPr>
        </p:nvGraphicFramePr>
        <p:xfrm>
          <a:off x="5896707" y="430886"/>
          <a:ext cx="5767753" cy="312120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Gráfico 5">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509812656"/>
              </p:ext>
            </p:extLst>
          </p:nvPr>
        </p:nvGraphicFramePr>
        <p:xfrm>
          <a:off x="5839486" y="3558012"/>
          <a:ext cx="6004537" cy="2888114"/>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ángulo 6"/>
          <p:cNvSpPr/>
          <p:nvPr/>
        </p:nvSpPr>
        <p:spPr>
          <a:xfrm>
            <a:off x="58323" y="1486002"/>
            <a:ext cx="5456830" cy="4855175"/>
          </a:xfrm>
          <a:prstGeom prst="rect">
            <a:avLst/>
          </a:prstGeom>
        </p:spPr>
        <p:txBody>
          <a:bodyPr wrap="square">
            <a:spAutoFit/>
          </a:bodyPr>
          <a:lstStyle/>
          <a:p>
            <a:pPr algn="just">
              <a:spcBef>
                <a:spcPts val="600"/>
              </a:spcBef>
            </a:pPr>
            <a:r>
              <a:rPr lang="es-MX" sz="1450" b="1" dirty="0">
                <a:cs typeface="Arial" panose="020B0604020202020204" pitchFamily="34" charset="0"/>
              </a:rPr>
              <a:t>Componente.- </a:t>
            </a:r>
            <a:r>
              <a:rPr lang="es-MX" sz="1450" dirty="0">
                <a:cs typeface="Arial" panose="020B0604020202020204" pitchFamily="34" charset="0"/>
              </a:rPr>
              <a:t>En materia de acciones de proximidad social, presencia policial y mecanismos de combate hacia hechos delictivos, se realizaron </a:t>
            </a:r>
            <a:r>
              <a:rPr lang="es-MX" sz="1450" b="1" dirty="0">
                <a:cs typeface="Arial" panose="020B0604020202020204" pitchFamily="34" charset="0"/>
              </a:rPr>
              <a:t>6,178</a:t>
            </a:r>
            <a:r>
              <a:rPr lang="es-MX" sz="1450" dirty="0">
                <a:cs typeface="Arial" panose="020B0604020202020204" pitchFamily="34" charset="0"/>
              </a:rPr>
              <a:t> acciones de </a:t>
            </a:r>
            <a:r>
              <a:rPr lang="es-MX" sz="1450" b="1" dirty="0">
                <a:cs typeface="Arial" panose="020B0604020202020204" pitchFamily="34" charset="0"/>
              </a:rPr>
              <a:t>6,745</a:t>
            </a:r>
            <a:r>
              <a:rPr lang="es-MX" sz="1450" dirty="0">
                <a:cs typeface="Arial" panose="020B0604020202020204" pitchFamily="34" charset="0"/>
              </a:rPr>
              <a:t> programadas, significando un </a:t>
            </a:r>
            <a:r>
              <a:rPr lang="es-MX" sz="1450" b="1" dirty="0">
                <a:cs typeface="Arial" panose="020B0604020202020204" pitchFamily="34" charset="0"/>
              </a:rPr>
              <a:t>avance</a:t>
            </a:r>
            <a:r>
              <a:rPr lang="es-MX" sz="1450" dirty="0">
                <a:cs typeface="Arial" panose="020B0604020202020204" pitchFamily="34" charset="0"/>
              </a:rPr>
              <a:t> del </a:t>
            </a:r>
            <a:r>
              <a:rPr lang="es-MX" sz="1450" b="1" dirty="0">
                <a:cs typeface="Arial" panose="020B0604020202020204" pitchFamily="34" charset="0"/>
              </a:rPr>
              <a:t>91.59</a:t>
            </a:r>
            <a:r>
              <a:rPr lang="es-MX" sz="1450" dirty="0">
                <a:cs typeface="Arial" panose="020B0604020202020204" pitchFamily="34" charset="0"/>
              </a:rPr>
              <a:t>%, este porcentaje obtenido se  debe a que se reprogramaron algunas actividades para el siguiente trimestre, esperando que las condiciones para su implementación sean favorables.</a:t>
            </a:r>
          </a:p>
          <a:p>
            <a:pPr algn="just">
              <a:spcBef>
                <a:spcPts val="600"/>
              </a:spcBef>
            </a:pPr>
            <a:endParaRPr lang="es-MX" sz="700" dirty="0">
              <a:cs typeface="Arial" panose="020B0604020202020204" pitchFamily="34" charset="0"/>
            </a:endParaRPr>
          </a:p>
          <a:p>
            <a:pPr algn="just">
              <a:spcBef>
                <a:spcPts val="600"/>
              </a:spcBef>
            </a:pPr>
            <a:r>
              <a:rPr lang="es-MX" sz="1450" b="1" dirty="0">
                <a:cs typeface="Arial" panose="020B0604020202020204" pitchFamily="34" charset="0"/>
              </a:rPr>
              <a:t>Actividad 1.-</a:t>
            </a:r>
            <a:r>
              <a:rPr lang="es-MX" sz="1450" dirty="0">
                <a:cs typeface="Arial" panose="020B0604020202020204" pitchFamily="34" charset="0"/>
              </a:rPr>
              <a:t> Ejecución de acciones de proximidad social, se realizaron </a:t>
            </a:r>
            <a:r>
              <a:rPr lang="es-MX" sz="1450" b="1" dirty="0">
                <a:cs typeface="Arial" panose="020B0604020202020204" pitchFamily="34" charset="0"/>
              </a:rPr>
              <a:t>4,825</a:t>
            </a:r>
            <a:r>
              <a:rPr lang="es-MX" sz="1450" dirty="0">
                <a:cs typeface="Arial" panose="020B0604020202020204" pitchFamily="34" charset="0"/>
              </a:rPr>
              <a:t> acciones de </a:t>
            </a:r>
            <a:r>
              <a:rPr lang="es-MX" sz="1450" b="1" dirty="0">
                <a:cs typeface="Arial" panose="020B0604020202020204" pitchFamily="34" charset="0"/>
              </a:rPr>
              <a:t>5,170</a:t>
            </a:r>
            <a:r>
              <a:rPr lang="es-MX" sz="1450" dirty="0">
                <a:cs typeface="Arial" panose="020B0604020202020204" pitchFamily="34" charset="0"/>
              </a:rPr>
              <a:t> programadas, significando un </a:t>
            </a:r>
            <a:r>
              <a:rPr lang="es-MX" sz="1450" b="1" dirty="0">
                <a:cs typeface="Arial" panose="020B0604020202020204" pitchFamily="34" charset="0"/>
              </a:rPr>
              <a:t>avance</a:t>
            </a:r>
            <a:r>
              <a:rPr lang="es-MX" sz="1450" dirty="0">
                <a:cs typeface="Arial" panose="020B0604020202020204" pitchFamily="34" charset="0"/>
              </a:rPr>
              <a:t> del </a:t>
            </a:r>
            <a:r>
              <a:rPr lang="es-MX" sz="1450" b="1" dirty="0">
                <a:cs typeface="Arial" panose="020B0604020202020204" pitchFamily="34" charset="0"/>
              </a:rPr>
              <a:t>93.33% </a:t>
            </a:r>
            <a:r>
              <a:rPr lang="es-MX" sz="1450" dirty="0">
                <a:cs typeface="Arial" panose="020B0604020202020204" pitchFamily="34" charset="0"/>
              </a:rPr>
              <a:t>este porcentaje obtenido se  debe a que se reprogramaron algunas actividades para el siguiente trimestre, esperando que las condiciones para su implementación sean favorables.</a:t>
            </a:r>
          </a:p>
          <a:p>
            <a:pPr algn="just">
              <a:spcBef>
                <a:spcPts val="600"/>
              </a:spcBef>
            </a:pPr>
            <a:endParaRPr lang="es-MX" sz="700" b="1" dirty="0">
              <a:cs typeface="Arial" panose="020B0604020202020204" pitchFamily="34" charset="0"/>
            </a:endParaRPr>
          </a:p>
          <a:p>
            <a:pPr algn="just">
              <a:spcBef>
                <a:spcPts val="600"/>
              </a:spcBef>
            </a:pPr>
            <a:r>
              <a:rPr lang="es-MX" sz="1450" b="1" dirty="0">
                <a:cs typeface="Arial" panose="020B0604020202020204" pitchFamily="34" charset="0"/>
              </a:rPr>
              <a:t>Actividad 2.- </a:t>
            </a:r>
            <a:r>
              <a:rPr lang="es-MX" sz="1450" dirty="0">
                <a:cs typeface="Arial" panose="020B0604020202020204" pitchFamily="34" charset="0"/>
              </a:rPr>
              <a:t>La implementación de operativos policiales con el apoyo de los tres órdenes de gobierno para contrarrestar factores criminológicos, se realizaron </a:t>
            </a:r>
            <a:r>
              <a:rPr lang="es-MX" sz="1450" b="1" dirty="0">
                <a:cs typeface="Arial" panose="020B0604020202020204" pitchFamily="34" charset="0"/>
              </a:rPr>
              <a:t>1,353</a:t>
            </a:r>
            <a:r>
              <a:rPr lang="es-MX" sz="1450" dirty="0">
                <a:cs typeface="Arial" panose="020B0604020202020204" pitchFamily="34" charset="0"/>
              </a:rPr>
              <a:t> operativos de </a:t>
            </a:r>
            <a:r>
              <a:rPr lang="es-MX" sz="1450" b="1" dirty="0">
                <a:cs typeface="Arial" panose="020B0604020202020204" pitchFamily="34" charset="0"/>
              </a:rPr>
              <a:t>1,575</a:t>
            </a:r>
            <a:r>
              <a:rPr lang="es-MX" sz="1450" dirty="0">
                <a:cs typeface="Arial" panose="020B0604020202020204" pitchFamily="34" charset="0"/>
              </a:rPr>
              <a:t> programadas, significando un </a:t>
            </a:r>
            <a:r>
              <a:rPr lang="es-MX" sz="1450" b="1" dirty="0">
                <a:cs typeface="Arial" panose="020B0604020202020204" pitchFamily="34" charset="0"/>
              </a:rPr>
              <a:t>avance</a:t>
            </a:r>
            <a:r>
              <a:rPr lang="es-MX" sz="1450" dirty="0">
                <a:cs typeface="Arial" panose="020B0604020202020204" pitchFamily="34" charset="0"/>
              </a:rPr>
              <a:t> del </a:t>
            </a:r>
            <a:r>
              <a:rPr lang="es-MX" sz="1450" b="1" dirty="0">
                <a:cs typeface="Arial" panose="020B0604020202020204" pitchFamily="34" charset="0"/>
              </a:rPr>
              <a:t>85.90</a:t>
            </a:r>
            <a:r>
              <a:rPr lang="es-MX" sz="1450" dirty="0">
                <a:cs typeface="Arial" panose="020B0604020202020204" pitchFamily="34" charset="0"/>
              </a:rPr>
              <a:t>% este porcentaje obtenido se  debe a que se reprogramaron algunas actividades para el siguiente trimestre, esperando que las condiciones para su implementación sean favorables.</a:t>
            </a:r>
          </a:p>
        </p:txBody>
      </p:sp>
    </p:spTree>
    <p:extLst>
      <p:ext uri="{BB962C8B-B14F-4D97-AF65-F5344CB8AC3E}">
        <p14:creationId xmlns:p14="http://schemas.microsoft.com/office/powerpoint/2010/main" val="2444973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062704" y="163462"/>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a:t>
            </a:r>
            <a:r>
              <a:rPr lang="es-ES" sz="2800">
                <a:solidFill>
                  <a:schemeClr val="bg2">
                    <a:lumMod val="25000"/>
                  </a:schemeClr>
                </a:solidFill>
                <a:latin typeface="Arial" panose="020B0604020202020204" pitchFamily="34" charset="0"/>
                <a:cs typeface="Arial" panose="020B0604020202020204" pitchFamily="34" charset="0"/>
              </a:rPr>
              <a:t>la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Policía</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Seguridad</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Ciudadana</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rotWithShape="1">
          <a:blip r:embed="rId2">
            <a:extLst>
              <a:ext uri="{28A0092B-C50C-407E-A947-70E740481C1C}">
                <a14:useLocalDpi xmlns:a14="http://schemas.microsoft.com/office/drawing/2010/main" val="0"/>
              </a:ext>
            </a:extLst>
          </a:blip>
          <a:srcRect t="14141" r="772" b="23636"/>
          <a:stretch/>
        </p:blipFill>
        <p:spPr>
          <a:xfrm>
            <a:off x="157599" y="1427019"/>
            <a:ext cx="3825947" cy="4959928"/>
          </a:xfrm>
          <a:prstGeom prst="rect">
            <a:avLst/>
          </a:prstGeom>
        </p:spPr>
      </p:pic>
      <p:pic>
        <p:nvPicPr>
          <p:cNvPr id="4" name="Imagen 3"/>
          <p:cNvPicPr>
            <a:picLocks noChangeAspect="1"/>
          </p:cNvPicPr>
          <p:nvPr/>
        </p:nvPicPr>
        <p:blipFill rotWithShape="1">
          <a:blip r:embed="rId3">
            <a:extLst>
              <a:ext uri="{28A0092B-C50C-407E-A947-70E740481C1C}">
                <a14:useLocalDpi xmlns:a14="http://schemas.microsoft.com/office/drawing/2010/main" val="0"/>
              </a:ext>
            </a:extLst>
          </a:blip>
          <a:srcRect t="9899" r="12020"/>
          <a:stretch/>
        </p:blipFill>
        <p:spPr>
          <a:xfrm>
            <a:off x="4093017" y="1427019"/>
            <a:ext cx="3652404" cy="4987285"/>
          </a:xfrm>
          <a:prstGeom prst="rect">
            <a:avLst/>
          </a:prstGeom>
        </p:spPr>
      </p:pic>
      <p:pic>
        <p:nvPicPr>
          <p:cNvPr id="5" name="Imagen 4"/>
          <p:cNvPicPr>
            <a:picLocks noChangeAspect="1"/>
          </p:cNvPicPr>
          <p:nvPr/>
        </p:nvPicPr>
        <p:blipFill rotWithShape="1">
          <a:blip r:embed="rId4">
            <a:extLst>
              <a:ext uri="{28A0092B-C50C-407E-A947-70E740481C1C}">
                <a14:useLocalDpi xmlns:a14="http://schemas.microsoft.com/office/drawing/2010/main" val="0"/>
              </a:ext>
            </a:extLst>
          </a:blip>
          <a:srcRect r="19924" b="11286"/>
          <a:stretch/>
        </p:blipFill>
        <p:spPr>
          <a:xfrm>
            <a:off x="7854892" y="1427019"/>
            <a:ext cx="4128561" cy="4987285"/>
          </a:xfrm>
          <a:prstGeom prst="rect">
            <a:avLst/>
          </a:prstGeom>
        </p:spPr>
      </p:pic>
    </p:spTree>
    <p:extLst>
      <p:ext uri="{BB962C8B-B14F-4D97-AF65-F5344CB8AC3E}">
        <p14:creationId xmlns:p14="http://schemas.microsoft.com/office/powerpoint/2010/main" val="313341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xmlns="" id="{E9188C30-821C-8ED7-8D5E-71FE5D575173}"/>
              </a:ext>
            </a:extLst>
          </p:cNvPr>
          <p:cNvSpPr txBox="1"/>
          <p:nvPr/>
        </p:nvSpPr>
        <p:spPr>
          <a:xfrm>
            <a:off x="734171" y="584426"/>
            <a:ext cx="4377089" cy="701731"/>
          </a:xfrm>
          <a:prstGeom prst="rect">
            <a:avLst/>
          </a:prstGeom>
          <a:noFill/>
        </p:spPr>
        <p:txBody>
          <a:bodyPr wrap="square">
            <a:spAutoFit/>
          </a:bodyPr>
          <a:lstStyle/>
          <a:p>
            <a:pPr algn="ctr" defTabSz="740664">
              <a:lnSpc>
                <a:spcPct val="90000"/>
              </a:lnSpc>
              <a:spcAft>
                <a:spcPts val="486"/>
              </a:spcAft>
              <a:defRPr/>
            </a:pPr>
            <a:r>
              <a:rPr lang="es-ES" sz="2200" dirty="0">
                <a:latin typeface="Arial" panose="020B0604020202020204" pitchFamily="34" charset="0"/>
                <a:cs typeface="Arial" panose="020B0604020202020204" pitchFamily="34" charset="0"/>
              </a:rPr>
              <a:t>Objetivo Estratégico del</a:t>
            </a:r>
            <a:br>
              <a:rPr lang="es-ES" sz="2200" dirty="0">
                <a:latin typeface="Arial" panose="020B0604020202020204" pitchFamily="34" charset="0"/>
                <a:cs typeface="Arial" panose="020B0604020202020204" pitchFamily="34" charset="0"/>
              </a:rPr>
            </a:br>
            <a:r>
              <a:rPr lang="es-ES" sz="2200" dirty="0">
                <a:latin typeface="Arial" panose="020B0604020202020204" pitchFamily="34" charset="0"/>
                <a:cs typeface="Arial" panose="020B0604020202020204" pitchFamily="34" charset="0"/>
              </a:rPr>
              <a:t>Eje </a:t>
            </a:r>
            <a:r>
              <a:rPr lang="es-ES" sz="2200" b="1" dirty="0">
                <a:latin typeface="Arial" panose="020B0604020202020204" pitchFamily="34" charset="0"/>
                <a:cs typeface="Arial" panose="020B0604020202020204" pitchFamily="34" charset="0"/>
              </a:rPr>
              <a:t>4</a:t>
            </a:r>
            <a:r>
              <a:rPr lang="es-ES" sz="2200" dirty="0">
                <a:latin typeface="Arial" panose="020B0604020202020204" pitchFamily="34" charset="0"/>
                <a:cs typeface="Arial" panose="020B0604020202020204" pitchFamily="34" charset="0"/>
              </a:rPr>
              <a:t> </a:t>
            </a:r>
            <a:r>
              <a:rPr lang="es-ES" sz="2200" b="1" dirty="0">
                <a:latin typeface="Arial" panose="020B0604020202020204" pitchFamily="34" charset="0"/>
                <a:cs typeface="Arial" panose="020B0604020202020204" pitchFamily="34" charset="0"/>
              </a:rPr>
              <a:t>Cancún por la paz</a:t>
            </a:r>
            <a:r>
              <a:rPr lang="es-ES" sz="2200" dirty="0">
                <a:latin typeface="Arial" panose="020B0604020202020204" pitchFamily="34" charset="0"/>
                <a:cs typeface="Arial" panose="020B0604020202020204" pitchFamily="34" charset="0"/>
              </a:rPr>
              <a:t>.</a:t>
            </a:r>
          </a:p>
        </p:txBody>
      </p:sp>
      <p:sp>
        <p:nvSpPr>
          <p:cNvPr id="4" name="CuadroTexto 3">
            <a:extLst>
              <a:ext uri="{FF2B5EF4-FFF2-40B4-BE49-F238E27FC236}">
                <a16:creationId xmlns:a16="http://schemas.microsoft.com/office/drawing/2014/main" xmlns="" id="{CE5B76DA-97E2-86A8-0EC1-6997E22A0DCC}"/>
              </a:ext>
            </a:extLst>
          </p:cNvPr>
          <p:cNvSpPr txBox="1"/>
          <p:nvPr/>
        </p:nvSpPr>
        <p:spPr>
          <a:xfrm>
            <a:off x="161232" y="1399991"/>
            <a:ext cx="5150264" cy="1141338"/>
          </a:xfrm>
          <a:prstGeom prst="rect">
            <a:avLst/>
          </a:prstGeom>
          <a:noFill/>
        </p:spPr>
        <p:txBody>
          <a:bodyPr wrap="square">
            <a:spAutoFit/>
          </a:bodyPr>
          <a:lstStyle/>
          <a:p>
            <a:pPr algn="just" defTabSz="822960">
              <a:spcAft>
                <a:spcPts val="540"/>
              </a:spcAft>
              <a:defRPr/>
            </a:pPr>
            <a:r>
              <a:rPr lang="es-MX" sz="1600" dirty="0">
                <a:solidFill>
                  <a:prstClr val="black"/>
                </a:solidFill>
              </a:rPr>
              <a:t>Contribuir en la promoción de  acciones que combatan las causas que generan las violencias y la delincuencia contribuyendo a la paz y la justica.</a:t>
            </a:r>
          </a:p>
          <a:p>
            <a:pPr algn="just" defTabSz="822960">
              <a:spcAft>
                <a:spcPts val="540"/>
              </a:spcAft>
              <a:defRPr/>
            </a:pPr>
            <a:endParaRPr lang="es-ES_tradnl" sz="1600" dirty="0">
              <a:solidFill>
                <a:prstClr val="black"/>
              </a:solidFill>
            </a:endParaRPr>
          </a:p>
        </p:txBody>
      </p:sp>
      <p:graphicFrame>
        <p:nvGraphicFramePr>
          <p:cNvPr id="6" name="Gráfico 5">
            <a:extLst>
              <a:ext uri="{FF2B5EF4-FFF2-40B4-BE49-F238E27FC236}">
                <a16:creationId xmlns:a16="http://schemas.microsoft.com/office/drawing/2014/main" xmlns="" id="{FA974AEB-0CB2-4ECC-8A04-A32DE5EA4091}"/>
              </a:ext>
            </a:extLst>
          </p:cNvPr>
          <p:cNvGraphicFramePr>
            <a:graphicFrameLocks/>
          </p:cNvGraphicFramePr>
          <p:nvPr>
            <p:extLst>
              <p:ext uri="{D42A27DB-BD31-4B8C-83A1-F6EECF244321}">
                <p14:modId xmlns:p14="http://schemas.microsoft.com/office/powerpoint/2010/main" val="853502869"/>
              </p:ext>
            </p:extLst>
          </p:nvPr>
        </p:nvGraphicFramePr>
        <p:xfrm>
          <a:off x="5791844" y="1452009"/>
          <a:ext cx="5978124" cy="4737776"/>
        </p:xfrm>
        <a:graphic>
          <a:graphicData uri="http://schemas.openxmlformats.org/drawingml/2006/chart">
            <c:chart xmlns:c="http://schemas.openxmlformats.org/drawingml/2006/chart" xmlns:r="http://schemas.openxmlformats.org/officeDocument/2006/relationships" r:id="rId2"/>
          </a:graphicData>
        </a:graphic>
      </p:graphicFrame>
      <p:sp>
        <p:nvSpPr>
          <p:cNvPr id="7" name="CuadroTexto 6">
            <a:extLst>
              <a:ext uri="{FF2B5EF4-FFF2-40B4-BE49-F238E27FC236}">
                <a16:creationId xmlns:a16="http://schemas.microsoft.com/office/drawing/2014/main" xmlns="" id="{832F4594-18E5-DC43-EFE2-ACB74A741A43}"/>
              </a:ext>
            </a:extLst>
          </p:cNvPr>
          <p:cNvSpPr txBox="1"/>
          <p:nvPr/>
        </p:nvSpPr>
        <p:spPr>
          <a:xfrm>
            <a:off x="161232" y="5349917"/>
            <a:ext cx="5348338" cy="1154162"/>
          </a:xfrm>
          <a:prstGeom prst="rect">
            <a:avLst/>
          </a:prstGeom>
          <a:noFill/>
        </p:spPr>
        <p:txBody>
          <a:bodyPr wrap="square">
            <a:spAutoFit/>
          </a:bodyPr>
          <a:lstStyle/>
          <a:p>
            <a:pPr algn="just">
              <a:spcAft>
                <a:spcPts val="600"/>
              </a:spcAft>
              <a:defRPr/>
            </a:pPr>
            <a:r>
              <a:rPr lang="es-MX" sz="1600" dirty="0">
                <a:solidFill>
                  <a:prstClr val="black"/>
                </a:solidFill>
                <a:cs typeface="Arial" panose="020B0604020202020204" pitchFamily="34" charset="0"/>
              </a:rPr>
              <a:t>La meta anual programada fue modificada en la actualización del Plan Municipal de Desarrollo 2021-2024, a 70% esperando disminuir un 11.43% a diciembre del 2024.</a:t>
            </a:r>
          </a:p>
          <a:p>
            <a:pPr algn="just"/>
            <a:endParaRPr lang="es-MX" sz="1600" dirty="0">
              <a:solidFill>
                <a:prstClr val="black"/>
              </a:solidFill>
              <a:cs typeface="Arial" panose="020B0604020202020204" pitchFamily="34" charset="0"/>
            </a:endParaRPr>
          </a:p>
        </p:txBody>
      </p:sp>
      <p:sp>
        <p:nvSpPr>
          <p:cNvPr id="8" name="Rectángulo 7"/>
          <p:cNvSpPr/>
          <p:nvPr/>
        </p:nvSpPr>
        <p:spPr>
          <a:xfrm>
            <a:off x="5967046" y="500877"/>
            <a:ext cx="6096000" cy="590931"/>
          </a:xfrm>
          <a:prstGeom prst="rect">
            <a:avLst/>
          </a:prstGeom>
        </p:spPr>
        <p:txBody>
          <a:bodyPr>
            <a:spAutoFit/>
          </a:bodyPr>
          <a:lstStyle/>
          <a:p>
            <a:pPr algn="ctr" defTabSz="822960">
              <a:lnSpc>
                <a:spcPct val="90000"/>
              </a:lnSpc>
              <a:spcAft>
                <a:spcPts val="540"/>
              </a:spcAft>
              <a:defRPr/>
            </a:pPr>
            <a:r>
              <a:rPr lang="es-ES_tradnl" b="1" dirty="0">
                <a:solidFill>
                  <a:prstClr val="black"/>
                </a:solidFill>
              </a:rPr>
              <a:t>Esta contribución se mide mediante un indicador de frecuencia anual :</a:t>
            </a:r>
          </a:p>
        </p:txBody>
      </p:sp>
      <p:pic>
        <p:nvPicPr>
          <p:cNvPr id="9" name="Imagen 8">
            <a:extLst>
              <a:ext uri="{FF2B5EF4-FFF2-40B4-BE49-F238E27FC236}">
                <a16:creationId xmlns:a16="http://schemas.microsoft.com/office/drawing/2014/main" xmlns="" id="{218EE231-0A5C-117A-6C10-0506F0BB3DA0}"/>
              </a:ext>
            </a:extLst>
          </p:cNvPr>
          <p:cNvPicPr>
            <a:picLocks noChangeAspect="1"/>
          </p:cNvPicPr>
          <p:nvPr/>
        </p:nvPicPr>
        <p:blipFill>
          <a:blip r:embed="rId3">
            <a:duotone>
              <a:schemeClr val="accent5">
                <a:shade val="45000"/>
                <a:satMod val="135000"/>
              </a:schemeClr>
              <a:prstClr val="white"/>
            </a:duotone>
          </a:blip>
          <a:stretch>
            <a:fillRect/>
          </a:stretch>
        </p:blipFill>
        <p:spPr>
          <a:xfrm>
            <a:off x="734171" y="2440319"/>
            <a:ext cx="3467446" cy="2729939"/>
          </a:xfrm>
          <a:prstGeom prst="rect">
            <a:avLst/>
          </a:prstGeom>
        </p:spPr>
      </p:pic>
      <p:sp>
        <p:nvSpPr>
          <p:cNvPr id="10" name="CuadroTexto 9"/>
          <p:cNvSpPr txBox="1"/>
          <p:nvPr/>
        </p:nvSpPr>
        <p:spPr>
          <a:xfrm>
            <a:off x="0" y="6504079"/>
            <a:ext cx="5648770" cy="292388"/>
          </a:xfrm>
          <a:prstGeom prst="rect">
            <a:avLst/>
          </a:prstGeom>
          <a:noFill/>
        </p:spPr>
        <p:txBody>
          <a:bodyPr wrap="square" rtlCol="0">
            <a:spAutoFit/>
          </a:bodyPr>
          <a:lstStyle/>
          <a:p>
            <a:pPr algn="ctr"/>
            <a:r>
              <a:rPr lang="es-MX" sz="1300" b="1" dirty="0">
                <a:solidFill>
                  <a:schemeClr val="bg1"/>
                </a:solidFill>
                <a:latin typeface="Arial" panose="020B0604020202020204" pitchFamily="34" charset="0"/>
                <a:cs typeface="Arial" panose="020B0604020202020204" pitchFamily="34" charset="0"/>
              </a:rPr>
              <a:t>Dirección General de Planeación Municipal, Benito Juárez.</a:t>
            </a:r>
          </a:p>
        </p:txBody>
      </p:sp>
    </p:spTree>
    <p:extLst>
      <p:ext uri="{BB962C8B-B14F-4D97-AF65-F5344CB8AC3E}">
        <p14:creationId xmlns:p14="http://schemas.microsoft.com/office/powerpoint/2010/main" val="8617984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90" y="721735"/>
            <a:ext cx="4452299" cy="369332"/>
          </a:xfrm>
          <a:prstGeom prst="rect">
            <a:avLst/>
          </a:prstGeom>
        </p:spPr>
        <p:txBody>
          <a:bodyPr wrap="square">
            <a:spAutoFit/>
          </a:bodyPr>
          <a:lstStyle/>
          <a:p>
            <a:pPr algn="ctr"/>
            <a:r>
              <a:rPr lang="es-MX"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s-MX"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Administrativa</a:t>
            </a:r>
            <a:r>
              <a:rPr lang="es-MX"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s-MX" dirty="0">
              <a:latin typeface="Arial" panose="020B0604020202020204" pitchFamily="34" charset="0"/>
              <a:cs typeface="Arial" panose="020B0604020202020204" pitchFamily="34" charset="0"/>
            </a:endParaRP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0" y="6467111"/>
            <a:ext cx="5573486" cy="419695"/>
          </a:xfrm>
          <a:prstGeom prst="rect">
            <a:avLst/>
          </a:prstGeom>
        </p:spPr>
        <p:txBody>
          <a:bodyPr wrap="square">
            <a:spAutoFit/>
          </a:bodyPr>
          <a:lstStyle/>
          <a:p>
            <a:pPr algn="ctr">
              <a:spcAft>
                <a:spcPts val="0"/>
              </a:spcAft>
            </a:pPr>
            <a:r>
              <a:rPr lang="es-MX" sz="1200" b="1" dirty="0">
                <a:solidFill>
                  <a:schemeClr val="bg1">
                    <a:lumMod val="95000"/>
                  </a:schemeClr>
                </a:solidFill>
                <a:latin typeface="Arial" panose="020B0604020202020204" pitchFamily="34" charset="0"/>
                <a:cs typeface="Arial" panose="020B0604020202020204" pitchFamily="34" charset="0"/>
              </a:rPr>
              <a:t>Gonzalo Alonso Ramírez Duarte.</a:t>
            </a:r>
          </a:p>
          <a:p>
            <a:pPr algn="ctr">
              <a:spcAft>
                <a:spcPts val="0"/>
              </a:spcAft>
            </a:pPr>
            <a:r>
              <a:rPr lang="es-MX" sz="1200" dirty="0">
                <a:solidFill>
                  <a:schemeClr val="bg1">
                    <a:lumMod val="95000"/>
                  </a:schemeClr>
                </a:solidFill>
                <a:latin typeface="Arial" panose="020B0604020202020204" pitchFamily="34" charset="0"/>
                <a:cs typeface="Arial" panose="020B0604020202020204" pitchFamily="34" charset="0"/>
              </a:rPr>
              <a:t>Dirección Administrativa.</a:t>
            </a:r>
            <a:endParaRPr lang="es-MX" sz="1200" dirty="0">
              <a:solidFill>
                <a:schemeClr val="bg1"/>
              </a:solidFill>
              <a:latin typeface="Arial" panose="020B0604020202020204" pitchFamily="34" charset="0"/>
              <a:cs typeface="Arial" panose="020B0604020202020204" pitchFamily="34" charset="0"/>
            </a:endParaRPr>
          </a:p>
        </p:txBody>
      </p:sp>
      <p:sp>
        <p:nvSpPr>
          <p:cNvPr id="6" name="Rectángulo 5"/>
          <p:cNvSpPr/>
          <p:nvPr/>
        </p:nvSpPr>
        <p:spPr>
          <a:xfrm>
            <a:off x="227139" y="1381916"/>
            <a:ext cx="5119203" cy="4778231"/>
          </a:xfrm>
          <a:prstGeom prst="rect">
            <a:avLst/>
          </a:prstGeom>
        </p:spPr>
        <p:txBody>
          <a:bodyPr wrap="square">
            <a:spAutoFit/>
          </a:bodyPr>
          <a:lstStyle/>
          <a:p>
            <a:pPr algn="just"/>
            <a:r>
              <a:rPr lang="es-MX" sz="1450" b="1" dirty="0">
                <a:cs typeface="Arial" panose="020B0604020202020204" pitchFamily="34" charset="0"/>
              </a:rPr>
              <a:t>Componente.- </a:t>
            </a:r>
            <a:r>
              <a:rPr lang="es-MX" sz="1450" dirty="0">
                <a:cs typeface="Arial" panose="020B0604020202020204" pitchFamily="34" charset="0"/>
              </a:rPr>
              <a:t>En la realización de gestiones y trámites en recursos humanos y materiales realizadas, se realizaron </a:t>
            </a:r>
            <a:r>
              <a:rPr lang="es-MX" sz="1450" b="1" dirty="0">
                <a:cs typeface="Arial" panose="020B0604020202020204" pitchFamily="34" charset="0"/>
              </a:rPr>
              <a:t>15</a:t>
            </a:r>
            <a:r>
              <a:rPr lang="es-MX" sz="1450" dirty="0">
                <a:cs typeface="Arial" panose="020B0604020202020204" pitchFamily="34" charset="0"/>
              </a:rPr>
              <a:t> acciones de las que se tenían proyectadas en el trimestre, </a:t>
            </a:r>
            <a:r>
              <a:rPr lang="es-ES" sz="1450" dirty="0">
                <a:cs typeface="Arial" panose="020B0604020202020204" pitchFamily="34" charset="0"/>
              </a:rPr>
              <a:t>obteniendo un porcentaje de </a:t>
            </a:r>
            <a:r>
              <a:rPr lang="es-ES" sz="1450" b="1" dirty="0">
                <a:cs typeface="Arial" panose="020B0604020202020204" pitchFamily="34" charset="0"/>
              </a:rPr>
              <a:t>cumplimiento</a:t>
            </a:r>
            <a:r>
              <a:rPr lang="es-ES" sz="1450" dirty="0">
                <a:cs typeface="Arial" panose="020B0604020202020204" pitchFamily="34" charset="0"/>
              </a:rPr>
              <a:t> del </a:t>
            </a:r>
            <a:r>
              <a:rPr lang="es-ES" sz="1450" b="1" dirty="0">
                <a:cs typeface="Arial" panose="020B0604020202020204" pitchFamily="34" charset="0"/>
              </a:rPr>
              <a:t>100</a:t>
            </a:r>
            <a:r>
              <a:rPr lang="es-ES" sz="1450" dirty="0">
                <a:cs typeface="Arial" panose="020B0604020202020204" pitchFamily="34" charset="0"/>
              </a:rPr>
              <a:t>%. </a:t>
            </a:r>
          </a:p>
          <a:p>
            <a:pPr algn="just"/>
            <a:endParaRPr lang="es-ES" sz="1450" b="1" dirty="0">
              <a:cs typeface="Arial" panose="020B0604020202020204" pitchFamily="34" charset="0"/>
            </a:endParaRPr>
          </a:p>
          <a:p>
            <a:pPr algn="just"/>
            <a:r>
              <a:rPr lang="es-MX" sz="1450" b="1" dirty="0">
                <a:cs typeface="Arial" panose="020B0604020202020204" pitchFamily="34" charset="0"/>
              </a:rPr>
              <a:t>Actividad 1.- </a:t>
            </a:r>
            <a:r>
              <a:rPr lang="es-MX" sz="1450" dirty="0">
                <a:cs typeface="Arial" panose="020B0604020202020204" pitchFamily="34" charset="0"/>
              </a:rPr>
              <a:t>Elaboración de manuales de orden administrativo en la corporación Policial. Esta actividad </a:t>
            </a:r>
            <a:r>
              <a:rPr lang="es-MX" sz="1450" b="1" dirty="0">
                <a:cs typeface="Arial" panose="020B0604020202020204" pitchFamily="34" charset="0"/>
              </a:rPr>
              <a:t>no tiene proyección en este ejercicio 2024</a:t>
            </a:r>
            <a:r>
              <a:rPr lang="es-MX" sz="1450" dirty="0">
                <a:cs typeface="Arial" panose="020B0604020202020204" pitchFamily="34" charset="0"/>
              </a:rPr>
              <a:t>.</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2.- </a:t>
            </a:r>
            <a:r>
              <a:rPr lang="es-MX" sz="1450" dirty="0">
                <a:cs typeface="Arial" panose="020B0604020202020204" pitchFamily="34" charset="0"/>
              </a:rPr>
              <a:t>La realización de acciones de mantenimiento y modernización a la infraestructura y parque vehicular existente de esta Secretaría Policial, se realizaron las </a:t>
            </a:r>
            <a:r>
              <a:rPr lang="es-MX" sz="1450" b="1" dirty="0">
                <a:cs typeface="Arial" panose="020B0604020202020204" pitchFamily="34" charset="0"/>
              </a:rPr>
              <a:t>07</a:t>
            </a:r>
            <a:r>
              <a:rPr lang="es-MX" sz="1450" dirty="0">
                <a:cs typeface="Arial" panose="020B0604020202020204" pitchFamily="34" charset="0"/>
              </a:rPr>
              <a:t> actividades que se tenían programadas en el trimestre, obteniendo así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r>
              <a:rPr lang="es-MX" sz="1450" dirty="0">
                <a:cs typeface="Arial" panose="020B0604020202020204" pitchFamily="34" charset="0"/>
              </a:rPr>
              <a:t>%, con respecto a la meta proyectada para el trimestre.</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3.-  </a:t>
            </a:r>
            <a:r>
              <a:rPr lang="es-MX" sz="1450" dirty="0">
                <a:cs typeface="Arial" panose="020B0604020202020204" pitchFamily="34" charset="0"/>
              </a:rPr>
              <a:t>La implementación de acciones para Incentivar la lealtad, orgullo y sentido de pertenencia a la Corporación Policial, realizo </a:t>
            </a:r>
            <a:r>
              <a:rPr lang="es-MX" sz="1450" b="1" dirty="0">
                <a:cs typeface="Arial" panose="020B0604020202020204" pitchFamily="34" charset="0"/>
              </a:rPr>
              <a:t>3</a:t>
            </a:r>
            <a:r>
              <a:rPr lang="es-MX" sz="1450" dirty="0">
                <a:cs typeface="Arial" panose="020B0604020202020204" pitchFamily="34" charset="0"/>
              </a:rPr>
              <a:t> acciones que se tenían programadas en el trimestre, obteniendo un porcentaje de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r>
              <a:rPr lang="es-MX" sz="1450" dirty="0">
                <a:cs typeface="Arial" panose="020B0604020202020204" pitchFamily="34" charset="0"/>
              </a:rPr>
              <a:t>% con respecto a la meta proyectada. </a:t>
            </a:r>
          </a:p>
        </p:txBody>
      </p:sp>
      <p:graphicFrame>
        <p:nvGraphicFramePr>
          <p:cNvPr id="8" name="Gráfico 7">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2864912689"/>
              </p:ext>
            </p:extLst>
          </p:nvPr>
        </p:nvGraphicFramePr>
        <p:xfrm>
          <a:off x="5910147" y="430887"/>
          <a:ext cx="5898994" cy="29981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Gráfico 8">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1083805564"/>
              </p:ext>
            </p:extLst>
          </p:nvPr>
        </p:nvGraphicFramePr>
        <p:xfrm>
          <a:off x="5848147" y="3429000"/>
          <a:ext cx="6039053" cy="294949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3742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91" y="797019"/>
            <a:ext cx="4452299" cy="369332"/>
          </a:xfrm>
          <a:prstGeom prst="rect">
            <a:avLst/>
          </a:prstGeom>
        </p:spPr>
        <p:txBody>
          <a:bodyPr wrap="square">
            <a:spAutoFit/>
          </a:bodyPr>
          <a:lstStyle/>
          <a:p>
            <a:pPr algn="ctr"/>
            <a:r>
              <a:rPr lang="es-MX"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s-MX"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Administrativa</a:t>
            </a:r>
            <a:r>
              <a:rPr lang="es-MX"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s-MX" dirty="0">
              <a:latin typeface="Arial" panose="020B0604020202020204" pitchFamily="34" charset="0"/>
              <a:cs typeface="Arial" panose="020B0604020202020204" pitchFamily="34" charset="0"/>
            </a:endParaRPr>
          </a:p>
        </p:txBody>
      </p:sp>
      <p:sp>
        <p:nvSpPr>
          <p:cNvPr id="3" name="Rectángulo 2"/>
          <p:cNvSpPr/>
          <p:nvPr/>
        </p:nvSpPr>
        <p:spPr>
          <a:xfrm>
            <a:off x="1648963" y="0"/>
            <a:ext cx="2275558"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Actividades.</a:t>
            </a:r>
          </a:p>
        </p:txBody>
      </p:sp>
      <p:sp>
        <p:nvSpPr>
          <p:cNvPr id="5" name="Rectángulo 4"/>
          <p:cNvSpPr/>
          <p:nvPr/>
        </p:nvSpPr>
        <p:spPr>
          <a:xfrm>
            <a:off x="215851" y="1622830"/>
            <a:ext cx="5141777" cy="4108817"/>
          </a:xfrm>
          <a:prstGeom prst="rect">
            <a:avLst/>
          </a:prstGeom>
        </p:spPr>
        <p:txBody>
          <a:bodyPr wrap="square">
            <a:spAutoFit/>
          </a:bodyPr>
          <a:lstStyle/>
          <a:p>
            <a:pPr algn="just"/>
            <a:r>
              <a:rPr lang="es-MX" sz="1450" b="1" dirty="0">
                <a:cs typeface="Arial" panose="020B0604020202020204" pitchFamily="34" charset="0"/>
              </a:rPr>
              <a:t>Actividad 4.- </a:t>
            </a:r>
            <a:r>
              <a:rPr lang="es-MX" sz="1450" dirty="0">
                <a:cs typeface="Arial" panose="020B0604020202020204" pitchFamily="34" charset="0"/>
              </a:rPr>
              <a:t>La implementación de convocatorias con perspectiva de género para personal activo y de nuevo ingreso, realizo </a:t>
            </a:r>
            <a:r>
              <a:rPr lang="es-MX" sz="1450" b="1" dirty="0">
                <a:cs typeface="Arial" panose="020B0604020202020204" pitchFamily="34" charset="0"/>
              </a:rPr>
              <a:t>1</a:t>
            </a:r>
            <a:r>
              <a:rPr lang="es-MX" sz="1450" dirty="0">
                <a:cs typeface="Arial" panose="020B0604020202020204" pitchFamily="34" charset="0"/>
              </a:rPr>
              <a:t> convocatoria de </a:t>
            </a:r>
            <a:r>
              <a:rPr lang="es-MX" sz="1450" b="1" dirty="0">
                <a:cs typeface="Arial" panose="020B0604020202020204" pitchFamily="34" charset="0"/>
              </a:rPr>
              <a:t>1</a:t>
            </a:r>
            <a:r>
              <a:rPr lang="es-MX" sz="1450" dirty="0">
                <a:cs typeface="Arial" panose="020B0604020202020204" pitchFamily="34" charset="0"/>
              </a:rPr>
              <a:t> programada en el trimestre, obteniendo un porcentaje de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5.- </a:t>
            </a:r>
            <a:r>
              <a:rPr lang="es-MX" sz="1450" dirty="0">
                <a:cs typeface="Arial" panose="020B0604020202020204" pitchFamily="34" charset="0"/>
              </a:rPr>
              <a:t>La elaboración de proyectos para el mejoramiento del equipamiento policial, </a:t>
            </a:r>
            <a:r>
              <a:rPr lang="es-MX" sz="1450" b="1" dirty="0">
                <a:cs typeface="Arial" panose="020B0604020202020204" pitchFamily="34" charset="0"/>
              </a:rPr>
              <a:t>no se tiene proyectada en este trimestre.</a:t>
            </a:r>
          </a:p>
          <a:p>
            <a:pPr algn="just"/>
            <a:endParaRPr lang="es-MX" sz="1450" dirty="0">
              <a:cs typeface="Arial" panose="020B0604020202020204" pitchFamily="34" charset="0"/>
            </a:endParaRPr>
          </a:p>
          <a:p>
            <a:pPr algn="just"/>
            <a:r>
              <a:rPr lang="es-MX" sz="1450" dirty="0">
                <a:cs typeface="Arial" panose="020B0604020202020204" pitchFamily="34" charset="0"/>
              </a:rPr>
              <a:t> </a:t>
            </a:r>
            <a:r>
              <a:rPr lang="es-MX" sz="1450" b="1" dirty="0">
                <a:cs typeface="Arial" panose="020B0604020202020204" pitchFamily="34" charset="0"/>
              </a:rPr>
              <a:t>Actividad 6.- </a:t>
            </a:r>
            <a:r>
              <a:rPr lang="es-MX" sz="1450" dirty="0">
                <a:cs typeface="Arial" panose="020B0604020202020204" pitchFamily="34" charset="0"/>
              </a:rPr>
              <a:t>La implementación de actividades para la certificación del personal policial, </a:t>
            </a:r>
            <a:r>
              <a:rPr lang="es-MX" sz="1450" b="1" dirty="0">
                <a:cs typeface="Arial" panose="020B0604020202020204" pitchFamily="34" charset="0"/>
              </a:rPr>
              <a:t>para este trimestre no tiene meta proyectada</a:t>
            </a:r>
            <a:r>
              <a:rPr lang="es-MX" sz="1450" dirty="0">
                <a:cs typeface="Arial" panose="020B0604020202020204" pitchFamily="34" charset="0"/>
              </a:rPr>
              <a:t>.</a:t>
            </a:r>
          </a:p>
          <a:p>
            <a:pPr algn="just"/>
            <a:endParaRPr lang="es-MX" sz="1450" dirty="0">
              <a:cs typeface="Arial" panose="020B0604020202020204" pitchFamily="34" charset="0"/>
            </a:endParaRPr>
          </a:p>
          <a:p>
            <a:pPr algn="just"/>
            <a:r>
              <a:rPr lang="es-MX" sz="1450" dirty="0">
                <a:cs typeface="Arial" panose="020B0604020202020204" pitchFamily="34" charset="0"/>
              </a:rPr>
              <a:t> </a:t>
            </a:r>
            <a:r>
              <a:rPr lang="es-MX" sz="1450" b="1" dirty="0">
                <a:cs typeface="Arial" panose="020B0604020202020204" pitchFamily="34" charset="0"/>
              </a:rPr>
              <a:t>Actividad 7.- </a:t>
            </a:r>
            <a:r>
              <a:rPr lang="es-MX" sz="1450" dirty="0">
                <a:cs typeface="Arial" panose="020B0604020202020204" pitchFamily="34" charset="0"/>
              </a:rPr>
              <a:t>El incremento en la dotación de gasolina, así como acciones que  eficiente el consumo para el patrullaje en los operativos de presencia y disuasión, realizo </a:t>
            </a:r>
            <a:r>
              <a:rPr lang="es-MX" sz="1450" b="1" dirty="0">
                <a:cs typeface="Arial" panose="020B0604020202020204" pitchFamily="34" charset="0"/>
              </a:rPr>
              <a:t>1</a:t>
            </a:r>
            <a:r>
              <a:rPr lang="es-MX" sz="1450" dirty="0">
                <a:cs typeface="Arial" panose="020B0604020202020204" pitchFamily="34" charset="0"/>
              </a:rPr>
              <a:t> actividad de </a:t>
            </a:r>
            <a:r>
              <a:rPr lang="es-MX" sz="1450" b="1" dirty="0">
                <a:cs typeface="Arial" panose="020B0604020202020204" pitchFamily="34" charset="0"/>
              </a:rPr>
              <a:t>1</a:t>
            </a:r>
            <a:r>
              <a:rPr lang="es-MX" sz="1450" dirty="0">
                <a:cs typeface="Arial" panose="020B0604020202020204" pitchFamily="34" charset="0"/>
              </a:rPr>
              <a:t> programada, obteniendo así un porcentaje de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r>
              <a:rPr lang="es-MX" sz="1450" dirty="0">
                <a:cs typeface="Arial" panose="020B0604020202020204" pitchFamily="34" charset="0"/>
              </a:rPr>
              <a:t>%.</a:t>
            </a:r>
          </a:p>
        </p:txBody>
      </p:sp>
      <p:sp>
        <p:nvSpPr>
          <p:cNvPr id="6" name="Rectángulo 5"/>
          <p:cNvSpPr/>
          <p:nvPr/>
        </p:nvSpPr>
        <p:spPr>
          <a:xfrm>
            <a:off x="0" y="6467111"/>
            <a:ext cx="5573486" cy="419695"/>
          </a:xfrm>
          <a:prstGeom prst="rect">
            <a:avLst/>
          </a:prstGeom>
        </p:spPr>
        <p:txBody>
          <a:bodyPr wrap="square">
            <a:spAutoFit/>
          </a:bodyPr>
          <a:lstStyle/>
          <a:p>
            <a:pPr algn="ctr">
              <a:spcAft>
                <a:spcPts val="0"/>
              </a:spcAft>
            </a:pPr>
            <a:r>
              <a:rPr lang="es-MX" sz="1200" b="1" dirty="0">
                <a:solidFill>
                  <a:schemeClr val="bg1">
                    <a:lumMod val="95000"/>
                  </a:schemeClr>
                </a:solidFill>
                <a:latin typeface="Arial" panose="020B0604020202020204" pitchFamily="34" charset="0"/>
                <a:cs typeface="Arial" panose="020B0604020202020204" pitchFamily="34" charset="0"/>
              </a:rPr>
              <a:t>Gonzalo Alonso Ramírez Duarte.</a:t>
            </a:r>
          </a:p>
          <a:p>
            <a:pPr algn="ctr">
              <a:spcAft>
                <a:spcPts val="0"/>
              </a:spcAft>
            </a:pPr>
            <a:r>
              <a:rPr lang="es-MX" sz="1200" dirty="0">
                <a:solidFill>
                  <a:schemeClr val="bg1">
                    <a:lumMod val="95000"/>
                  </a:schemeClr>
                </a:solidFill>
                <a:latin typeface="Arial" panose="020B0604020202020204" pitchFamily="34" charset="0"/>
                <a:cs typeface="Arial" panose="020B0604020202020204" pitchFamily="34" charset="0"/>
              </a:rPr>
              <a:t>Dirección Administrativa.</a:t>
            </a:r>
            <a:endParaRPr lang="es-MX" sz="1200" dirty="0">
              <a:solidFill>
                <a:schemeClr val="bg1"/>
              </a:solidFill>
              <a:latin typeface="Arial" panose="020B0604020202020204" pitchFamily="34" charset="0"/>
              <a:cs typeface="Arial" panose="020B0604020202020204" pitchFamily="34" charset="0"/>
            </a:endParaRPr>
          </a:p>
        </p:txBody>
      </p:sp>
      <p:graphicFrame>
        <p:nvGraphicFramePr>
          <p:cNvPr id="7" name="Gráfico 6">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1970475516"/>
              </p:ext>
            </p:extLst>
          </p:nvPr>
        </p:nvGraphicFramePr>
        <p:xfrm>
          <a:off x="6096000" y="1833736"/>
          <a:ext cx="5637291" cy="319052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063145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188434" y="346342"/>
            <a:ext cx="10066591" cy="523220"/>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28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s-MX" sz="2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Administrativa.</a:t>
            </a:r>
            <a:endParaRPr lang="es-MX" sz="2800" dirty="0">
              <a:latin typeface="Arial" panose="020B0604020202020204" pitchFamily="34" charset="0"/>
              <a:cs typeface="Arial" panose="020B0604020202020204" pitchFamily="34" charset="0"/>
            </a:endParaRPr>
          </a:p>
        </p:txBody>
      </p:sp>
      <p:pic>
        <p:nvPicPr>
          <p:cNvPr id="5" name="Imagen 4"/>
          <p:cNvPicPr>
            <a:picLocks noChangeAspect="1"/>
          </p:cNvPicPr>
          <p:nvPr/>
        </p:nvPicPr>
        <p:blipFill rotWithShape="1">
          <a:blip r:embed="rId2"/>
          <a:srcRect l="7150" t="1272" r="7456" b="-1"/>
          <a:stretch/>
        </p:blipFill>
        <p:spPr>
          <a:xfrm>
            <a:off x="-4105" y="1699846"/>
            <a:ext cx="4749095" cy="5064370"/>
          </a:xfrm>
          <a:prstGeom prst="rect">
            <a:avLst/>
          </a:prstGeom>
        </p:spPr>
      </p:pic>
      <p:sp>
        <p:nvSpPr>
          <p:cNvPr id="6" name="CuadroTexto 5"/>
          <p:cNvSpPr txBox="1"/>
          <p:nvPr/>
        </p:nvSpPr>
        <p:spPr>
          <a:xfrm>
            <a:off x="1188434" y="1330514"/>
            <a:ext cx="3212123" cy="369332"/>
          </a:xfrm>
          <a:prstGeom prst="rect">
            <a:avLst/>
          </a:prstGeom>
          <a:noFill/>
        </p:spPr>
        <p:txBody>
          <a:bodyPr wrap="square" rtlCol="0">
            <a:spAutoFit/>
          </a:bodyPr>
          <a:lstStyle/>
          <a:p>
            <a:r>
              <a:rPr lang="es-ES" b="1" spc="300" dirty="0">
                <a:latin typeface="Arial" panose="020B0604020202020204" pitchFamily="34" charset="0"/>
                <a:cs typeface="Arial" panose="020B0604020202020204" pitchFamily="34" charset="0"/>
              </a:rPr>
              <a:t>RECLUTAMIENTO</a:t>
            </a:r>
            <a:endParaRPr lang="es-MX" b="1" spc="300"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rotWithShape="1">
          <a:blip r:embed="rId3"/>
          <a:srcRect l="3796" t="197" r="-202" b="5543"/>
          <a:stretch/>
        </p:blipFill>
        <p:spPr>
          <a:xfrm>
            <a:off x="4364977" y="1284704"/>
            <a:ext cx="4142438" cy="4736137"/>
          </a:xfrm>
          <a:prstGeom prst="rect">
            <a:avLst/>
          </a:prstGeom>
        </p:spPr>
      </p:pic>
      <p:pic>
        <p:nvPicPr>
          <p:cNvPr id="9" name="Imagen 8"/>
          <p:cNvPicPr>
            <a:picLocks noChangeAspect="1"/>
          </p:cNvPicPr>
          <p:nvPr/>
        </p:nvPicPr>
        <p:blipFill>
          <a:blip r:embed="rId4"/>
          <a:stretch>
            <a:fillRect/>
          </a:stretch>
        </p:blipFill>
        <p:spPr>
          <a:xfrm>
            <a:off x="8580877" y="1515180"/>
            <a:ext cx="3459693" cy="4631654"/>
          </a:xfrm>
          <a:prstGeom prst="rect">
            <a:avLst/>
          </a:prstGeom>
        </p:spPr>
      </p:pic>
    </p:spTree>
    <p:extLst>
      <p:ext uri="{BB962C8B-B14F-4D97-AF65-F5344CB8AC3E}">
        <p14:creationId xmlns:p14="http://schemas.microsoft.com/office/powerpoint/2010/main" val="4550580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188434" y="346342"/>
            <a:ext cx="10066591" cy="523220"/>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28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s-MX" sz="2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Administrativa.</a:t>
            </a:r>
            <a:endParaRPr lang="es-MX" sz="2800" dirty="0">
              <a:latin typeface="Arial" panose="020B0604020202020204" pitchFamily="34" charset="0"/>
              <a:cs typeface="Arial" panose="020B0604020202020204" pitchFamily="34" charset="0"/>
            </a:endParaRPr>
          </a:p>
        </p:txBody>
      </p:sp>
      <p:pic>
        <p:nvPicPr>
          <p:cNvPr id="5" name="Imagen 4"/>
          <p:cNvPicPr>
            <a:picLocks noChangeAspect="1"/>
          </p:cNvPicPr>
          <p:nvPr/>
        </p:nvPicPr>
        <p:blipFill>
          <a:blip r:embed="rId2"/>
          <a:stretch>
            <a:fillRect/>
          </a:stretch>
        </p:blipFill>
        <p:spPr>
          <a:xfrm>
            <a:off x="-1" y="1521156"/>
            <a:ext cx="4204165" cy="4462547"/>
          </a:xfrm>
          <a:prstGeom prst="rect">
            <a:avLst/>
          </a:prstGeom>
        </p:spPr>
      </p:pic>
      <p:pic>
        <p:nvPicPr>
          <p:cNvPr id="7" name="Imagen 6"/>
          <p:cNvPicPr>
            <a:picLocks noChangeAspect="1"/>
          </p:cNvPicPr>
          <p:nvPr/>
        </p:nvPicPr>
        <p:blipFill>
          <a:blip r:embed="rId3"/>
          <a:stretch>
            <a:fillRect/>
          </a:stretch>
        </p:blipFill>
        <p:spPr>
          <a:xfrm>
            <a:off x="8374043" y="1521156"/>
            <a:ext cx="3653834" cy="4631654"/>
          </a:xfrm>
          <a:prstGeom prst="rect">
            <a:avLst/>
          </a:prstGeom>
        </p:spPr>
      </p:pic>
      <p:pic>
        <p:nvPicPr>
          <p:cNvPr id="8" name="Imagen 7"/>
          <p:cNvPicPr>
            <a:picLocks noChangeAspect="1"/>
          </p:cNvPicPr>
          <p:nvPr/>
        </p:nvPicPr>
        <p:blipFill rotWithShape="1">
          <a:blip r:embed="rId4"/>
          <a:srcRect l="3391" t="-1317" r="7277" b="1237"/>
          <a:stretch/>
        </p:blipFill>
        <p:spPr>
          <a:xfrm>
            <a:off x="4300449" y="1521156"/>
            <a:ext cx="3977309" cy="4462547"/>
          </a:xfrm>
          <a:prstGeom prst="rect">
            <a:avLst/>
          </a:prstGeom>
        </p:spPr>
      </p:pic>
    </p:spTree>
    <p:extLst>
      <p:ext uri="{BB962C8B-B14F-4D97-AF65-F5344CB8AC3E}">
        <p14:creationId xmlns:p14="http://schemas.microsoft.com/office/powerpoint/2010/main" val="29258445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90" y="886552"/>
            <a:ext cx="4452299" cy="369332"/>
          </a:xfrm>
          <a:prstGeom prst="rect">
            <a:avLst/>
          </a:prstGeom>
        </p:spPr>
        <p:txBody>
          <a:bodyPr wrap="square">
            <a:spAutoFit/>
          </a:bodyPr>
          <a:lstStyle/>
          <a:p>
            <a:pPr algn="ctr"/>
            <a:r>
              <a:rPr lang="es-MX"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b="1" dirty="0">
                <a:solidFill>
                  <a:srgbClr val="000000"/>
                </a:solidFill>
                <a:latin typeface="Arial" panose="020B0604020202020204" pitchFamily="34" charset="0"/>
                <a:ea typeface="Times New Roman" panose="02020603050405020304" pitchFamily="18" charset="0"/>
                <a:cs typeface="Arial" panose="020B0604020202020204" pitchFamily="34" charset="0"/>
              </a:rPr>
              <a:t>Policía</a:t>
            </a:r>
            <a:r>
              <a:rPr lang="es-MX"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s-MX" b="1" dirty="0">
                <a:solidFill>
                  <a:srgbClr val="000000"/>
                </a:solidFill>
                <a:latin typeface="Arial" panose="020B0604020202020204" pitchFamily="34" charset="0"/>
                <a:ea typeface="Times New Roman" panose="02020603050405020304" pitchFamily="18" charset="0"/>
                <a:cs typeface="Arial" panose="020B0604020202020204" pitchFamily="34" charset="0"/>
              </a:rPr>
              <a:t>Turística</a:t>
            </a:r>
            <a:r>
              <a:rPr lang="es-MX"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es-MX" dirty="0">
              <a:latin typeface="Arial" panose="020B0604020202020204" pitchFamily="34" charset="0"/>
              <a:cs typeface="Arial" panose="020B0604020202020204" pitchFamily="34" charset="0"/>
            </a:endParaRP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0" y="6467111"/>
            <a:ext cx="5573486" cy="461665"/>
          </a:xfrm>
          <a:prstGeom prst="rect">
            <a:avLst/>
          </a:prstGeom>
        </p:spPr>
        <p:txBody>
          <a:bodyPr wrap="square">
            <a:spAutoFit/>
          </a:bodyPr>
          <a:lstStyle/>
          <a:p>
            <a:pPr algn="ctr">
              <a:spcAft>
                <a:spcPts val="0"/>
              </a:spcAft>
            </a:pPr>
            <a:r>
              <a:rPr lang="es-MX" sz="1200" b="1" dirty="0">
                <a:solidFill>
                  <a:schemeClr val="bg1"/>
                </a:solidFill>
                <a:latin typeface="Arial" panose="020B0604020202020204" pitchFamily="34" charset="0"/>
                <a:cs typeface="Arial" panose="020B0604020202020204" pitchFamily="34" charset="0"/>
              </a:rPr>
              <a:t>Ricardo Morales Santo.</a:t>
            </a:r>
          </a:p>
          <a:p>
            <a:pPr algn="ctr"/>
            <a:r>
              <a:rPr lang="es-MX"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de la </a:t>
            </a:r>
            <a:r>
              <a:rPr lang="es-MX" sz="1200" b="1" dirty="0">
                <a:solidFill>
                  <a:schemeClr val="bg1"/>
                </a:solidFill>
                <a:latin typeface="Arial" panose="020B0604020202020204" pitchFamily="34" charset="0"/>
                <a:ea typeface="Times New Roman" panose="02020603050405020304" pitchFamily="18" charset="0"/>
                <a:cs typeface="Arial" panose="020B0604020202020204" pitchFamily="34" charset="0"/>
              </a:rPr>
              <a:t>Policía</a:t>
            </a:r>
            <a:r>
              <a:rPr lang="es-MX" sz="1200" dirty="0">
                <a:solidFill>
                  <a:schemeClr val="bg1"/>
                </a:solidFill>
                <a:latin typeface="Arial" panose="020B0604020202020204" pitchFamily="34" charset="0"/>
                <a:ea typeface="Times New Roman" panose="02020603050405020304" pitchFamily="18" charset="0"/>
                <a:cs typeface="Arial" panose="020B0604020202020204" pitchFamily="34" charset="0"/>
              </a:rPr>
              <a:t> </a:t>
            </a:r>
            <a:r>
              <a:rPr lang="es-MX" sz="1200" b="1" dirty="0">
                <a:solidFill>
                  <a:schemeClr val="bg1"/>
                </a:solidFill>
                <a:latin typeface="Arial" panose="020B0604020202020204" pitchFamily="34" charset="0"/>
                <a:ea typeface="Times New Roman" panose="02020603050405020304" pitchFamily="18" charset="0"/>
                <a:cs typeface="Arial" panose="020B0604020202020204" pitchFamily="34" charset="0"/>
              </a:rPr>
              <a:t>Turística</a:t>
            </a:r>
            <a:r>
              <a:rPr lang="es-MX" sz="1200" dirty="0">
                <a:solidFill>
                  <a:schemeClr val="bg1"/>
                </a:solidFill>
                <a:latin typeface="Arial" panose="020B0604020202020204" pitchFamily="34" charset="0"/>
                <a:ea typeface="Times New Roman" panose="02020603050405020304" pitchFamily="18" charset="0"/>
                <a:cs typeface="Arial" panose="020B0604020202020204" pitchFamily="34" charset="0"/>
              </a:rPr>
              <a:t>.</a:t>
            </a:r>
            <a:endParaRPr lang="es-MX" sz="1200" dirty="0">
              <a:solidFill>
                <a:schemeClr val="bg1"/>
              </a:solidFill>
              <a:latin typeface="Arial" panose="020B0604020202020204" pitchFamily="34" charset="0"/>
              <a:cs typeface="Arial" panose="020B0604020202020204" pitchFamily="34" charset="0"/>
            </a:endParaRPr>
          </a:p>
        </p:txBody>
      </p:sp>
      <p:sp>
        <p:nvSpPr>
          <p:cNvPr id="6" name="Rectángulo 5"/>
          <p:cNvSpPr/>
          <p:nvPr/>
        </p:nvSpPr>
        <p:spPr>
          <a:xfrm>
            <a:off x="223931" y="1711549"/>
            <a:ext cx="5125615" cy="4331955"/>
          </a:xfrm>
          <a:prstGeom prst="rect">
            <a:avLst/>
          </a:prstGeom>
        </p:spPr>
        <p:txBody>
          <a:bodyPr wrap="square">
            <a:spAutoFit/>
          </a:bodyPr>
          <a:lstStyle/>
          <a:p>
            <a:pPr algn="just"/>
            <a:r>
              <a:rPr lang="es-MX" sz="1450" b="1" dirty="0">
                <a:cs typeface="Arial" panose="020B0604020202020204" pitchFamily="34" charset="0"/>
              </a:rPr>
              <a:t>Componente.- </a:t>
            </a:r>
            <a:r>
              <a:rPr lang="es-MX" sz="1450" dirty="0">
                <a:cs typeface="Arial" panose="020B0604020202020204" pitchFamily="34" charset="0"/>
              </a:rPr>
              <a:t>En materia de seguridad, prevención social del delito y atención a turistas y residentes del municipio de Benito Juárez, se realizaron </a:t>
            </a:r>
            <a:r>
              <a:rPr lang="es-MX" sz="1450" b="1" dirty="0">
                <a:cs typeface="Arial" panose="020B0604020202020204" pitchFamily="34" charset="0"/>
              </a:rPr>
              <a:t>57,752</a:t>
            </a:r>
            <a:r>
              <a:rPr lang="es-MX" sz="1450" dirty="0">
                <a:cs typeface="Arial" panose="020B0604020202020204" pitchFamily="34" charset="0"/>
              </a:rPr>
              <a:t> de las </a:t>
            </a:r>
            <a:r>
              <a:rPr lang="es-MX" sz="1450" b="1" dirty="0">
                <a:cs typeface="Arial" panose="020B0604020202020204" pitchFamily="34" charset="0"/>
              </a:rPr>
              <a:t>57,350</a:t>
            </a:r>
            <a:r>
              <a:rPr lang="es-MX" sz="1450" dirty="0">
                <a:cs typeface="Arial" panose="020B0604020202020204" pitchFamily="34" charset="0"/>
              </a:rPr>
              <a:t> acciones programadas en el trimestre, obteniendo un porcentaje de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100.70</a:t>
            </a:r>
            <a:r>
              <a:rPr lang="es-MX" sz="1450" dirty="0">
                <a:cs typeface="Arial" panose="020B0604020202020204" pitchFamily="34" charset="0"/>
              </a:rPr>
              <a:t>% con respecto a la proyección. </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1.-</a:t>
            </a:r>
            <a:r>
              <a:rPr lang="es-MX" sz="1450" dirty="0">
                <a:cs typeface="Arial" panose="020B0604020202020204" pitchFamily="34" charset="0"/>
              </a:rPr>
              <a:t> La impartición de pláticas de prevención del delito dirigidas a empresas, personal de seguridad en hoteles y plazas comerciales, así como residentes de la Zona Hotelera, se logro la realización de </a:t>
            </a:r>
            <a:r>
              <a:rPr lang="es-MX" sz="1450" b="1" dirty="0">
                <a:cs typeface="Arial" panose="020B0604020202020204" pitchFamily="34" charset="0"/>
              </a:rPr>
              <a:t>01 </a:t>
            </a:r>
            <a:r>
              <a:rPr lang="es-MX" sz="1450" dirty="0">
                <a:cs typeface="Arial" panose="020B0604020202020204" pitchFamily="34" charset="0"/>
              </a:rPr>
              <a:t>platica de </a:t>
            </a:r>
            <a:r>
              <a:rPr lang="es-MX" sz="1450" b="1" dirty="0">
                <a:cs typeface="Arial" panose="020B0604020202020204" pitchFamily="34" charset="0"/>
              </a:rPr>
              <a:t>02</a:t>
            </a:r>
            <a:r>
              <a:rPr lang="es-MX" sz="1450" dirty="0">
                <a:cs typeface="Arial" panose="020B0604020202020204" pitchFamily="34" charset="0"/>
              </a:rPr>
              <a:t> programadas, significando un </a:t>
            </a:r>
            <a:r>
              <a:rPr lang="es-MX" sz="1450" b="1" dirty="0">
                <a:cs typeface="Arial" panose="020B0604020202020204" pitchFamily="34" charset="0"/>
              </a:rPr>
              <a:t>avance </a:t>
            </a:r>
            <a:r>
              <a:rPr lang="es-MX" sz="1450" dirty="0">
                <a:cs typeface="Arial" panose="020B0604020202020204" pitchFamily="34" charset="0"/>
              </a:rPr>
              <a:t>del </a:t>
            </a:r>
            <a:r>
              <a:rPr lang="es-MX" sz="1450" b="1" dirty="0">
                <a:cs typeface="Arial" panose="020B0604020202020204" pitchFamily="34" charset="0"/>
              </a:rPr>
              <a:t>50</a:t>
            </a:r>
            <a:r>
              <a:rPr lang="es-MX" sz="1450" dirty="0">
                <a:cs typeface="Arial" panose="020B0604020202020204" pitchFamily="34" charset="0"/>
              </a:rPr>
              <a:t>%, el porcentaje obtenido se debe a la reprogramación de estas actividades para realizarlas en el siguiente trimestre, esperando contar con las optimas condiciones para su ejecución.</a:t>
            </a:r>
          </a:p>
          <a:p>
            <a:pPr algn="just"/>
            <a:endParaRPr lang="es-MX" sz="1450" b="1" dirty="0">
              <a:cs typeface="Arial" panose="020B0604020202020204" pitchFamily="34" charset="0"/>
            </a:endParaRPr>
          </a:p>
          <a:p>
            <a:pPr algn="just"/>
            <a:r>
              <a:rPr lang="es-MX" sz="1450" b="1" dirty="0">
                <a:cs typeface="Arial" panose="020B0604020202020204" pitchFamily="34" charset="0"/>
              </a:rPr>
              <a:t>Actividad 2.- </a:t>
            </a:r>
            <a:r>
              <a:rPr lang="es-MX" sz="1450" dirty="0">
                <a:cs typeface="Arial" panose="020B0604020202020204" pitchFamily="34" charset="0"/>
              </a:rPr>
              <a:t>La consolidación de operativos de prevención y disuasión con proximidad social enfocados al sector turístico, realizo </a:t>
            </a:r>
            <a:r>
              <a:rPr lang="es-MX" sz="1450" b="1" dirty="0">
                <a:cs typeface="Arial" panose="020B0604020202020204" pitchFamily="34" charset="0"/>
              </a:rPr>
              <a:t>25,982 </a:t>
            </a:r>
            <a:r>
              <a:rPr lang="es-MX" sz="1450" dirty="0">
                <a:cs typeface="Arial" panose="020B0604020202020204" pitchFamily="34" charset="0"/>
              </a:rPr>
              <a:t>de </a:t>
            </a:r>
            <a:r>
              <a:rPr lang="es-MX" sz="1450" b="1" dirty="0">
                <a:cs typeface="Arial" panose="020B0604020202020204" pitchFamily="34" charset="0"/>
              </a:rPr>
              <a:t>25,981</a:t>
            </a:r>
            <a:r>
              <a:rPr lang="es-MX" sz="1450" dirty="0">
                <a:cs typeface="Arial" panose="020B0604020202020204" pitchFamily="34" charset="0"/>
              </a:rPr>
              <a:t> actividades programadas en el trimestre, significando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r>
              <a:rPr lang="es-MX" sz="1450" dirty="0">
                <a:cs typeface="Arial" panose="020B0604020202020204" pitchFamily="34" charset="0"/>
              </a:rPr>
              <a:t>%. </a:t>
            </a:r>
          </a:p>
        </p:txBody>
      </p:sp>
      <p:graphicFrame>
        <p:nvGraphicFramePr>
          <p:cNvPr id="7" name="Gráfico 6">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945397525"/>
              </p:ext>
            </p:extLst>
          </p:nvPr>
        </p:nvGraphicFramePr>
        <p:xfrm>
          <a:off x="5974080" y="430887"/>
          <a:ext cx="5676900" cy="29981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Gráfico 7">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122786509"/>
              </p:ext>
            </p:extLst>
          </p:nvPr>
        </p:nvGraphicFramePr>
        <p:xfrm>
          <a:off x="5886450" y="3590202"/>
          <a:ext cx="5895975" cy="27534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04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91" y="968529"/>
            <a:ext cx="4452299" cy="369332"/>
          </a:xfrm>
          <a:prstGeom prst="rect">
            <a:avLst/>
          </a:prstGeom>
        </p:spPr>
        <p:txBody>
          <a:bodyPr wrap="square">
            <a:spAutoFit/>
          </a:bodyPr>
          <a:lstStyle/>
          <a:p>
            <a:pPr algn="ctr"/>
            <a:r>
              <a:rPr lang="es-MX"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b="1" dirty="0">
                <a:solidFill>
                  <a:srgbClr val="000000"/>
                </a:solidFill>
                <a:latin typeface="Arial" panose="020B0604020202020204" pitchFamily="34" charset="0"/>
                <a:ea typeface="Times New Roman" panose="02020603050405020304" pitchFamily="18" charset="0"/>
                <a:cs typeface="Arial" panose="020B0604020202020204" pitchFamily="34" charset="0"/>
              </a:rPr>
              <a:t>Policía</a:t>
            </a:r>
            <a:r>
              <a:rPr lang="es-MX"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s-MX" b="1" dirty="0">
                <a:solidFill>
                  <a:srgbClr val="000000"/>
                </a:solidFill>
                <a:latin typeface="Arial" panose="020B0604020202020204" pitchFamily="34" charset="0"/>
                <a:ea typeface="Times New Roman" panose="02020603050405020304" pitchFamily="18" charset="0"/>
                <a:cs typeface="Arial" panose="020B0604020202020204" pitchFamily="34" charset="0"/>
              </a:rPr>
              <a:t>Turística</a:t>
            </a:r>
            <a:r>
              <a:rPr lang="es-MX"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es-MX" dirty="0">
              <a:latin typeface="Arial" panose="020B0604020202020204" pitchFamily="34" charset="0"/>
              <a:cs typeface="Arial" panose="020B0604020202020204" pitchFamily="34" charset="0"/>
            </a:endParaRPr>
          </a:p>
        </p:txBody>
      </p:sp>
      <p:sp>
        <p:nvSpPr>
          <p:cNvPr id="3" name="Rectángulo 2"/>
          <p:cNvSpPr/>
          <p:nvPr/>
        </p:nvSpPr>
        <p:spPr>
          <a:xfrm>
            <a:off x="1648963" y="0"/>
            <a:ext cx="2275558"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Actividades.</a:t>
            </a:r>
          </a:p>
        </p:txBody>
      </p:sp>
      <p:sp>
        <p:nvSpPr>
          <p:cNvPr id="4" name="Rectángulo 3"/>
          <p:cNvSpPr/>
          <p:nvPr/>
        </p:nvSpPr>
        <p:spPr>
          <a:xfrm>
            <a:off x="0" y="6467111"/>
            <a:ext cx="5573486" cy="461665"/>
          </a:xfrm>
          <a:prstGeom prst="rect">
            <a:avLst/>
          </a:prstGeom>
        </p:spPr>
        <p:txBody>
          <a:bodyPr wrap="square">
            <a:spAutoFit/>
          </a:bodyPr>
          <a:lstStyle/>
          <a:p>
            <a:pPr algn="ctr">
              <a:spcAft>
                <a:spcPts val="0"/>
              </a:spcAft>
            </a:pPr>
            <a:r>
              <a:rPr lang="es-MX" sz="1200" b="1" dirty="0">
                <a:solidFill>
                  <a:schemeClr val="bg1"/>
                </a:solidFill>
                <a:latin typeface="Arial" panose="020B0604020202020204" pitchFamily="34" charset="0"/>
                <a:cs typeface="Arial" panose="020B0604020202020204" pitchFamily="34" charset="0"/>
              </a:rPr>
              <a:t>Ricardo Morales Santo.</a:t>
            </a:r>
          </a:p>
          <a:p>
            <a:pPr algn="ctr"/>
            <a:r>
              <a:rPr lang="es-MX"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de la </a:t>
            </a:r>
            <a:r>
              <a:rPr lang="es-MX" sz="1200" b="1" dirty="0">
                <a:solidFill>
                  <a:schemeClr val="bg1"/>
                </a:solidFill>
                <a:latin typeface="Arial" panose="020B0604020202020204" pitchFamily="34" charset="0"/>
                <a:ea typeface="Times New Roman" panose="02020603050405020304" pitchFamily="18" charset="0"/>
                <a:cs typeface="Arial" panose="020B0604020202020204" pitchFamily="34" charset="0"/>
              </a:rPr>
              <a:t>Policía</a:t>
            </a:r>
            <a:r>
              <a:rPr lang="es-MX" sz="1200" dirty="0">
                <a:solidFill>
                  <a:schemeClr val="bg1"/>
                </a:solidFill>
                <a:latin typeface="Arial" panose="020B0604020202020204" pitchFamily="34" charset="0"/>
                <a:ea typeface="Times New Roman" panose="02020603050405020304" pitchFamily="18" charset="0"/>
                <a:cs typeface="Arial" panose="020B0604020202020204" pitchFamily="34" charset="0"/>
              </a:rPr>
              <a:t> </a:t>
            </a:r>
            <a:r>
              <a:rPr lang="es-MX" sz="1200" b="1" dirty="0">
                <a:solidFill>
                  <a:schemeClr val="bg1"/>
                </a:solidFill>
                <a:latin typeface="Arial" panose="020B0604020202020204" pitchFamily="34" charset="0"/>
                <a:ea typeface="Times New Roman" panose="02020603050405020304" pitchFamily="18" charset="0"/>
                <a:cs typeface="Arial" panose="020B0604020202020204" pitchFamily="34" charset="0"/>
              </a:rPr>
              <a:t>Turística</a:t>
            </a:r>
            <a:r>
              <a:rPr lang="es-MX" sz="1200" dirty="0">
                <a:solidFill>
                  <a:schemeClr val="bg1"/>
                </a:solidFill>
                <a:latin typeface="Arial" panose="020B0604020202020204" pitchFamily="34" charset="0"/>
                <a:ea typeface="Times New Roman" panose="02020603050405020304" pitchFamily="18" charset="0"/>
                <a:cs typeface="Arial" panose="020B0604020202020204" pitchFamily="34" charset="0"/>
              </a:rPr>
              <a:t>.</a:t>
            </a:r>
            <a:endParaRPr lang="es-MX" sz="1200" dirty="0">
              <a:solidFill>
                <a:schemeClr val="bg1"/>
              </a:solidFill>
              <a:latin typeface="Arial" panose="020B0604020202020204" pitchFamily="34" charset="0"/>
              <a:cs typeface="Arial" panose="020B0604020202020204" pitchFamily="34" charset="0"/>
            </a:endParaRPr>
          </a:p>
        </p:txBody>
      </p:sp>
      <p:sp>
        <p:nvSpPr>
          <p:cNvPr id="5" name="Rectángulo 4"/>
          <p:cNvSpPr/>
          <p:nvPr/>
        </p:nvSpPr>
        <p:spPr>
          <a:xfrm>
            <a:off x="230230" y="1728358"/>
            <a:ext cx="5113020" cy="3439403"/>
          </a:xfrm>
          <a:prstGeom prst="rect">
            <a:avLst/>
          </a:prstGeom>
        </p:spPr>
        <p:txBody>
          <a:bodyPr wrap="square">
            <a:spAutoFit/>
          </a:bodyPr>
          <a:lstStyle/>
          <a:p>
            <a:pPr algn="just"/>
            <a:r>
              <a:rPr lang="es-MX" sz="1450" b="1" dirty="0">
                <a:cs typeface="Arial" panose="020B0604020202020204" pitchFamily="34" charset="0"/>
              </a:rPr>
              <a:t>Actividad 3.- </a:t>
            </a:r>
            <a:r>
              <a:rPr lang="es-MX" sz="1450" dirty="0">
                <a:cs typeface="Arial" panose="020B0604020202020204" pitchFamily="34" charset="0"/>
              </a:rPr>
              <a:t>La consolidación de módulos de atención al turista en zonas de mayor afluencia, logro realizar </a:t>
            </a:r>
            <a:r>
              <a:rPr lang="es-MX" sz="1450" b="1" dirty="0">
                <a:cs typeface="Arial" panose="020B0604020202020204" pitchFamily="34" charset="0"/>
              </a:rPr>
              <a:t>31,589</a:t>
            </a:r>
            <a:r>
              <a:rPr lang="es-MX" sz="1450" dirty="0">
                <a:cs typeface="Arial" panose="020B0604020202020204" pitchFamily="34" charset="0"/>
              </a:rPr>
              <a:t> de </a:t>
            </a:r>
            <a:r>
              <a:rPr lang="es-MX" sz="1450" b="1" dirty="0">
                <a:cs typeface="Arial" panose="020B0604020202020204" pitchFamily="34" charset="0"/>
              </a:rPr>
              <a:t>31,185</a:t>
            </a:r>
            <a:r>
              <a:rPr lang="es-MX" sz="1450" dirty="0">
                <a:cs typeface="Arial" panose="020B0604020202020204" pitchFamily="34" charset="0"/>
              </a:rPr>
              <a:t> actividades programadas para el trimestre, significando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101.30</a:t>
            </a:r>
            <a:r>
              <a:rPr lang="es-MX" sz="1450" dirty="0">
                <a:cs typeface="Arial" panose="020B0604020202020204" pitchFamily="34" charset="0"/>
              </a:rPr>
              <a:t>%.</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4</a:t>
            </a:r>
            <a:r>
              <a:rPr lang="es-MX" sz="1450" dirty="0">
                <a:cs typeface="Arial" panose="020B0604020202020204" pitchFamily="34" charset="0"/>
              </a:rPr>
              <a:t>.-  La instalación de filtros de vigilancia, prevención del delito y atención a turistas en puntos estratégicos de la zona hotelera, se logro realizar </a:t>
            </a:r>
            <a:r>
              <a:rPr lang="es-MX" sz="1450" b="1" dirty="0">
                <a:cs typeface="Arial" panose="020B0604020202020204" pitchFamily="34" charset="0"/>
              </a:rPr>
              <a:t>180</a:t>
            </a:r>
            <a:r>
              <a:rPr lang="es-MX" sz="1450" dirty="0">
                <a:cs typeface="Arial" panose="020B0604020202020204" pitchFamily="34" charset="0"/>
              </a:rPr>
              <a:t> de </a:t>
            </a:r>
            <a:r>
              <a:rPr lang="es-MX" sz="1450" b="1" dirty="0">
                <a:cs typeface="Arial" panose="020B0604020202020204" pitchFamily="34" charset="0"/>
              </a:rPr>
              <a:t>180</a:t>
            </a:r>
            <a:r>
              <a:rPr lang="es-MX" sz="1450" dirty="0">
                <a:cs typeface="Arial" panose="020B0604020202020204" pitchFamily="34" charset="0"/>
              </a:rPr>
              <a:t> instalaciones programadas para el trimestre, significando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r>
              <a:rPr lang="es-MX" sz="1450" dirty="0">
                <a:cs typeface="Arial" panose="020B0604020202020204" pitchFamily="34" charset="0"/>
              </a:rPr>
              <a:t>%.</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5.- </a:t>
            </a:r>
            <a:r>
              <a:rPr lang="es-MX" sz="1450" dirty="0">
                <a:cs typeface="Arial" panose="020B0604020202020204" pitchFamily="34" charset="0"/>
              </a:rPr>
              <a:t>La implementación de cursos de capacitación especializada para la profesionalización de los elementos de la Policía Turística. En este trimestre no fue posible efectuar las capacitaciones, ante la necesidad de reforzar la operatividad, por lo cual, se reprograman para el siguiente trimestre.</a:t>
            </a:r>
            <a:endParaRPr lang="es-MX" sz="1450" dirty="0"/>
          </a:p>
        </p:txBody>
      </p:sp>
      <p:graphicFrame>
        <p:nvGraphicFramePr>
          <p:cNvPr id="7" name="Gráfico 6">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358951102"/>
              </p:ext>
            </p:extLst>
          </p:nvPr>
        </p:nvGraphicFramePr>
        <p:xfrm>
          <a:off x="5938577" y="1616213"/>
          <a:ext cx="5834323" cy="38701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172017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209455" y="167666"/>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28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Policía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Turística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rotWithShape="1">
          <a:blip r:embed="rId2">
            <a:extLst>
              <a:ext uri="{28A0092B-C50C-407E-A947-70E740481C1C}">
                <a14:useLocalDpi xmlns:a14="http://schemas.microsoft.com/office/drawing/2010/main" val="0"/>
              </a:ext>
            </a:extLst>
          </a:blip>
          <a:srcRect l="6376" t="4615" r="2513" b="15897"/>
          <a:stretch/>
        </p:blipFill>
        <p:spPr>
          <a:xfrm>
            <a:off x="128953" y="1559119"/>
            <a:ext cx="4025952" cy="4747896"/>
          </a:xfrm>
          <a:prstGeom prst="rect">
            <a:avLst/>
          </a:prstGeom>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5557" y="1559119"/>
            <a:ext cx="3737580" cy="4747896"/>
          </a:xfrm>
          <a:prstGeom prst="rect">
            <a:avLst/>
          </a:prstGeom>
        </p:spPr>
      </p:pic>
      <p:pic>
        <p:nvPicPr>
          <p:cNvPr id="5" name="Imagen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2746" y="1559119"/>
            <a:ext cx="3816749" cy="4747896"/>
          </a:xfrm>
          <a:prstGeom prst="rect">
            <a:avLst/>
          </a:prstGeom>
        </p:spPr>
      </p:pic>
    </p:spTree>
    <p:extLst>
      <p:ext uri="{BB962C8B-B14F-4D97-AF65-F5344CB8AC3E}">
        <p14:creationId xmlns:p14="http://schemas.microsoft.com/office/powerpoint/2010/main" val="32653489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209455" y="167666"/>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28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Policía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Turística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399" y="1726504"/>
            <a:ext cx="4595758" cy="4690337"/>
          </a:xfrm>
          <a:prstGeom prst="rect">
            <a:avLst/>
          </a:prstGeom>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3551" y="1726503"/>
            <a:ext cx="2858398" cy="4690337"/>
          </a:xfrm>
          <a:prstGeom prst="rect">
            <a:avLst/>
          </a:prstGeom>
        </p:spPr>
      </p:pic>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7343" y="1726503"/>
            <a:ext cx="4208585" cy="4690337"/>
          </a:xfrm>
          <a:prstGeom prst="rect">
            <a:avLst/>
          </a:prstGeom>
        </p:spPr>
      </p:pic>
    </p:spTree>
    <p:extLst>
      <p:ext uri="{BB962C8B-B14F-4D97-AF65-F5344CB8AC3E}">
        <p14:creationId xmlns:p14="http://schemas.microsoft.com/office/powerpoint/2010/main" val="17662042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560588" y="526787"/>
            <a:ext cx="4452299" cy="369332"/>
          </a:xfrm>
          <a:prstGeom prst="rect">
            <a:avLst/>
          </a:prstGeom>
        </p:spPr>
        <p:txBody>
          <a:bodyPr wrap="square">
            <a:spAutoFit/>
          </a:bodyPr>
          <a:lstStyle/>
          <a:p>
            <a:pPr algn="ctr"/>
            <a:r>
              <a:rPr lang="es-MX" b="1" dirty="0">
                <a:effectLst/>
                <a:latin typeface="Arial" panose="020B0604020202020204" pitchFamily="34" charset="0"/>
                <a:cs typeface="Arial" panose="020B0604020202020204" pitchFamily="34" charset="0"/>
              </a:rPr>
              <a:t>Dirección </a:t>
            </a:r>
            <a:r>
              <a:rPr lang="es-MX" dirty="0">
                <a:effectLst/>
                <a:latin typeface="Arial" panose="020B0604020202020204" pitchFamily="34" charset="0"/>
                <a:cs typeface="Arial" panose="020B0604020202020204" pitchFamily="34" charset="0"/>
              </a:rPr>
              <a:t>de</a:t>
            </a:r>
            <a:r>
              <a:rPr lang="es-MX" b="1" dirty="0">
                <a:effectLst/>
                <a:latin typeface="Arial" panose="020B0604020202020204" pitchFamily="34" charset="0"/>
                <a:cs typeface="Arial" panose="020B0604020202020204" pitchFamily="34" charset="0"/>
              </a:rPr>
              <a:t> </a:t>
            </a:r>
            <a:r>
              <a:rPr lang="es-MX" dirty="0">
                <a:effectLst/>
                <a:latin typeface="Arial" panose="020B0604020202020204" pitchFamily="34" charset="0"/>
                <a:cs typeface="Arial" panose="020B0604020202020204" pitchFamily="34" charset="0"/>
              </a:rPr>
              <a:t>la</a:t>
            </a:r>
            <a:r>
              <a:rPr lang="es-MX" b="1" dirty="0">
                <a:effectLst/>
                <a:latin typeface="Arial" panose="020B0604020202020204" pitchFamily="34" charset="0"/>
                <a:cs typeface="Arial" panose="020B0604020202020204" pitchFamily="34" charset="0"/>
              </a:rPr>
              <a:t> Academia </a:t>
            </a:r>
            <a:r>
              <a:rPr lang="es-MX" dirty="0">
                <a:effectLst/>
                <a:latin typeface="Arial" panose="020B0604020202020204" pitchFamily="34" charset="0"/>
                <a:cs typeface="Arial" panose="020B0604020202020204" pitchFamily="34" charset="0"/>
              </a:rPr>
              <a:t>de</a:t>
            </a:r>
            <a:r>
              <a:rPr lang="es-MX" b="1" dirty="0">
                <a:effectLst/>
                <a:latin typeface="Arial" panose="020B0604020202020204" pitchFamily="34" charset="0"/>
                <a:cs typeface="Arial" panose="020B0604020202020204" pitchFamily="34" charset="0"/>
              </a:rPr>
              <a:t> Policía.</a:t>
            </a:r>
            <a:endParaRPr lang="es-MX" dirty="0">
              <a:latin typeface="Arial" panose="020B0604020202020204" pitchFamily="34" charset="0"/>
              <a:cs typeface="Arial" panose="020B0604020202020204" pitchFamily="34" charset="0"/>
            </a:endParaRPr>
          </a:p>
        </p:txBody>
      </p:sp>
      <p:sp>
        <p:nvSpPr>
          <p:cNvPr id="6" name="Rectángulo 5"/>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7" name="Rectángulo 6"/>
          <p:cNvSpPr/>
          <p:nvPr/>
        </p:nvSpPr>
        <p:spPr>
          <a:xfrm>
            <a:off x="0" y="6467111"/>
            <a:ext cx="5573486" cy="461665"/>
          </a:xfrm>
          <a:prstGeom prst="rect">
            <a:avLst/>
          </a:prstGeom>
        </p:spPr>
        <p:txBody>
          <a:bodyPr wrap="square">
            <a:spAutoFit/>
          </a:bodyPr>
          <a:lstStyle/>
          <a:p>
            <a:pPr algn="ctr"/>
            <a:r>
              <a:rPr lang="es-MX" sz="1200" dirty="0">
                <a:solidFill>
                  <a:schemeClr val="bg1"/>
                </a:solidFill>
                <a:effectLst/>
                <a:latin typeface="Arial" panose="020B0604020202020204" pitchFamily="34" charset="0"/>
                <a:cs typeface="Arial" panose="020B0604020202020204" pitchFamily="34" charset="0"/>
              </a:rPr>
              <a:t>Diana Pamela Cardozo</a:t>
            </a:r>
            <a:r>
              <a:rPr lang="es-MX" sz="1200" baseline="0" dirty="0">
                <a:solidFill>
                  <a:schemeClr val="bg1"/>
                </a:solidFill>
                <a:effectLst/>
                <a:latin typeface="Arial" panose="020B0604020202020204" pitchFamily="34" charset="0"/>
                <a:cs typeface="Arial" panose="020B0604020202020204" pitchFamily="34" charset="0"/>
              </a:rPr>
              <a:t> Gómez</a:t>
            </a:r>
            <a:r>
              <a:rPr lang="es-MX" sz="1200" dirty="0">
                <a:solidFill>
                  <a:schemeClr val="bg1"/>
                </a:solidFill>
                <a:effectLst/>
                <a:latin typeface="Arial" panose="020B0604020202020204" pitchFamily="34" charset="0"/>
                <a:cs typeface="Arial" panose="020B0604020202020204" pitchFamily="34" charset="0"/>
              </a:rPr>
              <a:t> </a:t>
            </a:r>
          </a:p>
          <a:p>
            <a:pPr algn="ctr"/>
            <a:r>
              <a:rPr lang="es-MX" sz="1200" b="1" dirty="0">
                <a:solidFill>
                  <a:schemeClr val="bg1"/>
                </a:solidFill>
                <a:effectLst/>
                <a:latin typeface="Arial" panose="020B0604020202020204" pitchFamily="34" charset="0"/>
                <a:cs typeface="Arial" panose="020B0604020202020204" pitchFamily="34" charset="0"/>
              </a:rPr>
              <a:t>Dirección de la Academia de Policía.</a:t>
            </a:r>
            <a:endParaRPr lang="es-MX" sz="1200" dirty="0">
              <a:solidFill>
                <a:schemeClr val="bg1"/>
              </a:solidFill>
              <a:effectLst/>
              <a:latin typeface="Arial" panose="020B0604020202020204" pitchFamily="34" charset="0"/>
              <a:cs typeface="Arial" panose="020B0604020202020204" pitchFamily="34" charset="0"/>
            </a:endParaRPr>
          </a:p>
        </p:txBody>
      </p:sp>
      <p:sp>
        <p:nvSpPr>
          <p:cNvPr id="9" name="Rectángulo 8"/>
          <p:cNvSpPr/>
          <p:nvPr/>
        </p:nvSpPr>
        <p:spPr>
          <a:xfrm>
            <a:off x="196699" y="992019"/>
            <a:ext cx="5180076" cy="5463034"/>
          </a:xfrm>
          <a:prstGeom prst="rect">
            <a:avLst/>
          </a:prstGeom>
        </p:spPr>
        <p:txBody>
          <a:bodyPr wrap="square">
            <a:spAutoFit/>
          </a:bodyPr>
          <a:lstStyle/>
          <a:p>
            <a:pPr algn="just"/>
            <a:r>
              <a:rPr lang="es-MX" sz="1450" b="1" dirty="0">
                <a:cs typeface="Arial" panose="020B0604020202020204" pitchFamily="34" charset="0"/>
              </a:rPr>
              <a:t>Componente: </a:t>
            </a:r>
            <a:r>
              <a:rPr lang="es-MX" sz="1450" dirty="0">
                <a:cs typeface="Arial" panose="020B0604020202020204" pitchFamily="34" charset="0"/>
              </a:rPr>
              <a:t>Capacitación inicial, continúa y especializada impartidas al personal de la secretaria Municipal de Seguridad Ciudadana y Tránsito. </a:t>
            </a:r>
            <a:endParaRPr lang="es-MX" sz="1450" b="1" dirty="0">
              <a:cs typeface="Arial" panose="020B0604020202020204" pitchFamily="34" charset="0"/>
            </a:endParaRPr>
          </a:p>
          <a:p>
            <a:pPr algn="just"/>
            <a:endParaRPr lang="es-MX" sz="1100" b="1" dirty="0">
              <a:cs typeface="Arial" panose="020B0604020202020204" pitchFamily="34" charset="0"/>
            </a:endParaRPr>
          </a:p>
          <a:p>
            <a:pPr algn="just"/>
            <a:r>
              <a:rPr lang="es-MX" sz="1450" b="1" dirty="0">
                <a:cs typeface="Arial" panose="020B0604020202020204" pitchFamily="34" charset="0"/>
              </a:rPr>
              <a:t>Actividad 1.- </a:t>
            </a:r>
            <a:r>
              <a:rPr lang="es-MX" sz="1450" dirty="0">
                <a:cs typeface="Arial" panose="020B0604020202020204" pitchFamily="34" charset="0"/>
              </a:rPr>
              <a:t>Formación Continua para el personal de la Secretaria Municipal de Seguridad Ciudadana y Tránsito</a:t>
            </a:r>
            <a:r>
              <a:rPr lang="es-MX" sz="1450" b="1" dirty="0">
                <a:cs typeface="Arial" panose="020B0604020202020204" pitchFamily="34" charset="0"/>
              </a:rPr>
              <a:t>. </a:t>
            </a:r>
          </a:p>
          <a:p>
            <a:pPr algn="just"/>
            <a:endParaRPr lang="es-MX" sz="1050" b="1" dirty="0">
              <a:cs typeface="Arial" panose="020B0604020202020204" pitchFamily="34" charset="0"/>
            </a:endParaRPr>
          </a:p>
          <a:p>
            <a:pPr algn="just"/>
            <a:r>
              <a:rPr lang="es-MX" sz="1450" dirty="0">
                <a:cs typeface="Arial" panose="020B0604020202020204" pitchFamily="34" charset="0"/>
              </a:rPr>
              <a:t>E</a:t>
            </a:r>
            <a:r>
              <a:rPr lang="es-ES" sz="1450" dirty="0">
                <a:cs typeface="Arial" panose="020B0604020202020204" pitchFamily="34" charset="0"/>
              </a:rPr>
              <a:t>n este trimestre no fue posible cumplir con la meta proyectada, a razón de que, para poder impartir la capacitación es indispensable que la Academia de Policía cuente con el Registro de Instancia Capacitadora clasificación A, y a la fecha nos encontramos en espera de la respuesta del Secretariado Ejecutivo del Sistema Nacional de Seguridad Publica; a la par que, el Programa Rector de Profesionalización fue actualizado y los tiempos para la validación de los programas de capacitación se han extendido, y es indispensable contar con la validación del programa académico y el registro de instancia capacitadora.</a:t>
            </a:r>
          </a:p>
          <a:p>
            <a:pPr algn="just"/>
            <a:endParaRPr lang="es-ES" sz="1100" dirty="0">
              <a:cs typeface="Arial" panose="020B0604020202020204" pitchFamily="34" charset="0"/>
            </a:endParaRPr>
          </a:p>
          <a:p>
            <a:pPr algn="just"/>
            <a:r>
              <a:rPr lang="es-ES" sz="1450" b="1" dirty="0">
                <a:cs typeface="Arial" panose="020B0604020202020204" pitchFamily="34" charset="0"/>
              </a:rPr>
              <a:t>Actividad 2.- </a:t>
            </a:r>
            <a:r>
              <a:rPr lang="es-ES" sz="1450" dirty="0">
                <a:cs typeface="Arial" panose="020B0604020202020204" pitchFamily="34" charset="0"/>
              </a:rPr>
              <a:t>En cuanto a la formación especializada para el personal de esta Secretaria, no tiene meta proyectada en este trimestre.</a:t>
            </a:r>
          </a:p>
          <a:p>
            <a:pPr algn="just"/>
            <a:endParaRPr lang="es-ES" sz="1200" dirty="0">
              <a:cs typeface="Arial" panose="020B0604020202020204" pitchFamily="34" charset="0"/>
            </a:endParaRPr>
          </a:p>
          <a:p>
            <a:pPr algn="just"/>
            <a:r>
              <a:rPr lang="es-ES" sz="1450" b="1" dirty="0">
                <a:cs typeface="Arial" panose="020B0604020202020204" pitchFamily="34" charset="0"/>
              </a:rPr>
              <a:t>Actividad 3.- </a:t>
            </a:r>
            <a:r>
              <a:rPr lang="es-ES" sz="1450" dirty="0">
                <a:cs typeface="Arial" panose="020B0604020202020204" pitchFamily="34" charset="0"/>
              </a:rPr>
              <a:t>La formación Inicial para el personal en activo y aspirantes a policía municipal, no tiene meta proyectada en este trimestre.</a:t>
            </a:r>
          </a:p>
        </p:txBody>
      </p:sp>
      <p:graphicFrame>
        <p:nvGraphicFramePr>
          <p:cNvPr id="10" name="Gráfico 9">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2379838886"/>
              </p:ext>
            </p:extLst>
          </p:nvPr>
        </p:nvGraphicFramePr>
        <p:xfrm>
          <a:off x="6018297" y="526787"/>
          <a:ext cx="5718296" cy="27112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Gráfico 10">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607438917"/>
              </p:ext>
            </p:extLst>
          </p:nvPr>
        </p:nvGraphicFramePr>
        <p:xfrm>
          <a:off x="6002767" y="3429000"/>
          <a:ext cx="5798372" cy="28658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11449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87" y="862188"/>
            <a:ext cx="4452299" cy="369332"/>
          </a:xfrm>
          <a:prstGeom prst="rect">
            <a:avLst/>
          </a:prstGeom>
        </p:spPr>
        <p:txBody>
          <a:bodyPr wrap="square">
            <a:spAutoFit/>
          </a:bodyPr>
          <a:lstStyle/>
          <a:p>
            <a:pPr algn="ctr"/>
            <a:r>
              <a:rPr lang="es-MX" b="1" dirty="0">
                <a:effectLst/>
                <a:latin typeface="Arial" panose="020B0604020202020204" pitchFamily="34" charset="0"/>
                <a:cs typeface="Arial" panose="020B0604020202020204" pitchFamily="34" charset="0"/>
              </a:rPr>
              <a:t>Dirección </a:t>
            </a:r>
            <a:r>
              <a:rPr lang="es-MX" dirty="0">
                <a:effectLst/>
                <a:latin typeface="Arial" panose="020B0604020202020204" pitchFamily="34" charset="0"/>
                <a:cs typeface="Arial" panose="020B0604020202020204" pitchFamily="34" charset="0"/>
              </a:rPr>
              <a:t>de</a:t>
            </a:r>
            <a:r>
              <a:rPr lang="es-MX" b="1" dirty="0">
                <a:effectLst/>
                <a:latin typeface="Arial" panose="020B0604020202020204" pitchFamily="34" charset="0"/>
                <a:cs typeface="Arial" panose="020B0604020202020204" pitchFamily="34" charset="0"/>
              </a:rPr>
              <a:t> </a:t>
            </a:r>
            <a:r>
              <a:rPr lang="es-MX" b="1" dirty="0">
                <a:latin typeface="Arial" panose="020B0604020202020204" pitchFamily="34" charset="0"/>
                <a:cs typeface="Arial" panose="020B0604020202020204" pitchFamily="34" charset="0"/>
              </a:rPr>
              <a:t>Tránsito</a:t>
            </a:r>
            <a:r>
              <a:rPr lang="es-MX" dirty="0">
                <a:latin typeface="Arial" panose="020B0604020202020204" pitchFamily="34" charset="0"/>
                <a:cs typeface="Arial" panose="020B0604020202020204" pitchFamily="34" charset="0"/>
              </a:rPr>
              <a:t> </a:t>
            </a:r>
            <a:r>
              <a:rPr lang="es-MX" b="1" dirty="0">
                <a:latin typeface="Arial" panose="020B0604020202020204" pitchFamily="34" charset="0"/>
                <a:cs typeface="Arial" panose="020B0604020202020204" pitchFamily="34" charset="0"/>
              </a:rPr>
              <a:t>Municipal</a:t>
            </a:r>
            <a:r>
              <a:rPr lang="es-MX" dirty="0">
                <a:latin typeface="Arial" panose="020B0604020202020204" pitchFamily="34" charset="0"/>
                <a:cs typeface="Arial" panose="020B0604020202020204" pitchFamily="34" charset="0"/>
              </a:rPr>
              <a:t>.</a:t>
            </a: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0" y="6467111"/>
            <a:ext cx="5573486" cy="461665"/>
          </a:xfrm>
          <a:prstGeom prst="rect">
            <a:avLst/>
          </a:prstGeom>
        </p:spPr>
        <p:txBody>
          <a:bodyPr wrap="square">
            <a:spAutoFit/>
          </a:bodyPr>
          <a:lstStyle/>
          <a:p>
            <a:pPr algn="ctr"/>
            <a:r>
              <a:rPr lang="es-MX" sz="1200" b="1" dirty="0">
                <a:solidFill>
                  <a:schemeClr val="bg1"/>
                </a:solidFill>
                <a:latin typeface="Arial" panose="020B0604020202020204" pitchFamily="34" charset="0"/>
                <a:cs typeface="Arial" panose="020B0604020202020204" pitchFamily="34" charset="0"/>
              </a:rPr>
              <a:t>Ezequiel Segovia Góngora.</a:t>
            </a:r>
          </a:p>
          <a:p>
            <a:pPr algn="ctr"/>
            <a:r>
              <a:rPr lang="es-MX" sz="1200" dirty="0">
                <a:solidFill>
                  <a:schemeClr val="bg1"/>
                </a:solidFill>
                <a:latin typeface="Arial" panose="020B0604020202020204" pitchFamily="34" charset="0"/>
                <a:cs typeface="Arial" panose="020B0604020202020204" pitchFamily="34" charset="0"/>
              </a:rPr>
              <a:t>Dirección de Tránsito Municipal.</a:t>
            </a:r>
            <a:endParaRPr lang="es-MX" sz="1200" dirty="0">
              <a:solidFill>
                <a:schemeClr val="bg1"/>
              </a:solidFill>
              <a:effectLst/>
              <a:latin typeface="Arial" panose="020B0604020202020204" pitchFamily="34" charset="0"/>
              <a:cs typeface="Arial" panose="020B0604020202020204" pitchFamily="34" charset="0"/>
            </a:endParaRPr>
          </a:p>
        </p:txBody>
      </p:sp>
      <p:sp>
        <p:nvSpPr>
          <p:cNvPr id="5" name="Rectángulo 4"/>
          <p:cNvSpPr/>
          <p:nvPr/>
        </p:nvSpPr>
        <p:spPr>
          <a:xfrm>
            <a:off x="186910" y="1479436"/>
            <a:ext cx="5199655" cy="4555093"/>
          </a:xfrm>
          <a:prstGeom prst="rect">
            <a:avLst/>
          </a:prstGeom>
        </p:spPr>
        <p:txBody>
          <a:bodyPr wrap="square">
            <a:spAutoFit/>
          </a:bodyPr>
          <a:lstStyle/>
          <a:p>
            <a:pPr algn="just"/>
            <a:r>
              <a:rPr lang="es-MX" sz="1450" b="1" dirty="0">
                <a:cs typeface="Arial" panose="020B0604020202020204" pitchFamily="34" charset="0"/>
              </a:rPr>
              <a:t>Componente.- </a:t>
            </a:r>
            <a:r>
              <a:rPr lang="es-MX" sz="1450" dirty="0">
                <a:cs typeface="Arial" panose="020B0604020202020204" pitchFamily="34" charset="0"/>
              </a:rPr>
              <a:t>Las acciones de seguridad vial realizadas. En este trimestre se realizaron </a:t>
            </a:r>
            <a:r>
              <a:rPr lang="es-MX" sz="1450" b="1" dirty="0">
                <a:cs typeface="Arial" panose="020B0604020202020204" pitchFamily="34" charset="0"/>
              </a:rPr>
              <a:t>108</a:t>
            </a:r>
            <a:r>
              <a:rPr lang="es-MX" sz="1450" dirty="0">
                <a:cs typeface="Arial" panose="020B0604020202020204" pitchFamily="34" charset="0"/>
              </a:rPr>
              <a:t> de </a:t>
            </a:r>
            <a:r>
              <a:rPr lang="es-MX" sz="1450" b="1" dirty="0">
                <a:cs typeface="Arial" panose="020B0604020202020204" pitchFamily="34" charset="0"/>
              </a:rPr>
              <a:t>187</a:t>
            </a:r>
            <a:r>
              <a:rPr lang="es-MX" sz="1450" dirty="0">
                <a:cs typeface="Arial" panose="020B0604020202020204" pitchFamily="34" charset="0"/>
              </a:rPr>
              <a:t> programadas, lo cual refleja un </a:t>
            </a:r>
            <a:r>
              <a:rPr lang="es-MX" sz="1450" b="1" dirty="0">
                <a:cs typeface="Arial" panose="020B0604020202020204" pitchFamily="34" charset="0"/>
              </a:rPr>
              <a:t>57.75% de avance, </a:t>
            </a:r>
            <a:r>
              <a:rPr lang="es-ES" sz="1450" dirty="0">
                <a:cs typeface="Arial" panose="020B0604020202020204" pitchFamily="34" charset="0"/>
              </a:rPr>
              <a:t>este porcentaje se debe a que se reprogramaron para el siguiente trimestre la ejecución de estas acciones, esperando contar con las condiciones óptimas para poder desempeñar dichas actividades.</a:t>
            </a:r>
          </a:p>
          <a:p>
            <a:pPr algn="just"/>
            <a:r>
              <a:rPr lang="es-MX" sz="1450" dirty="0">
                <a:cs typeface="Arial" panose="020B0604020202020204" pitchFamily="34" charset="0"/>
              </a:rPr>
              <a:t> </a:t>
            </a:r>
          </a:p>
          <a:p>
            <a:pPr algn="just"/>
            <a:r>
              <a:rPr lang="es-MX" sz="1450" b="1" dirty="0">
                <a:cs typeface="Arial" panose="020B0604020202020204" pitchFamily="34" charset="0"/>
              </a:rPr>
              <a:t>Actividad 1.- </a:t>
            </a:r>
            <a:r>
              <a:rPr lang="es-MX" sz="1450" dirty="0">
                <a:cs typeface="Arial" panose="020B0604020202020204" pitchFamily="34" charset="0"/>
              </a:rPr>
              <a:t>La ejecución de pláticas para el fomento de la seguridad en las vías de circulación, en este trimestre </a:t>
            </a:r>
            <a:r>
              <a:rPr lang="es-MX" sz="1450" dirty="0" smtClean="0">
                <a:cs typeface="Arial" panose="020B0604020202020204" pitchFamily="34" charset="0"/>
              </a:rPr>
              <a:t>realizaron </a:t>
            </a:r>
            <a:r>
              <a:rPr lang="es-MX" sz="1450" b="1" dirty="0">
                <a:cs typeface="Arial" panose="020B0604020202020204" pitchFamily="34" charset="0"/>
              </a:rPr>
              <a:t>5</a:t>
            </a:r>
            <a:r>
              <a:rPr lang="es-MX" sz="1450" dirty="0">
                <a:cs typeface="Arial" panose="020B0604020202020204" pitchFamily="34" charset="0"/>
              </a:rPr>
              <a:t> de las </a:t>
            </a:r>
            <a:r>
              <a:rPr lang="es-MX" sz="1450" b="1" dirty="0">
                <a:cs typeface="Arial" panose="020B0604020202020204" pitchFamily="34" charset="0"/>
              </a:rPr>
              <a:t>9</a:t>
            </a:r>
            <a:r>
              <a:rPr lang="es-MX" sz="1450" dirty="0">
                <a:cs typeface="Arial" panose="020B0604020202020204" pitchFamily="34" charset="0"/>
              </a:rPr>
              <a:t> pláticas programadas, obteniendo un </a:t>
            </a:r>
            <a:r>
              <a:rPr lang="es-MX" sz="1450" b="1" dirty="0">
                <a:cs typeface="Arial" panose="020B0604020202020204" pitchFamily="34" charset="0"/>
              </a:rPr>
              <a:t>avance</a:t>
            </a:r>
            <a:r>
              <a:rPr lang="es-MX" sz="1450" dirty="0">
                <a:cs typeface="Arial" panose="020B0604020202020204" pitchFamily="34" charset="0"/>
              </a:rPr>
              <a:t> del </a:t>
            </a:r>
            <a:r>
              <a:rPr lang="es-MX" sz="1450" b="1" dirty="0">
                <a:cs typeface="Arial" panose="020B0604020202020204" pitchFamily="34" charset="0"/>
              </a:rPr>
              <a:t>55.56</a:t>
            </a:r>
            <a:r>
              <a:rPr lang="es-MX" sz="1450" dirty="0">
                <a:cs typeface="Arial" panose="020B0604020202020204" pitchFamily="34" charset="0"/>
              </a:rPr>
              <a:t>%, este se debe a que se reprogramaron las pláticas para el siguiente trimestre, esperando que las condiciones para su implementación sean favorables.</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2.- </a:t>
            </a:r>
            <a:r>
              <a:rPr lang="es-MX" sz="1450" dirty="0">
                <a:cs typeface="Arial" panose="020B0604020202020204" pitchFamily="34" charset="0"/>
              </a:rPr>
              <a:t>La realización de campañas de difusión y fomento de la seguridad en las vías con mayor circulación, en este trimestre, se lograron realizar </a:t>
            </a:r>
            <a:r>
              <a:rPr lang="es-MX" sz="1450" b="1" dirty="0">
                <a:cs typeface="Arial" panose="020B0604020202020204" pitchFamily="34" charset="0"/>
              </a:rPr>
              <a:t>05 </a:t>
            </a:r>
            <a:r>
              <a:rPr lang="es-MX" sz="1450" dirty="0">
                <a:cs typeface="Arial" panose="020B0604020202020204" pitchFamily="34" charset="0"/>
              </a:rPr>
              <a:t>de </a:t>
            </a:r>
            <a:r>
              <a:rPr lang="es-MX" sz="1450" b="1" dirty="0">
                <a:cs typeface="Arial" panose="020B0604020202020204" pitchFamily="34" charset="0"/>
              </a:rPr>
              <a:t>07</a:t>
            </a:r>
            <a:r>
              <a:rPr lang="es-MX" sz="1450" dirty="0">
                <a:cs typeface="Arial" panose="020B0604020202020204" pitchFamily="34" charset="0"/>
              </a:rPr>
              <a:t> programadas, obteniendo un </a:t>
            </a:r>
            <a:r>
              <a:rPr lang="es-MX" sz="1450" b="1" dirty="0">
                <a:cs typeface="Arial" panose="020B0604020202020204" pitchFamily="34" charset="0"/>
              </a:rPr>
              <a:t>avance</a:t>
            </a:r>
            <a:r>
              <a:rPr lang="es-MX" sz="1450" dirty="0">
                <a:cs typeface="Arial" panose="020B0604020202020204" pitchFamily="34" charset="0"/>
              </a:rPr>
              <a:t> del </a:t>
            </a:r>
            <a:r>
              <a:rPr lang="es-MX" sz="1450" b="1" dirty="0">
                <a:cs typeface="Arial" panose="020B0604020202020204" pitchFamily="34" charset="0"/>
              </a:rPr>
              <a:t>71.43</a:t>
            </a:r>
            <a:r>
              <a:rPr lang="es-MX" sz="1450" dirty="0">
                <a:cs typeface="Arial" panose="020B0604020202020204" pitchFamily="34" charset="0"/>
              </a:rPr>
              <a:t>%, reprogramándose  las pláticas para el siguiente trimestre, esperando que las condiciones para su implementación sean favorables.</a:t>
            </a:r>
          </a:p>
        </p:txBody>
      </p:sp>
      <p:graphicFrame>
        <p:nvGraphicFramePr>
          <p:cNvPr id="6" name="Gráfico 5">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3060775209"/>
              </p:ext>
            </p:extLst>
          </p:nvPr>
        </p:nvGraphicFramePr>
        <p:xfrm>
          <a:off x="6096000" y="430887"/>
          <a:ext cx="5564457" cy="29981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2623258718"/>
              </p:ext>
            </p:extLst>
          </p:nvPr>
        </p:nvGraphicFramePr>
        <p:xfrm>
          <a:off x="5932449" y="3328639"/>
          <a:ext cx="5954751" cy="30381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3868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p:nvPr/>
        </p:nvPicPr>
        <p:blipFill>
          <a:blip r:embed="rId2" cstate="print">
            <a:extLst>
              <a:ext uri="{28A0092B-C50C-407E-A947-70E740481C1C}">
                <a14:useLocalDpi xmlns:a14="http://schemas.microsoft.com/office/drawing/2010/main" val="0"/>
              </a:ext>
            </a:extLst>
          </a:blip>
          <a:stretch>
            <a:fillRect/>
          </a:stretch>
        </p:blipFill>
        <p:spPr>
          <a:xfrm>
            <a:off x="46983" y="382502"/>
            <a:ext cx="3106525" cy="832130"/>
          </a:xfrm>
          <a:prstGeom prst="rect">
            <a:avLst/>
          </a:prstGeom>
        </p:spPr>
      </p:pic>
      <p:sp>
        <p:nvSpPr>
          <p:cNvPr id="3" name="CuadroTexto 2">
            <a:extLst>
              <a:ext uri="{FF2B5EF4-FFF2-40B4-BE49-F238E27FC236}">
                <a16:creationId xmlns:a16="http://schemas.microsoft.com/office/drawing/2014/main" xmlns="" id="{E9188C30-821C-8ED7-8D5E-71FE5D575173}"/>
              </a:ext>
            </a:extLst>
          </p:cNvPr>
          <p:cNvSpPr txBox="1"/>
          <p:nvPr/>
        </p:nvSpPr>
        <p:spPr>
          <a:xfrm>
            <a:off x="7212940" y="530431"/>
            <a:ext cx="3289960" cy="400110"/>
          </a:xfrm>
          <a:prstGeom prst="rect">
            <a:avLst/>
          </a:prstGeom>
          <a:noFill/>
        </p:spPr>
        <p:txBody>
          <a:bodyPr wrap="square">
            <a:spAutoFit/>
          </a:bodyPr>
          <a:lstStyle/>
          <a:p>
            <a:pPr lvl="0" algn="ctr">
              <a:spcAft>
                <a:spcPts val="600"/>
              </a:spcAft>
              <a:defRPr/>
            </a:pPr>
            <a:r>
              <a:rPr kumimoji="0" lang="es-ES" sz="2000" b="1" i="0" u="none" strike="noStrike" kern="1200" cap="none" spc="300" normalizeH="0" baseline="0" noProof="0" dirty="0">
                <a:ln>
                  <a:noFill/>
                </a:ln>
                <a:solidFill>
                  <a:srgbClr val="00B0F0"/>
                </a:solidFill>
                <a:effectLst/>
                <a:uLnTx/>
                <a:uFillTx/>
                <a:latin typeface="Arial" panose="020B0604020202020204" pitchFamily="34" charset="0"/>
                <a:cs typeface="Arial" panose="020B0604020202020204" pitchFamily="34" charset="0"/>
              </a:rPr>
              <a:t>NIVEL PROPÓSITO</a:t>
            </a:r>
            <a:r>
              <a:rPr kumimoji="0" lang="es-ES" sz="2000" b="1" i="0" u="none" strike="noStrike" kern="1200" cap="none" spc="300" normalizeH="0" baseline="0" noProof="0" dirty="0">
                <a:ln>
                  <a:noFill/>
                </a:ln>
                <a:solidFill>
                  <a:prstClr val="black"/>
                </a:solidFill>
                <a:effectLst/>
                <a:uLnTx/>
                <a:uFillTx/>
                <a:latin typeface="Arial" panose="020B0604020202020204" pitchFamily="34" charset="0"/>
                <a:cs typeface="Arial" panose="020B0604020202020204" pitchFamily="34" charset="0"/>
              </a:rPr>
              <a:t> </a:t>
            </a:r>
          </a:p>
        </p:txBody>
      </p:sp>
      <p:sp>
        <p:nvSpPr>
          <p:cNvPr id="4" name="CuadroTexto 3">
            <a:extLst>
              <a:ext uri="{FF2B5EF4-FFF2-40B4-BE49-F238E27FC236}">
                <a16:creationId xmlns:a16="http://schemas.microsoft.com/office/drawing/2014/main" xmlns="" id="{67ADCD15-A9B1-5AE7-2DE3-B7FDDF499056}"/>
              </a:ext>
            </a:extLst>
          </p:cNvPr>
          <p:cNvSpPr txBox="1"/>
          <p:nvPr/>
        </p:nvSpPr>
        <p:spPr>
          <a:xfrm>
            <a:off x="203817" y="1705648"/>
            <a:ext cx="5193927" cy="1441548"/>
          </a:xfrm>
          <a:prstGeom prst="rect">
            <a:avLst/>
          </a:prstGeom>
          <a:noFill/>
        </p:spPr>
        <p:txBody>
          <a:bodyPr wrap="square">
            <a:spAutoFit/>
          </a:bodyPr>
          <a:lstStyle/>
          <a:p>
            <a:pPr algn="just">
              <a:lnSpc>
                <a:spcPct val="150000"/>
              </a:lnSpc>
              <a:spcAft>
                <a:spcPts val="600"/>
              </a:spcAft>
            </a:pPr>
            <a:r>
              <a:rPr lang="es-ES_tradnl" sz="1500" dirty="0"/>
              <a:t>La Secretaría Municipal de Seguridad Ciudadana y Tránsito </a:t>
            </a:r>
            <a:r>
              <a:rPr lang="es-ES_tradnl" sz="1500" b="1" dirty="0"/>
              <a:t>combate la delincuencia</a:t>
            </a:r>
            <a:r>
              <a:rPr lang="es-ES_tradnl" sz="1500" dirty="0"/>
              <a:t> </a:t>
            </a:r>
            <a:r>
              <a:rPr lang="es-ES" sz="1500" dirty="0"/>
              <a:t>con estricto respeto a los derechos humanos </a:t>
            </a:r>
            <a:r>
              <a:rPr lang="es-ES_tradnl" sz="1500" dirty="0"/>
              <a:t>para que la población </a:t>
            </a:r>
            <a:r>
              <a:rPr lang="es-ES_tradnl" sz="1500" dirty="0" err="1"/>
              <a:t>Benitojuarense</a:t>
            </a:r>
            <a:r>
              <a:rPr lang="es-ES_tradnl" sz="1500" dirty="0"/>
              <a:t> </a:t>
            </a:r>
            <a:r>
              <a:rPr lang="es-ES_tradnl" sz="1500" b="1" dirty="0"/>
              <a:t>mantenga seguro su patrimonio</a:t>
            </a:r>
            <a:r>
              <a:rPr lang="es-ES_tradnl" sz="1500" dirty="0"/>
              <a:t>.</a:t>
            </a:r>
          </a:p>
        </p:txBody>
      </p:sp>
      <p:sp>
        <p:nvSpPr>
          <p:cNvPr id="5" name="CuadroTexto 4">
            <a:extLst>
              <a:ext uri="{FF2B5EF4-FFF2-40B4-BE49-F238E27FC236}">
                <a16:creationId xmlns:a16="http://schemas.microsoft.com/office/drawing/2014/main" xmlns="" id="{57679447-DBC3-61EC-5CF3-686D15EFCEEE}"/>
              </a:ext>
            </a:extLst>
          </p:cNvPr>
          <p:cNvSpPr txBox="1"/>
          <p:nvPr/>
        </p:nvSpPr>
        <p:spPr>
          <a:xfrm>
            <a:off x="203817" y="3293564"/>
            <a:ext cx="5257183" cy="2677656"/>
          </a:xfrm>
          <a:prstGeom prst="rect">
            <a:avLst/>
          </a:prstGeom>
          <a:noFill/>
          <a:ln>
            <a:noFill/>
          </a:ln>
        </p:spPr>
        <p:txBody>
          <a:bodyPr wrap="square">
            <a:spAutoFit/>
          </a:bodyPr>
          <a:lstStyle/>
          <a:p>
            <a:pPr algn="just">
              <a:lnSpc>
                <a:spcPct val="150000"/>
              </a:lnSpc>
              <a:spcAft>
                <a:spcPts val="600"/>
              </a:spcAft>
            </a:pPr>
            <a:r>
              <a:rPr lang="es-ES" sz="1600" dirty="0"/>
              <a:t>La tasa de variación de delitos cometidos contra el patrimonio de la población del municipio de Benito Juárez, es de un valor </a:t>
            </a:r>
            <a:r>
              <a:rPr lang="es-ES" sz="1600" b="1" dirty="0"/>
              <a:t>positivo</a:t>
            </a:r>
            <a:r>
              <a:rPr lang="es-ES" sz="1600" dirty="0"/>
              <a:t> del avance trimestral, lo que indica que la incidencia delictiva </a:t>
            </a:r>
            <a:r>
              <a:rPr lang="es-ES" sz="1600" b="1" dirty="0"/>
              <a:t>disminuyo</a:t>
            </a:r>
            <a:r>
              <a:rPr lang="es-ES" sz="1600" dirty="0"/>
              <a:t> un </a:t>
            </a:r>
            <a:r>
              <a:rPr lang="es-ES" sz="1600" b="1" dirty="0"/>
              <a:t>-0.66% </a:t>
            </a:r>
            <a:r>
              <a:rPr lang="es-ES" sz="1600" dirty="0"/>
              <a:t>por debajo de lo esperado, debido a los </a:t>
            </a:r>
            <a:r>
              <a:rPr lang="es-ES" sz="1600" b="1" dirty="0"/>
              <a:t>2,114</a:t>
            </a:r>
            <a:r>
              <a:rPr lang="es-ES" sz="1600" dirty="0"/>
              <a:t> delitos cometidos contra el patrimonio reportados en el municipio, contra los </a:t>
            </a:r>
            <a:r>
              <a:rPr lang="es-ES" sz="1600" b="1" dirty="0"/>
              <a:t>2,128</a:t>
            </a:r>
            <a:r>
              <a:rPr lang="es-ES" sz="1600" dirty="0"/>
              <a:t> de proyección para el primer trimestre. </a:t>
            </a:r>
            <a:endParaRPr lang="es-ES_tradnl" sz="1600" dirty="0"/>
          </a:p>
        </p:txBody>
      </p:sp>
      <p:graphicFrame>
        <p:nvGraphicFramePr>
          <p:cNvPr id="6" name="Gráfico 5">
            <a:extLst>
              <a:ext uri="{FF2B5EF4-FFF2-40B4-BE49-F238E27FC236}">
                <a16:creationId xmlns:a16="http://schemas.microsoft.com/office/drawing/2014/main" xmlns="" id="{950DA49A-E12F-4604-AE76-6BAB14BE2486}"/>
              </a:ext>
            </a:extLst>
          </p:cNvPr>
          <p:cNvGraphicFramePr>
            <a:graphicFrameLocks/>
          </p:cNvGraphicFramePr>
          <p:nvPr>
            <p:extLst>
              <p:ext uri="{D42A27DB-BD31-4B8C-83A1-F6EECF244321}">
                <p14:modId xmlns:p14="http://schemas.microsoft.com/office/powerpoint/2010/main" val="2351082497"/>
              </p:ext>
            </p:extLst>
          </p:nvPr>
        </p:nvGraphicFramePr>
        <p:xfrm>
          <a:off x="5881056" y="1192265"/>
          <a:ext cx="5953728" cy="5179239"/>
        </p:xfrm>
        <a:graphic>
          <a:graphicData uri="http://schemas.openxmlformats.org/drawingml/2006/chart">
            <c:chart xmlns:c="http://schemas.openxmlformats.org/drawingml/2006/chart" xmlns:r="http://schemas.openxmlformats.org/officeDocument/2006/relationships" r:id="rId3"/>
          </a:graphicData>
        </a:graphic>
      </p:graphicFrame>
      <p:sp>
        <p:nvSpPr>
          <p:cNvPr id="7" name="CuadroTexto 6"/>
          <p:cNvSpPr txBox="1"/>
          <p:nvPr/>
        </p:nvSpPr>
        <p:spPr>
          <a:xfrm>
            <a:off x="8021" y="6427113"/>
            <a:ext cx="5648770" cy="492443"/>
          </a:xfrm>
          <a:prstGeom prst="rect">
            <a:avLst/>
          </a:prstGeom>
          <a:noFill/>
        </p:spPr>
        <p:txBody>
          <a:bodyPr wrap="square" rtlCol="0">
            <a:spAutoFit/>
          </a:bodyPr>
          <a:lstStyle/>
          <a:p>
            <a:pPr algn="ctr"/>
            <a:r>
              <a:rPr lang="es-MX" sz="1300" b="1" dirty="0">
                <a:solidFill>
                  <a:schemeClr val="bg1"/>
                </a:solidFill>
                <a:latin typeface="Arial" panose="020B0604020202020204" pitchFamily="34" charset="0"/>
                <a:cs typeface="Arial" panose="020B0604020202020204" pitchFamily="34" charset="0"/>
              </a:rPr>
              <a:t>Cap. </a:t>
            </a:r>
            <a:r>
              <a:rPr lang="es-MX" sz="1300" b="1" dirty="0" err="1">
                <a:solidFill>
                  <a:schemeClr val="bg1"/>
                </a:solidFill>
                <a:latin typeface="Arial" panose="020B0604020202020204" pitchFamily="34" charset="0"/>
                <a:cs typeface="Arial" panose="020B0604020202020204" pitchFamily="34" charset="0"/>
              </a:rPr>
              <a:t>Nav</a:t>
            </a:r>
            <a:r>
              <a:rPr lang="es-MX" sz="1300" b="1" dirty="0">
                <a:solidFill>
                  <a:schemeClr val="bg1"/>
                </a:solidFill>
                <a:latin typeface="Arial" panose="020B0604020202020204" pitchFamily="34" charset="0"/>
                <a:cs typeface="Arial" panose="020B0604020202020204" pitchFamily="34" charset="0"/>
              </a:rPr>
              <a:t>. Carlos Ernesto D’ </a:t>
            </a:r>
            <a:r>
              <a:rPr lang="es-MX" sz="1300" b="1" dirty="0" err="1">
                <a:solidFill>
                  <a:schemeClr val="bg1"/>
                </a:solidFill>
                <a:latin typeface="Arial" panose="020B0604020202020204" pitchFamily="34" charset="0"/>
                <a:cs typeface="Arial" panose="020B0604020202020204" pitchFamily="34" charset="0"/>
              </a:rPr>
              <a:t>amiano</a:t>
            </a:r>
            <a:r>
              <a:rPr lang="es-MX" sz="1300" b="1" dirty="0">
                <a:solidFill>
                  <a:schemeClr val="bg1"/>
                </a:solidFill>
                <a:latin typeface="Arial" panose="020B0604020202020204" pitchFamily="34" charset="0"/>
                <a:cs typeface="Arial" panose="020B0604020202020204" pitchFamily="34" charset="0"/>
              </a:rPr>
              <a:t> </a:t>
            </a:r>
            <a:r>
              <a:rPr lang="es-MX" sz="1300" b="1" dirty="0" err="1">
                <a:solidFill>
                  <a:schemeClr val="bg1"/>
                </a:solidFill>
                <a:latin typeface="Arial" panose="020B0604020202020204" pitchFamily="34" charset="0"/>
                <a:cs typeface="Arial" panose="020B0604020202020204" pitchFamily="34" charset="0"/>
              </a:rPr>
              <a:t>Sumuano</a:t>
            </a:r>
            <a:r>
              <a:rPr lang="es-MX" sz="1300" b="1" dirty="0">
                <a:solidFill>
                  <a:schemeClr val="bg1"/>
                </a:solidFill>
                <a:latin typeface="Arial" panose="020B0604020202020204" pitchFamily="34" charset="0"/>
                <a:cs typeface="Arial" panose="020B0604020202020204" pitchFamily="34" charset="0"/>
              </a:rPr>
              <a:t>. </a:t>
            </a:r>
          </a:p>
          <a:p>
            <a:pPr algn="ctr"/>
            <a:r>
              <a:rPr lang="es-MX" sz="1300" dirty="0">
                <a:solidFill>
                  <a:schemeClr val="bg1"/>
                </a:solidFill>
                <a:latin typeface="Arial" panose="020B0604020202020204" pitchFamily="34" charset="0"/>
                <a:cs typeface="Arial" panose="020B0604020202020204" pitchFamily="34" charset="0"/>
              </a:rPr>
              <a:t>Secretaría Municipal de Seguridad Ciudadana y Tránsito, Benito Juárez.</a:t>
            </a:r>
          </a:p>
        </p:txBody>
      </p:sp>
      <p:sp>
        <p:nvSpPr>
          <p:cNvPr id="8" name="Rectángulo 7"/>
          <p:cNvSpPr/>
          <p:nvPr/>
        </p:nvSpPr>
        <p:spPr>
          <a:xfrm>
            <a:off x="46983" y="6117588"/>
            <a:ext cx="5570846" cy="253916"/>
          </a:xfrm>
          <a:prstGeom prst="rect">
            <a:avLst/>
          </a:prstGeom>
        </p:spPr>
        <p:txBody>
          <a:bodyPr wrap="square">
            <a:spAutoFit/>
          </a:bodyPr>
          <a:lstStyle/>
          <a:p>
            <a:pPr algn="ctr">
              <a:spcAft>
                <a:spcPts val="600"/>
              </a:spcAft>
            </a:pPr>
            <a:r>
              <a:rPr lang="es-ES" sz="1050" dirty="0"/>
              <a:t>Datos obtenidos del Secretariado Ejecutivo del Sistema Nacional de Seguridad Pública (</a:t>
            </a:r>
            <a:r>
              <a:rPr lang="es-ES" sz="1050" dirty="0" err="1"/>
              <a:t>SESNSP</a:t>
            </a:r>
            <a:r>
              <a:rPr lang="es-ES" sz="1050" dirty="0"/>
              <a:t>).</a:t>
            </a:r>
            <a:endParaRPr lang="es-ES_tradnl" sz="1050" dirty="0"/>
          </a:p>
        </p:txBody>
      </p:sp>
      <p:sp>
        <p:nvSpPr>
          <p:cNvPr id="9" name="CuadroTexto 8">
            <a:extLst>
              <a:ext uri="{FF2B5EF4-FFF2-40B4-BE49-F238E27FC236}">
                <a16:creationId xmlns:a16="http://schemas.microsoft.com/office/drawing/2014/main" xmlns="" id="{F16D3E7D-7FDF-4F94-9392-749EE3B99348}"/>
              </a:ext>
            </a:extLst>
          </p:cNvPr>
          <p:cNvSpPr txBox="1"/>
          <p:nvPr/>
        </p:nvSpPr>
        <p:spPr>
          <a:xfrm>
            <a:off x="1107631" y="1214632"/>
            <a:ext cx="3289960" cy="400110"/>
          </a:xfrm>
          <a:prstGeom prst="rect">
            <a:avLst/>
          </a:prstGeom>
          <a:noFill/>
        </p:spPr>
        <p:txBody>
          <a:bodyPr wrap="square">
            <a:spAutoFit/>
          </a:bodyPr>
          <a:lstStyle/>
          <a:p>
            <a:pPr lvl="0" algn="ctr">
              <a:spcAft>
                <a:spcPts val="600"/>
              </a:spcAft>
              <a:defRPr/>
            </a:pPr>
            <a:r>
              <a:rPr kumimoji="0" lang="es-ES" sz="2000" b="1" i="0" u="none" strike="noStrike" kern="1200" cap="none" spc="300" normalizeH="0" baseline="0" noProof="0" dirty="0">
                <a:ln>
                  <a:noFill/>
                </a:ln>
                <a:solidFill>
                  <a:srgbClr val="00B0F0"/>
                </a:solidFill>
                <a:effectLst/>
                <a:uLnTx/>
                <a:uFillTx/>
                <a:latin typeface="Arial" panose="020B0604020202020204" pitchFamily="34" charset="0"/>
                <a:cs typeface="Arial" panose="020B0604020202020204" pitchFamily="34" charset="0"/>
              </a:rPr>
              <a:t>PROPÓSITO</a:t>
            </a:r>
            <a:r>
              <a:rPr kumimoji="0" lang="es-ES" sz="2000" b="1" i="0" u="none" strike="noStrike" kern="1200" cap="none" spc="300" normalizeH="0" baseline="0" noProof="0" dirty="0">
                <a:ln>
                  <a:noFill/>
                </a:ln>
                <a:solidFill>
                  <a:prstClr val="black"/>
                </a:solidFill>
                <a:effectLst/>
                <a:uLnTx/>
                <a:uFillTx/>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779870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89920" y="1683783"/>
            <a:ext cx="5193636" cy="3885679"/>
          </a:xfrm>
          <a:prstGeom prst="rect">
            <a:avLst/>
          </a:prstGeom>
        </p:spPr>
        <p:txBody>
          <a:bodyPr wrap="square">
            <a:spAutoFit/>
          </a:bodyPr>
          <a:lstStyle/>
          <a:p>
            <a:pPr algn="just"/>
            <a:r>
              <a:rPr lang="es-MX" sz="1450" b="1" dirty="0">
                <a:cs typeface="Arial" panose="020B0604020202020204" pitchFamily="34" charset="0"/>
              </a:rPr>
              <a:t>Actividad 3.-  </a:t>
            </a:r>
            <a:r>
              <a:rPr lang="es-MX" sz="1450" dirty="0">
                <a:cs typeface="Arial" panose="020B0604020202020204" pitchFamily="34" charset="0"/>
              </a:rPr>
              <a:t>La ejecución de actividades enfocadas a </a:t>
            </a:r>
            <a:r>
              <a:rPr lang="es-MX" sz="1450" dirty="0" err="1">
                <a:cs typeface="Arial" panose="020B0604020202020204" pitchFamily="34" charset="0"/>
              </a:rPr>
              <a:t>eficientar</a:t>
            </a:r>
            <a:r>
              <a:rPr lang="es-MX" sz="1450" dirty="0">
                <a:cs typeface="Arial" panose="020B0604020202020204" pitchFamily="34" charset="0"/>
              </a:rPr>
              <a:t> la movilidad urbana, en este trimestre, realizo las </a:t>
            </a:r>
            <a:r>
              <a:rPr lang="es-MX" sz="1450" b="1" dirty="0">
                <a:cs typeface="Arial" panose="020B0604020202020204" pitchFamily="34" charset="0"/>
              </a:rPr>
              <a:t>08</a:t>
            </a:r>
            <a:r>
              <a:rPr lang="es-MX" sz="1450" dirty="0">
                <a:cs typeface="Arial" panose="020B0604020202020204" pitchFamily="34" charset="0"/>
              </a:rPr>
              <a:t> actividades que se tenían programadas, significando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 </a:t>
            </a:r>
            <a:r>
              <a:rPr lang="es-MX" sz="1450" dirty="0">
                <a:cs typeface="Arial" panose="020B0604020202020204" pitchFamily="34" charset="0"/>
              </a:rPr>
              <a:t>con respecto a la meta trimestral.</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4.- </a:t>
            </a:r>
            <a:r>
              <a:rPr lang="es-MX" sz="1450" dirty="0">
                <a:cs typeface="Arial" panose="020B0604020202020204" pitchFamily="34" charset="0"/>
              </a:rPr>
              <a:t>La impartición de capacitación en educación vial enfocada a conductores de vehículos, este trimestre se realizaron </a:t>
            </a:r>
            <a:r>
              <a:rPr lang="es-MX" sz="1450" b="1" dirty="0">
                <a:cs typeface="Arial" panose="020B0604020202020204" pitchFamily="34" charset="0"/>
              </a:rPr>
              <a:t>68</a:t>
            </a:r>
            <a:r>
              <a:rPr lang="es-MX" sz="1450" dirty="0">
                <a:cs typeface="Arial" panose="020B0604020202020204" pitchFamily="34" charset="0"/>
              </a:rPr>
              <a:t> de las </a:t>
            </a:r>
            <a:r>
              <a:rPr lang="es-MX" sz="1450" b="1" dirty="0">
                <a:cs typeface="Arial" panose="020B0604020202020204" pitchFamily="34" charset="0"/>
              </a:rPr>
              <a:t>143</a:t>
            </a:r>
            <a:r>
              <a:rPr lang="es-MX" sz="1450" dirty="0">
                <a:cs typeface="Arial" panose="020B0604020202020204" pitchFamily="34" charset="0"/>
              </a:rPr>
              <a:t> actividades de las programadas, significando un </a:t>
            </a:r>
            <a:r>
              <a:rPr lang="es-MX" sz="1450" b="1" dirty="0">
                <a:cs typeface="Arial" panose="020B0604020202020204" pitchFamily="34" charset="0"/>
              </a:rPr>
              <a:t>avance </a:t>
            </a:r>
            <a:r>
              <a:rPr lang="es-MX" sz="1450" dirty="0">
                <a:cs typeface="Arial" panose="020B0604020202020204" pitchFamily="34" charset="0"/>
              </a:rPr>
              <a:t>del </a:t>
            </a:r>
            <a:r>
              <a:rPr lang="es-MX" sz="1450" b="1" dirty="0">
                <a:cs typeface="Arial" panose="020B0604020202020204" pitchFamily="34" charset="0"/>
              </a:rPr>
              <a:t>47.55%, </a:t>
            </a:r>
            <a:r>
              <a:rPr lang="es-MX" sz="1450" dirty="0">
                <a:cs typeface="Arial" panose="020B0604020202020204" pitchFamily="34" charset="0"/>
              </a:rPr>
              <a:t>este se debe a que se reprogramaron las pláticas para el siguiente trimestre, esperando que las condiciones para su implementación sean favorables.</a:t>
            </a:r>
          </a:p>
          <a:p>
            <a:pPr algn="just"/>
            <a:endParaRPr lang="es-MX" sz="1450" b="1" dirty="0">
              <a:cs typeface="Arial" panose="020B0604020202020204" pitchFamily="34" charset="0"/>
            </a:endParaRPr>
          </a:p>
          <a:p>
            <a:pPr algn="just"/>
            <a:r>
              <a:rPr lang="es-MX" sz="1450" b="1" dirty="0">
                <a:cs typeface="Arial" panose="020B0604020202020204" pitchFamily="34" charset="0"/>
              </a:rPr>
              <a:t>Actividad 5.- </a:t>
            </a:r>
            <a:r>
              <a:rPr lang="es-MX" sz="1450" dirty="0">
                <a:cs typeface="Arial" panose="020B0604020202020204" pitchFamily="34" charset="0"/>
              </a:rPr>
              <a:t>La ejecución de acciones en materia de prevención vial a peatones y conductores de vehículos motorizados, realizo en este trimestre </a:t>
            </a:r>
            <a:r>
              <a:rPr lang="es-MX" sz="1450" b="1" dirty="0">
                <a:cs typeface="Arial" panose="020B0604020202020204" pitchFamily="34" charset="0"/>
              </a:rPr>
              <a:t>22</a:t>
            </a:r>
            <a:r>
              <a:rPr lang="es-MX" sz="1450" dirty="0">
                <a:cs typeface="Arial" panose="020B0604020202020204" pitchFamily="34" charset="0"/>
              </a:rPr>
              <a:t> de las </a:t>
            </a:r>
            <a:r>
              <a:rPr lang="es-MX" sz="1450" b="1" dirty="0">
                <a:cs typeface="Arial" panose="020B0604020202020204" pitchFamily="34" charset="0"/>
              </a:rPr>
              <a:t>20</a:t>
            </a:r>
            <a:r>
              <a:rPr lang="es-MX" sz="1450" dirty="0">
                <a:cs typeface="Arial" panose="020B0604020202020204" pitchFamily="34" charset="0"/>
              </a:rPr>
              <a:t> actividades proyectas, significando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110%, </a:t>
            </a:r>
            <a:r>
              <a:rPr lang="es-MX" sz="1450" dirty="0">
                <a:cs typeface="Arial" panose="020B0604020202020204" pitchFamily="34" charset="0"/>
              </a:rPr>
              <a:t>teniendo un </a:t>
            </a:r>
            <a:r>
              <a:rPr lang="es-MX" sz="1450" b="1" dirty="0">
                <a:cs typeface="Arial" panose="020B0604020202020204" pitchFamily="34" charset="0"/>
              </a:rPr>
              <a:t>incremento</a:t>
            </a:r>
            <a:r>
              <a:rPr lang="es-MX" sz="1450" dirty="0">
                <a:cs typeface="Arial" panose="020B0604020202020204" pitchFamily="34" charset="0"/>
              </a:rPr>
              <a:t> del </a:t>
            </a:r>
            <a:r>
              <a:rPr lang="es-MX" sz="1450" b="1" dirty="0">
                <a:cs typeface="Arial" panose="020B0604020202020204" pitchFamily="34" charset="0"/>
              </a:rPr>
              <a:t>10%</a:t>
            </a:r>
            <a:r>
              <a:rPr lang="es-MX" sz="1450" dirty="0">
                <a:cs typeface="Arial" panose="020B0604020202020204" pitchFamily="34" charset="0"/>
              </a:rPr>
              <a:t> con respecto a la proyección del trimestre.</a:t>
            </a:r>
          </a:p>
        </p:txBody>
      </p:sp>
      <p:sp>
        <p:nvSpPr>
          <p:cNvPr id="3" name="Rectángulo 2"/>
          <p:cNvSpPr/>
          <p:nvPr/>
        </p:nvSpPr>
        <p:spPr>
          <a:xfrm>
            <a:off x="560588" y="865627"/>
            <a:ext cx="4452299" cy="369332"/>
          </a:xfrm>
          <a:prstGeom prst="rect">
            <a:avLst/>
          </a:prstGeom>
        </p:spPr>
        <p:txBody>
          <a:bodyPr wrap="square">
            <a:spAutoFit/>
          </a:bodyPr>
          <a:lstStyle/>
          <a:p>
            <a:pPr algn="ctr"/>
            <a:r>
              <a:rPr lang="es-MX" b="1" dirty="0">
                <a:effectLst/>
                <a:latin typeface="Arial" panose="020B0604020202020204" pitchFamily="34" charset="0"/>
                <a:cs typeface="Arial" panose="020B0604020202020204" pitchFamily="34" charset="0"/>
              </a:rPr>
              <a:t>Dirección </a:t>
            </a:r>
            <a:r>
              <a:rPr lang="es-MX" dirty="0">
                <a:effectLst/>
                <a:latin typeface="Arial" panose="020B0604020202020204" pitchFamily="34" charset="0"/>
                <a:cs typeface="Arial" panose="020B0604020202020204" pitchFamily="34" charset="0"/>
              </a:rPr>
              <a:t>de</a:t>
            </a:r>
            <a:r>
              <a:rPr lang="es-MX" b="1" dirty="0">
                <a:effectLst/>
                <a:latin typeface="Arial" panose="020B0604020202020204" pitchFamily="34" charset="0"/>
                <a:cs typeface="Arial" panose="020B0604020202020204" pitchFamily="34" charset="0"/>
              </a:rPr>
              <a:t> </a:t>
            </a:r>
            <a:r>
              <a:rPr lang="es-MX" b="1" dirty="0">
                <a:latin typeface="Arial" panose="020B0604020202020204" pitchFamily="34" charset="0"/>
                <a:cs typeface="Arial" panose="020B0604020202020204" pitchFamily="34" charset="0"/>
              </a:rPr>
              <a:t>Tránsito</a:t>
            </a:r>
            <a:r>
              <a:rPr lang="es-MX" dirty="0">
                <a:latin typeface="Arial" panose="020B0604020202020204" pitchFamily="34" charset="0"/>
                <a:cs typeface="Arial" panose="020B0604020202020204" pitchFamily="34" charset="0"/>
              </a:rPr>
              <a:t> </a:t>
            </a:r>
            <a:r>
              <a:rPr lang="es-MX" b="1" dirty="0">
                <a:latin typeface="Arial" panose="020B0604020202020204" pitchFamily="34" charset="0"/>
                <a:cs typeface="Arial" panose="020B0604020202020204" pitchFamily="34" charset="0"/>
              </a:rPr>
              <a:t>Municipal</a:t>
            </a:r>
            <a:r>
              <a:rPr lang="es-MX" dirty="0">
                <a:latin typeface="Arial" panose="020B0604020202020204" pitchFamily="34" charset="0"/>
                <a:cs typeface="Arial" panose="020B0604020202020204" pitchFamily="34" charset="0"/>
              </a:rPr>
              <a:t>.</a:t>
            </a:r>
          </a:p>
        </p:txBody>
      </p:sp>
      <p:sp>
        <p:nvSpPr>
          <p:cNvPr id="4" name="Rectángulo 3"/>
          <p:cNvSpPr/>
          <p:nvPr/>
        </p:nvSpPr>
        <p:spPr>
          <a:xfrm>
            <a:off x="1648963" y="0"/>
            <a:ext cx="2275558"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Actividades.</a:t>
            </a:r>
          </a:p>
        </p:txBody>
      </p:sp>
      <p:sp>
        <p:nvSpPr>
          <p:cNvPr id="5" name="Rectángulo 4"/>
          <p:cNvSpPr/>
          <p:nvPr/>
        </p:nvSpPr>
        <p:spPr>
          <a:xfrm>
            <a:off x="0" y="6467111"/>
            <a:ext cx="5573486" cy="461665"/>
          </a:xfrm>
          <a:prstGeom prst="rect">
            <a:avLst/>
          </a:prstGeom>
        </p:spPr>
        <p:txBody>
          <a:bodyPr wrap="square">
            <a:spAutoFit/>
          </a:bodyPr>
          <a:lstStyle/>
          <a:p>
            <a:pPr algn="ctr"/>
            <a:r>
              <a:rPr lang="es-MX" sz="1200" b="1" dirty="0">
                <a:solidFill>
                  <a:schemeClr val="bg1"/>
                </a:solidFill>
                <a:latin typeface="Arial" panose="020B0604020202020204" pitchFamily="34" charset="0"/>
                <a:cs typeface="Arial" panose="020B0604020202020204" pitchFamily="34" charset="0"/>
              </a:rPr>
              <a:t>Ezequiel Segovia Góngora.</a:t>
            </a:r>
          </a:p>
          <a:p>
            <a:pPr algn="ctr"/>
            <a:r>
              <a:rPr lang="es-MX" sz="1200" dirty="0">
                <a:solidFill>
                  <a:schemeClr val="bg1"/>
                </a:solidFill>
                <a:latin typeface="Arial" panose="020B0604020202020204" pitchFamily="34" charset="0"/>
                <a:cs typeface="Arial" panose="020B0604020202020204" pitchFamily="34" charset="0"/>
              </a:rPr>
              <a:t>Dirección de Tránsito Municipal.</a:t>
            </a:r>
            <a:endParaRPr lang="es-MX" sz="1200" dirty="0">
              <a:solidFill>
                <a:schemeClr val="bg1"/>
              </a:solidFill>
              <a:effectLst/>
              <a:latin typeface="Arial" panose="020B0604020202020204" pitchFamily="34" charset="0"/>
              <a:cs typeface="Arial" panose="020B0604020202020204" pitchFamily="34" charset="0"/>
            </a:endParaRPr>
          </a:p>
        </p:txBody>
      </p:sp>
      <p:graphicFrame>
        <p:nvGraphicFramePr>
          <p:cNvPr id="6" name="Gráfico 5">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4123171056"/>
              </p:ext>
            </p:extLst>
          </p:nvPr>
        </p:nvGraphicFramePr>
        <p:xfrm>
          <a:off x="5905365" y="1589336"/>
          <a:ext cx="5879093" cy="367932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801489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209455" y="167666"/>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effectLst/>
                <a:latin typeface="Arial" panose="020B0604020202020204" pitchFamily="34" charset="0"/>
                <a:cs typeface="Arial" panose="020B0604020202020204" pitchFamily="34" charset="0"/>
              </a:rPr>
              <a:t>Dirección </a:t>
            </a:r>
            <a:r>
              <a:rPr lang="es-MX" sz="2800" dirty="0">
                <a:effectLst/>
                <a:latin typeface="Arial" panose="020B0604020202020204" pitchFamily="34" charset="0"/>
                <a:cs typeface="Arial" panose="020B0604020202020204" pitchFamily="34" charset="0"/>
              </a:rPr>
              <a:t>de</a:t>
            </a:r>
            <a:r>
              <a:rPr lang="es-MX" sz="2800" b="1" dirty="0">
                <a:effectLst/>
                <a:latin typeface="Arial" panose="020B0604020202020204" pitchFamily="34" charset="0"/>
                <a:cs typeface="Arial" panose="020B0604020202020204" pitchFamily="34" charset="0"/>
              </a:rPr>
              <a:t> </a:t>
            </a:r>
            <a:r>
              <a:rPr lang="es-MX" sz="2800" b="1" dirty="0">
                <a:latin typeface="Arial" panose="020B0604020202020204" pitchFamily="34" charset="0"/>
                <a:cs typeface="Arial" panose="020B0604020202020204" pitchFamily="34" charset="0"/>
              </a:rPr>
              <a:t>Tránsito</a:t>
            </a:r>
            <a:r>
              <a:rPr lang="es-MX" sz="2800" dirty="0">
                <a:latin typeface="Arial" panose="020B0604020202020204" pitchFamily="34" charset="0"/>
                <a:cs typeface="Arial" panose="020B0604020202020204" pitchFamily="34" charset="0"/>
              </a:rPr>
              <a:t> </a:t>
            </a:r>
            <a:r>
              <a:rPr lang="es-MX" sz="2800" b="1" dirty="0">
                <a:latin typeface="Arial" panose="020B0604020202020204" pitchFamily="34" charset="0"/>
                <a:cs typeface="Arial" panose="020B0604020202020204" pitchFamily="34" charset="0"/>
              </a:rPr>
              <a:t>Municipal</a:t>
            </a:r>
            <a:r>
              <a:rPr lang="es-MX" sz="2800" dirty="0">
                <a:latin typeface="Arial" panose="020B0604020202020204" pitchFamily="34" charset="0"/>
                <a:cs typeface="Arial" panose="020B0604020202020204" pitchFamily="34" charset="0"/>
              </a:rPr>
              <a:t>.</a:t>
            </a: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846" y="1570891"/>
            <a:ext cx="4409432" cy="4642340"/>
          </a:xfrm>
          <a:prstGeom prst="rect">
            <a:avLst/>
          </a:prstGeom>
        </p:spPr>
      </p:pic>
      <p:pic>
        <p:nvPicPr>
          <p:cNvPr id="4" name="Imagen 3"/>
          <p:cNvPicPr>
            <a:picLocks noChangeAspect="1"/>
          </p:cNvPicPr>
          <p:nvPr/>
        </p:nvPicPr>
        <p:blipFill rotWithShape="1">
          <a:blip r:embed="rId3">
            <a:extLst>
              <a:ext uri="{28A0092B-C50C-407E-A947-70E740481C1C}">
                <a14:useLocalDpi xmlns:a14="http://schemas.microsoft.com/office/drawing/2010/main" val="0"/>
              </a:ext>
            </a:extLst>
          </a:blip>
          <a:srcRect l="3152" t="11054" r="19327" b="12339"/>
          <a:stretch/>
        </p:blipFill>
        <p:spPr>
          <a:xfrm>
            <a:off x="4759572" y="1567151"/>
            <a:ext cx="4325816" cy="4642340"/>
          </a:xfrm>
          <a:prstGeom prst="rect">
            <a:avLst/>
          </a:prstGeom>
        </p:spPr>
      </p:pic>
      <p:sp>
        <p:nvSpPr>
          <p:cNvPr id="7" name="AutoShape 2" descr="blob:https://web.whatsapp.com/69cfd693-34b4-49a4-addd-25f7f134b2f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8" name="Imagen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59682" y="1567151"/>
            <a:ext cx="2684825" cy="4646080"/>
          </a:xfrm>
          <a:prstGeom prst="rect">
            <a:avLst/>
          </a:prstGeom>
        </p:spPr>
      </p:pic>
    </p:spTree>
    <p:extLst>
      <p:ext uri="{BB962C8B-B14F-4D97-AF65-F5344CB8AC3E}">
        <p14:creationId xmlns:p14="http://schemas.microsoft.com/office/powerpoint/2010/main" val="26501315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209455" y="167666"/>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effectLst/>
                <a:latin typeface="Arial" panose="020B0604020202020204" pitchFamily="34" charset="0"/>
                <a:cs typeface="Arial" panose="020B0604020202020204" pitchFamily="34" charset="0"/>
              </a:rPr>
              <a:t>Dirección </a:t>
            </a:r>
            <a:r>
              <a:rPr lang="es-MX" sz="2800" dirty="0">
                <a:effectLst/>
                <a:latin typeface="Arial" panose="020B0604020202020204" pitchFamily="34" charset="0"/>
                <a:cs typeface="Arial" panose="020B0604020202020204" pitchFamily="34" charset="0"/>
              </a:rPr>
              <a:t>de</a:t>
            </a:r>
            <a:r>
              <a:rPr lang="es-MX" sz="2800" b="1" dirty="0">
                <a:effectLst/>
                <a:latin typeface="Arial" panose="020B0604020202020204" pitchFamily="34" charset="0"/>
                <a:cs typeface="Arial" panose="020B0604020202020204" pitchFamily="34" charset="0"/>
              </a:rPr>
              <a:t> </a:t>
            </a:r>
            <a:r>
              <a:rPr lang="es-MX" sz="2800" b="1" dirty="0">
                <a:latin typeface="Arial" panose="020B0604020202020204" pitchFamily="34" charset="0"/>
                <a:cs typeface="Arial" panose="020B0604020202020204" pitchFamily="34" charset="0"/>
              </a:rPr>
              <a:t>Tránsito</a:t>
            </a:r>
            <a:r>
              <a:rPr lang="es-MX" sz="2800" dirty="0">
                <a:latin typeface="Arial" panose="020B0604020202020204" pitchFamily="34" charset="0"/>
                <a:cs typeface="Arial" panose="020B0604020202020204" pitchFamily="34" charset="0"/>
              </a:rPr>
              <a:t> </a:t>
            </a:r>
            <a:r>
              <a:rPr lang="es-MX" sz="2800" b="1" dirty="0">
                <a:latin typeface="Arial" panose="020B0604020202020204" pitchFamily="34" charset="0"/>
                <a:cs typeface="Arial" panose="020B0604020202020204" pitchFamily="34" charset="0"/>
              </a:rPr>
              <a:t>Municipal</a:t>
            </a:r>
            <a:r>
              <a:rPr lang="es-MX" sz="2800" dirty="0">
                <a:latin typeface="Arial" panose="020B0604020202020204" pitchFamily="34" charset="0"/>
                <a:cs typeface="Arial" panose="020B0604020202020204" pitchFamily="34" charset="0"/>
              </a:rPr>
              <a:t>.</a:t>
            </a:r>
          </a:p>
        </p:txBody>
      </p:sp>
      <p:pic>
        <p:nvPicPr>
          <p:cNvPr id="3" name="Imagen 2"/>
          <p:cNvPicPr>
            <a:picLocks noChangeAspect="1"/>
          </p:cNvPicPr>
          <p:nvPr/>
        </p:nvPicPr>
        <p:blipFill rotWithShape="1">
          <a:blip r:embed="rId2">
            <a:extLst>
              <a:ext uri="{28A0092B-C50C-407E-A947-70E740481C1C}">
                <a14:useLocalDpi xmlns:a14="http://schemas.microsoft.com/office/drawing/2010/main" val="0"/>
              </a:ext>
            </a:extLst>
          </a:blip>
          <a:srcRect t="32479" r="1377"/>
          <a:stretch/>
        </p:blipFill>
        <p:spPr>
          <a:xfrm>
            <a:off x="134449" y="1477107"/>
            <a:ext cx="3335582" cy="4794739"/>
          </a:xfrm>
          <a:prstGeom prst="rect">
            <a:avLst/>
          </a:prstGeom>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4768" y="1477106"/>
            <a:ext cx="3417355" cy="4794739"/>
          </a:xfrm>
          <a:prstGeom prst="rect">
            <a:avLst/>
          </a:prstGeom>
        </p:spPr>
      </p:pic>
      <p:pic>
        <p:nvPicPr>
          <p:cNvPr id="5" name="Imagen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9353" y="1477105"/>
            <a:ext cx="4911969" cy="4794739"/>
          </a:xfrm>
          <a:prstGeom prst="rect">
            <a:avLst/>
          </a:prstGeom>
        </p:spPr>
      </p:pic>
    </p:spTree>
    <p:extLst>
      <p:ext uri="{BB962C8B-B14F-4D97-AF65-F5344CB8AC3E}">
        <p14:creationId xmlns:p14="http://schemas.microsoft.com/office/powerpoint/2010/main" val="28454865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92" y="677523"/>
            <a:ext cx="4452299" cy="646331"/>
          </a:xfrm>
          <a:prstGeom prst="rect">
            <a:avLst/>
          </a:prstGeom>
        </p:spPr>
        <p:txBody>
          <a:bodyPr wrap="square">
            <a:spAutoFit/>
          </a:bodyPr>
          <a:lstStyle/>
          <a:p>
            <a:pPr algn="ctr"/>
            <a:r>
              <a:rPr lang="es-MX" b="1" dirty="0">
                <a:effectLst/>
                <a:latin typeface="Arial" panose="020B0604020202020204" pitchFamily="34" charset="0"/>
                <a:cs typeface="Arial" panose="020B0604020202020204" pitchFamily="34" charset="0"/>
              </a:rPr>
              <a:t>Dirección </a:t>
            </a:r>
            <a:r>
              <a:rPr lang="es-MX" dirty="0">
                <a:effectLst/>
                <a:latin typeface="Arial" panose="020B0604020202020204" pitchFamily="34" charset="0"/>
                <a:cs typeface="Arial" panose="020B0604020202020204" pitchFamily="34" charset="0"/>
              </a:rPr>
              <a:t>de</a:t>
            </a:r>
            <a:r>
              <a:rPr lang="es-MX" b="1" dirty="0">
                <a:effectLst/>
                <a:latin typeface="Arial" panose="020B0604020202020204" pitchFamily="34" charset="0"/>
                <a:cs typeface="Arial" panose="020B0604020202020204" pitchFamily="34" charset="0"/>
              </a:rPr>
              <a:t> </a:t>
            </a:r>
            <a:r>
              <a:rPr lang="es-MX" b="1" dirty="0">
                <a:latin typeface="Arial" panose="020B0604020202020204" pitchFamily="34" charset="0"/>
                <a:cs typeface="Arial" panose="020B0604020202020204" pitchFamily="34" charset="0"/>
              </a:rPr>
              <a:t>Vinculación </a:t>
            </a:r>
            <a:r>
              <a:rPr lang="es-MX" dirty="0">
                <a:latin typeface="Arial" panose="020B0604020202020204" pitchFamily="34" charset="0"/>
                <a:cs typeface="Arial" panose="020B0604020202020204" pitchFamily="34" charset="0"/>
              </a:rPr>
              <a:t>y</a:t>
            </a:r>
            <a:r>
              <a:rPr lang="es-MX" b="1" dirty="0">
                <a:latin typeface="Arial" panose="020B0604020202020204" pitchFamily="34" charset="0"/>
                <a:cs typeface="Arial" panose="020B0604020202020204" pitchFamily="34" charset="0"/>
              </a:rPr>
              <a:t> Seguimiento </a:t>
            </a:r>
            <a:r>
              <a:rPr lang="es-MX" dirty="0">
                <a:latin typeface="Arial" panose="020B0604020202020204" pitchFamily="34" charset="0"/>
                <a:cs typeface="Arial" panose="020B0604020202020204" pitchFamily="34" charset="0"/>
              </a:rPr>
              <a:t>con</a:t>
            </a:r>
            <a:r>
              <a:rPr lang="es-MX" b="1" dirty="0">
                <a:latin typeface="Arial" panose="020B0604020202020204" pitchFamily="34" charset="0"/>
                <a:cs typeface="Arial" panose="020B0604020202020204" pitchFamily="34" charset="0"/>
              </a:rPr>
              <a:t> Instancias.</a:t>
            </a:r>
            <a:endParaRPr lang="es-MX" dirty="0">
              <a:latin typeface="Arial" panose="020B0604020202020204" pitchFamily="34" charset="0"/>
              <a:cs typeface="Arial" panose="020B0604020202020204" pitchFamily="34" charset="0"/>
            </a:endParaRP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0" y="6467111"/>
            <a:ext cx="5573486" cy="461665"/>
          </a:xfrm>
          <a:prstGeom prst="rect">
            <a:avLst/>
          </a:prstGeom>
        </p:spPr>
        <p:txBody>
          <a:bodyPr wrap="square">
            <a:spAutoFit/>
          </a:bodyPr>
          <a:lstStyle/>
          <a:p>
            <a:pPr algn="ctr"/>
            <a:r>
              <a:rPr lang="es-MX" sz="1200" b="1" dirty="0">
                <a:solidFill>
                  <a:schemeClr val="bg1"/>
                </a:solidFill>
                <a:latin typeface="Arial" panose="020B0604020202020204" pitchFamily="34" charset="0"/>
                <a:cs typeface="Arial" panose="020B0604020202020204" pitchFamily="34" charset="0"/>
              </a:rPr>
              <a:t>Cinthia Vanessa Moreno Kú.</a:t>
            </a:r>
          </a:p>
          <a:p>
            <a:pPr algn="ctr"/>
            <a:r>
              <a:rPr lang="es-MX" sz="1200" dirty="0">
                <a:solidFill>
                  <a:schemeClr val="bg1"/>
                </a:solidFill>
                <a:latin typeface="Arial" panose="020B0604020202020204" pitchFamily="34" charset="0"/>
                <a:cs typeface="Arial" panose="020B0604020202020204" pitchFamily="34" charset="0"/>
              </a:rPr>
              <a:t>Dirección de Vinculación y Seguimiento con Instancias.</a:t>
            </a:r>
            <a:endParaRPr lang="es-MX" sz="1200" dirty="0">
              <a:solidFill>
                <a:schemeClr val="bg1"/>
              </a:solidFill>
              <a:effectLst/>
              <a:latin typeface="Arial" panose="020B0604020202020204" pitchFamily="34" charset="0"/>
              <a:cs typeface="Arial" panose="020B0604020202020204" pitchFamily="34" charset="0"/>
            </a:endParaRPr>
          </a:p>
        </p:txBody>
      </p:sp>
      <p:sp>
        <p:nvSpPr>
          <p:cNvPr id="5" name="Rectángulo 4"/>
          <p:cNvSpPr/>
          <p:nvPr/>
        </p:nvSpPr>
        <p:spPr>
          <a:xfrm>
            <a:off x="239474" y="1930984"/>
            <a:ext cx="5094534" cy="3439403"/>
          </a:xfrm>
          <a:prstGeom prst="rect">
            <a:avLst/>
          </a:prstGeom>
        </p:spPr>
        <p:txBody>
          <a:bodyPr wrap="square">
            <a:spAutoFit/>
          </a:bodyPr>
          <a:lstStyle/>
          <a:p>
            <a:pPr algn="just"/>
            <a:r>
              <a:rPr lang="es-MX" sz="1450" b="1" dirty="0">
                <a:cs typeface="Arial" panose="020B0604020202020204" pitchFamily="34" charset="0"/>
              </a:rPr>
              <a:t>Componente.- </a:t>
            </a:r>
            <a:r>
              <a:rPr lang="es-MX" sz="1450" dirty="0">
                <a:cs typeface="Arial" panose="020B0604020202020204" pitchFamily="34" charset="0"/>
              </a:rPr>
              <a:t>Las acciones de coordinación y seguimiento para el cumplimiento de los programas de seguridad pública, realizo las </a:t>
            </a:r>
            <a:r>
              <a:rPr lang="es-MX" sz="1450" b="1" dirty="0">
                <a:cs typeface="Arial" panose="020B0604020202020204" pitchFamily="34" charset="0"/>
              </a:rPr>
              <a:t>11</a:t>
            </a:r>
            <a:r>
              <a:rPr lang="es-MX" sz="1450" dirty="0">
                <a:cs typeface="Arial" panose="020B0604020202020204" pitchFamily="34" charset="0"/>
              </a:rPr>
              <a:t> actividades programadas, logrando obtener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 </a:t>
            </a:r>
            <a:r>
              <a:rPr lang="es-MX" sz="1450" dirty="0">
                <a:cs typeface="Arial" panose="020B0604020202020204" pitchFamily="34" charset="0"/>
              </a:rPr>
              <a:t>de con respecto a la meta planeada.</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1.- </a:t>
            </a:r>
            <a:r>
              <a:rPr lang="es-MX" sz="1450" dirty="0">
                <a:cs typeface="Arial" panose="020B0604020202020204" pitchFamily="34" charset="0"/>
              </a:rPr>
              <a:t>La coordinación del Subcomité Sectorial del Eje de Seguridad Ciudadana, realizo </a:t>
            </a:r>
            <a:r>
              <a:rPr lang="es-MX" sz="1450" b="1" dirty="0">
                <a:cs typeface="Arial" panose="020B0604020202020204" pitchFamily="34" charset="0"/>
              </a:rPr>
              <a:t>01</a:t>
            </a:r>
            <a:r>
              <a:rPr lang="es-MX" sz="1450" dirty="0">
                <a:cs typeface="Arial" panose="020B0604020202020204" pitchFamily="34" charset="0"/>
              </a:rPr>
              <a:t> sesión de la que se tenia proyectada, obteniendo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r>
              <a:rPr lang="es-MX" sz="1450" dirty="0">
                <a:cs typeface="Arial" panose="020B0604020202020204" pitchFamily="34" charset="0"/>
              </a:rPr>
              <a:t>%, con respecto a meta proyectada en el trimestre.</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2.- </a:t>
            </a:r>
            <a:r>
              <a:rPr lang="es-MX" sz="1450" dirty="0">
                <a:cs typeface="Arial" panose="020B0604020202020204" pitchFamily="34" charset="0"/>
              </a:rPr>
              <a:t>La ejecución de actividades administrativas de seguimiento para el cumplimiento de los programas de seguridad pública en el municipio de Benito Juárez, realizo </a:t>
            </a:r>
            <a:r>
              <a:rPr lang="es-MX" sz="1450" b="1" dirty="0">
                <a:cs typeface="Arial" panose="020B0604020202020204" pitchFamily="34" charset="0"/>
              </a:rPr>
              <a:t>10,</a:t>
            </a:r>
            <a:r>
              <a:rPr lang="es-MX" sz="1450" dirty="0">
                <a:cs typeface="Arial" panose="020B0604020202020204" pitchFamily="34" charset="0"/>
              </a:rPr>
              <a:t> de las 10 actividades que se tenían proyectadas, obteniendo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r>
              <a:rPr lang="es-MX" sz="1450" dirty="0">
                <a:cs typeface="Arial" panose="020B0604020202020204" pitchFamily="34" charset="0"/>
              </a:rPr>
              <a:t>%, con respecto a la meta del trimestre.</a:t>
            </a:r>
          </a:p>
        </p:txBody>
      </p:sp>
      <p:graphicFrame>
        <p:nvGraphicFramePr>
          <p:cNvPr id="6" name="Gráfico 5">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3953858296"/>
              </p:ext>
            </p:extLst>
          </p:nvPr>
        </p:nvGraphicFramePr>
        <p:xfrm>
          <a:off x="6096000" y="430887"/>
          <a:ext cx="5397352" cy="284793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1257286783"/>
              </p:ext>
            </p:extLst>
          </p:nvPr>
        </p:nvGraphicFramePr>
        <p:xfrm>
          <a:off x="5973336" y="3429000"/>
          <a:ext cx="5679688" cy="30381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41695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209455" y="123061"/>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latin typeface="Arial" panose="020B0604020202020204" pitchFamily="34" charset="0"/>
                <a:cs typeface="Arial" panose="020B0604020202020204" pitchFamily="34" charset="0"/>
              </a:rPr>
              <a:t>Dirección </a:t>
            </a:r>
            <a:r>
              <a:rPr lang="es-MX" sz="2800" dirty="0">
                <a:latin typeface="Arial" panose="020B0604020202020204" pitchFamily="34" charset="0"/>
                <a:cs typeface="Arial" panose="020B0604020202020204" pitchFamily="34" charset="0"/>
              </a:rPr>
              <a:t>de</a:t>
            </a:r>
            <a:r>
              <a:rPr lang="es-MX" sz="2800" b="1" dirty="0">
                <a:latin typeface="Arial" panose="020B0604020202020204" pitchFamily="34" charset="0"/>
                <a:cs typeface="Arial" panose="020B0604020202020204" pitchFamily="34" charset="0"/>
              </a:rPr>
              <a:t> Vinculación </a:t>
            </a:r>
            <a:r>
              <a:rPr lang="es-MX" sz="2800" dirty="0">
                <a:latin typeface="Arial" panose="020B0604020202020204" pitchFamily="34" charset="0"/>
                <a:cs typeface="Arial" panose="020B0604020202020204" pitchFamily="34" charset="0"/>
              </a:rPr>
              <a:t>y</a:t>
            </a:r>
            <a:r>
              <a:rPr lang="es-MX" sz="2800" b="1" dirty="0">
                <a:latin typeface="Arial" panose="020B0604020202020204" pitchFamily="34" charset="0"/>
                <a:cs typeface="Arial" panose="020B0604020202020204" pitchFamily="34" charset="0"/>
              </a:rPr>
              <a:t> Seguimiento </a:t>
            </a:r>
            <a:r>
              <a:rPr lang="es-MX" sz="2800" dirty="0">
                <a:latin typeface="Arial" panose="020B0604020202020204" pitchFamily="34" charset="0"/>
                <a:cs typeface="Arial" panose="020B0604020202020204" pitchFamily="34" charset="0"/>
              </a:rPr>
              <a:t>con</a:t>
            </a:r>
            <a:r>
              <a:rPr lang="es-MX" sz="2800" b="1" dirty="0">
                <a:latin typeface="Arial" panose="020B0604020202020204" pitchFamily="34" charset="0"/>
                <a:cs typeface="Arial" panose="020B0604020202020204" pitchFamily="34" charset="0"/>
              </a:rPr>
              <a:t> Instancias.</a:t>
            </a:r>
            <a:endParaRPr lang="es-MX" sz="28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370" y="2180491"/>
            <a:ext cx="6124922" cy="4213961"/>
          </a:xfrm>
          <a:prstGeom prst="rect">
            <a:avLst/>
          </a:prstGeom>
        </p:spPr>
      </p:pic>
      <p:sp>
        <p:nvSpPr>
          <p:cNvPr id="4" name="CuadroTexto 3"/>
          <p:cNvSpPr txBox="1"/>
          <p:nvPr/>
        </p:nvSpPr>
        <p:spPr>
          <a:xfrm>
            <a:off x="562708" y="1566418"/>
            <a:ext cx="4056185" cy="523220"/>
          </a:xfrm>
          <a:prstGeom prst="rect">
            <a:avLst/>
          </a:prstGeom>
          <a:noFill/>
        </p:spPr>
        <p:txBody>
          <a:bodyPr wrap="square" rtlCol="0">
            <a:spAutoFit/>
          </a:bodyPr>
          <a:lstStyle/>
          <a:p>
            <a:pPr algn="ctr"/>
            <a:r>
              <a:rPr lang="es-ES" sz="1400" b="1" dirty="0">
                <a:latin typeface="Arial" panose="020B0604020202020204" pitchFamily="34" charset="0"/>
                <a:cs typeface="Arial" panose="020B0604020202020204" pitchFamily="34" charset="0"/>
              </a:rPr>
              <a:t>OCTAVA SESIÓN DEL SUBCOMITÉ EJE 4 CANCÚN POR LA PAZ.</a:t>
            </a:r>
            <a:endParaRPr lang="es-MX" sz="1400" b="1" dirty="0">
              <a:latin typeface="Arial" panose="020B0604020202020204" pitchFamily="34" charset="0"/>
              <a:cs typeface="Arial" panose="020B0604020202020204" pitchFamily="34" charset="0"/>
            </a:endParaRPr>
          </a:p>
        </p:txBody>
      </p:sp>
      <p:sp>
        <p:nvSpPr>
          <p:cNvPr id="6" name="CuadroTexto 5"/>
          <p:cNvSpPr txBox="1"/>
          <p:nvPr/>
        </p:nvSpPr>
        <p:spPr>
          <a:xfrm>
            <a:off x="7324691" y="1674139"/>
            <a:ext cx="4056185" cy="307777"/>
          </a:xfrm>
          <a:prstGeom prst="rect">
            <a:avLst/>
          </a:prstGeom>
          <a:noFill/>
        </p:spPr>
        <p:txBody>
          <a:bodyPr wrap="square" rtlCol="0">
            <a:spAutoFit/>
          </a:bodyPr>
          <a:lstStyle/>
          <a:p>
            <a:pPr algn="ctr"/>
            <a:r>
              <a:rPr lang="es-ES" sz="1400" b="1" dirty="0">
                <a:latin typeface="Arial" panose="020B0604020202020204" pitchFamily="34" charset="0"/>
                <a:cs typeface="Arial" panose="020B0604020202020204" pitchFamily="34" charset="0"/>
              </a:rPr>
              <a:t>MESA DE TRABAJO CON </a:t>
            </a:r>
            <a:r>
              <a:rPr lang="es-ES" sz="1400" b="1" dirty="0" err="1">
                <a:latin typeface="Arial" panose="020B0604020202020204" pitchFamily="34" charset="0"/>
                <a:cs typeface="Arial" panose="020B0604020202020204" pitchFamily="34" charset="0"/>
              </a:rPr>
              <a:t>USAID</a:t>
            </a:r>
            <a:r>
              <a:rPr lang="es-ES" sz="1400" b="1" dirty="0">
                <a:latin typeface="Arial" panose="020B0604020202020204" pitchFamily="34" charset="0"/>
                <a:cs typeface="Arial" panose="020B0604020202020204" pitchFamily="34" charset="0"/>
              </a:rPr>
              <a:t>.</a:t>
            </a:r>
            <a:endParaRPr lang="es-MX" sz="1400" b="1"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0618" y="2180491"/>
            <a:ext cx="5655268" cy="4241451"/>
          </a:xfrm>
          <a:prstGeom prst="rect">
            <a:avLst/>
          </a:prstGeom>
        </p:spPr>
      </p:pic>
    </p:spTree>
    <p:extLst>
      <p:ext uri="{BB962C8B-B14F-4D97-AF65-F5344CB8AC3E}">
        <p14:creationId xmlns:p14="http://schemas.microsoft.com/office/powerpoint/2010/main" val="33718790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91" y="677523"/>
            <a:ext cx="4452299" cy="646331"/>
          </a:xfrm>
          <a:prstGeom prst="rect">
            <a:avLst/>
          </a:prstGeom>
        </p:spPr>
        <p:txBody>
          <a:bodyPr wrap="square">
            <a:spAutoFit/>
          </a:bodyPr>
          <a:lstStyle/>
          <a:p>
            <a:pPr algn="ctr"/>
            <a:r>
              <a:rPr lang="es-MX" b="1" dirty="0">
                <a:effectLst/>
                <a:latin typeface="Arial" panose="020B0604020202020204" pitchFamily="34" charset="0"/>
                <a:cs typeface="Arial" panose="020B0604020202020204" pitchFamily="34" charset="0"/>
              </a:rPr>
              <a:t>Dirección </a:t>
            </a:r>
            <a:r>
              <a:rPr lang="es-MX" b="1" dirty="0">
                <a:latin typeface="Arial" panose="020B0604020202020204" pitchFamily="34" charset="0"/>
                <a:cs typeface="Arial" panose="020B0604020202020204" pitchFamily="34" charset="0"/>
              </a:rPr>
              <a:t>General</a:t>
            </a:r>
            <a:r>
              <a:rPr lang="es-MX" dirty="0">
                <a:latin typeface="Arial" panose="020B0604020202020204" pitchFamily="34" charset="0"/>
                <a:cs typeface="Arial" panose="020B0604020202020204" pitchFamily="34" charset="0"/>
              </a:rPr>
              <a:t> de la </a:t>
            </a:r>
            <a:r>
              <a:rPr lang="es-MX" b="1" dirty="0">
                <a:latin typeface="Arial" panose="020B0604020202020204" pitchFamily="34" charset="0"/>
                <a:cs typeface="Arial" panose="020B0604020202020204" pitchFamily="34" charset="0"/>
              </a:rPr>
              <a:t>Policía</a:t>
            </a:r>
            <a:r>
              <a:rPr lang="es-MX" dirty="0">
                <a:latin typeface="Arial" panose="020B0604020202020204" pitchFamily="34" charset="0"/>
                <a:cs typeface="Arial" panose="020B0604020202020204" pitchFamily="34" charset="0"/>
              </a:rPr>
              <a:t> </a:t>
            </a:r>
            <a:r>
              <a:rPr lang="es-MX" b="1" dirty="0">
                <a:latin typeface="Arial" panose="020B0604020202020204" pitchFamily="34" charset="0"/>
                <a:cs typeface="Arial" panose="020B0604020202020204" pitchFamily="34" charset="0"/>
              </a:rPr>
              <a:t>Auxiliar</a:t>
            </a:r>
            <a:r>
              <a:rPr lang="es-MX" dirty="0">
                <a:latin typeface="Arial" panose="020B0604020202020204" pitchFamily="34" charset="0"/>
                <a:cs typeface="Arial" panose="020B0604020202020204" pitchFamily="34" charset="0"/>
              </a:rPr>
              <a:t>.</a:t>
            </a: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0" y="6467111"/>
            <a:ext cx="5573486" cy="461665"/>
          </a:xfrm>
          <a:prstGeom prst="rect">
            <a:avLst/>
          </a:prstGeom>
        </p:spPr>
        <p:txBody>
          <a:bodyPr wrap="square">
            <a:spAutoFit/>
          </a:bodyPr>
          <a:lstStyle/>
          <a:p>
            <a:pPr algn="ctr"/>
            <a:r>
              <a:rPr lang="es-MX" sz="1200" b="1" dirty="0">
                <a:solidFill>
                  <a:schemeClr val="bg1"/>
                </a:solidFill>
                <a:latin typeface="Arial" panose="020B0604020202020204" pitchFamily="34" charset="0"/>
                <a:cs typeface="Arial" panose="020B0604020202020204" pitchFamily="34" charset="0"/>
              </a:rPr>
              <a:t>Alejandro Ariel Peña </a:t>
            </a:r>
            <a:r>
              <a:rPr lang="es-MX" sz="1200" b="1" dirty="0" err="1">
                <a:solidFill>
                  <a:schemeClr val="bg1"/>
                </a:solidFill>
                <a:latin typeface="Arial" panose="020B0604020202020204" pitchFamily="34" charset="0"/>
                <a:cs typeface="Arial" panose="020B0604020202020204" pitchFamily="34" charset="0"/>
              </a:rPr>
              <a:t>Merodio</a:t>
            </a:r>
            <a:r>
              <a:rPr lang="es-MX" sz="1200" b="1" dirty="0">
                <a:solidFill>
                  <a:schemeClr val="bg1"/>
                </a:solidFill>
                <a:latin typeface="Arial" panose="020B0604020202020204" pitchFamily="34" charset="0"/>
                <a:cs typeface="Arial" panose="020B0604020202020204" pitchFamily="34" charset="0"/>
              </a:rPr>
              <a:t>.</a:t>
            </a:r>
          </a:p>
          <a:p>
            <a:pPr algn="ctr"/>
            <a:r>
              <a:rPr lang="es-MX" sz="1200" dirty="0">
                <a:solidFill>
                  <a:schemeClr val="bg1"/>
                </a:solidFill>
                <a:latin typeface="Arial" panose="020B0604020202020204" pitchFamily="34" charset="0"/>
                <a:cs typeface="Arial" panose="020B0604020202020204" pitchFamily="34" charset="0"/>
              </a:rPr>
              <a:t>Dirección General de la Policía Auxilia.</a:t>
            </a:r>
            <a:endParaRPr lang="es-MX" sz="1200" dirty="0">
              <a:solidFill>
                <a:schemeClr val="bg1"/>
              </a:solidFill>
              <a:effectLst/>
              <a:latin typeface="Arial" panose="020B0604020202020204" pitchFamily="34" charset="0"/>
              <a:cs typeface="Arial" panose="020B0604020202020204" pitchFamily="34" charset="0"/>
            </a:endParaRPr>
          </a:p>
        </p:txBody>
      </p:sp>
      <p:sp>
        <p:nvSpPr>
          <p:cNvPr id="5" name="Rectángulo 4"/>
          <p:cNvSpPr/>
          <p:nvPr/>
        </p:nvSpPr>
        <p:spPr>
          <a:xfrm>
            <a:off x="221055" y="1617936"/>
            <a:ext cx="5131372" cy="4331955"/>
          </a:xfrm>
          <a:prstGeom prst="rect">
            <a:avLst/>
          </a:prstGeom>
        </p:spPr>
        <p:txBody>
          <a:bodyPr wrap="square">
            <a:spAutoFit/>
          </a:bodyPr>
          <a:lstStyle/>
          <a:p>
            <a:pPr algn="just"/>
            <a:r>
              <a:rPr lang="es-MX" sz="1450" b="1" dirty="0">
                <a:cs typeface="Arial" panose="020B0604020202020204" pitchFamily="34" charset="0"/>
              </a:rPr>
              <a:t>Componente.- </a:t>
            </a:r>
            <a:r>
              <a:rPr lang="es-MX" sz="1450" dirty="0">
                <a:cs typeface="Arial" panose="020B0604020202020204" pitchFamily="34" charset="0"/>
              </a:rPr>
              <a:t>Las acciones estratégicas para generar servicios de seguridad y vigilancia de calidad con enfoque de proximidad social, en el trimestre, realizo 02 actividades de las que se tenían programadas, logrando obtener un </a:t>
            </a:r>
            <a:r>
              <a:rPr lang="es-MX" sz="1450" b="1" dirty="0">
                <a:cs typeface="Arial" panose="020B0604020202020204" pitchFamily="34" charset="0"/>
              </a:rPr>
              <a:t>cumplimiento </a:t>
            </a:r>
            <a:r>
              <a:rPr lang="es-MX" sz="1450" dirty="0">
                <a:cs typeface="Arial" panose="020B0604020202020204" pitchFamily="34" charset="0"/>
              </a:rPr>
              <a:t>del </a:t>
            </a:r>
            <a:r>
              <a:rPr lang="es-MX" sz="1450" b="1" dirty="0">
                <a:cs typeface="Arial" panose="020B0604020202020204" pitchFamily="34" charset="0"/>
              </a:rPr>
              <a:t>100% </a:t>
            </a:r>
            <a:r>
              <a:rPr lang="es-MX" sz="1450" dirty="0">
                <a:cs typeface="Arial" panose="020B0604020202020204" pitchFamily="34" charset="0"/>
              </a:rPr>
              <a:t>de con respecto a la meta proyectada.</a:t>
            </a:r>
          </a:p>
          <a:p>
            <a:pPr algn="just"/>
            <a:endParaRPr lang="es-MX" sz="1450" b="1" dirty="0">
              <a:cs typeface="Arial" panose="020B0604020202020204" pitchFamily="34" charset="0"/>
            </a:endParaRPr>
          </a:p>
          <a:p>
            <a:pPr algn="just"/>
            <a:r>
              <a:rPr lang="es-MX" sz="1450" b="1" dirty="0">
                <a:cs typeface="Arial" panose="020B0604020202020204" pitchFamily="34" charset="0"/>
              </a:rPr>
              <a:t>Actividad 1.-</a:t>
            </a:r>
            <a:r>
              <a:rPr lang="es-MX" sz="1450" dirty="0">
                <a:cs typeface="Arial" panose="020B0604020202020204" pitchFamily="34" charset="0"/>
              </a:rPr>
              <a:t> La elaboración de manuales de orden administrativo y gestiones de capacitación, en este trimestre se realizo </a:t>
            </a:r>
            <a:r>
              <a:rPr lang="es-MX" sz="1450" b="1" dirty="0">
                <a:cs typeface="Arial" panose="020B0604020202020204" pitchFamily="34" charset="0"/>
              </a:rPr>
              <a:t>1</a:t>
            </a:r>
            <a:r>
              <a:rPr lang="es-MX" sz="1450" dirty="0">
                <a:cs typeface="Arial" panose="020B0604020202020204" pitchFamily="34" charset="0"/>
              </a:rPr>
              <a:t> actividad que se tenia proyectada, obteniendo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100</a:t>
            </a:r>
            <a:r>
              <a:rPr lang="es-MX" sz="1450" dirty="0">
                <a:cs typeface="Arial" panose="020B0604020202020204" pitchFamily="34" charset="0"/>
              </a:rPr>
              <a:t>% con respecto a el trimestre.</a:t>
            </a:r>
          </a:p>
          <a:p>
            <a:pPr algn="just"/>
            <a:endParaRPr lang="es-MX" sz="1450" b="1" dirty="0">
              <a:cs typeface="Arial" panose="020B0604020202020204" pitchFamily="34" charset="0"/>
            </a:endParaRPr>
          </a:p>
          <a:p>
            <a:pPr algn="just"/>
            <a:r>
              <a:rPr lang="es-MX" sz="1450" b="1" dirty="0">
                <a:cs typeface="Arial" panose="020B0604020202020204" pitchFamily="34" charset="0"/>
              </a:rPr>
              <a:t>Actividad 2.- </a:t>
            </a:r>
            <a:r>
              <a:rPr lang="es-MX" sz="1450" dirty="0">
                <a:cs typeface="Arial" panose="020B0604020202020204" pitchFamily="34" charset="0"/>
              </a:rPr>
              <a:t>La implementación de incentivos para reconocer la labor policial, en este trimestre no se tiene proyectada meta para cumplir, por lo que no se realizo actividades.</a:t>
            </a:r>
          </a:p>
          <a:p>
            <a:pPr algn="just"/>
            <a:endParaRPr lang="es-MX" sz="1450" b="1" dirty="0">
              <a:cs typeface="Arial" panose="020B0604020202020204" pitchFamily="34" charset="0"/>
            </a:endParaRPr>
          </a:p>
          <a:p>
            <a:pPr algn="just"/>
            <a:r>
              <a:rPr lang="es-MX" sz="1450" b="1" dirty="0">
                <a:cs typeface="Arial" panose="020B0604020202020204" pitchFamily="34" charset="0"/>
              </a:rPr>
              <a:t>Actividad 3.- </a:t>
            </a:r>
            <a:r>
              <a:rPr lang="es-MX" sz="1450" dirty="0">
                <a:cs typeface="Arial" panose="020B0604020202020204" pitchFamily="34" charset="0"/>
              </a:rPr>
              <a:t>La implementación de acciones de supervisión y vigilancia a los servicios, este trimestre, se realizo 01 actividad que se tenia programada, logrando obtener un porcentaje del </a:t>
            </a:r>
            <a:r>
              <a:rPr lang="es-MX" sz="1450" b="1" dirty="0">
                <a:cs typeface="Arial" panose="020B0604020202020204" pitchFamily="34" charset="0"/>
              </a:rPr>
              <a:t>100% </a:t>
            </a:r>
            <a:r>
              <a:rPr lang="es-MX" sz="1450" dirty="0">
                <a:cs typeface="Arial" panose="020B0604020202020204" pitchFamily="34" charset="0"/>
              </a:rPr>
              <a:t>de </a:t>
            </a:r>
            <a:r>
              <a:rPr lang="es-MX" sz="1450" b="1" dirty="0">
                <a:cs typeface="Arial" panose="020B0604020202020204" pitchFamily="34" charset="0"/>
              </a:rPr>
              <a:t>cumplimiento</a:t>
            </a:r>
            <a:r>
              <a:rPr lang="es-MX" sz="1450" dirty="0">
                <a:cs typeface="Arial" panose="020B0604020202020204" pitchFamily="34" charset="0"/>
              </a:rPr>
              <a:t> con respecto a la meta planeada.</a:t>
            </a:r>
          </a:p>
        </p:txBody>
      </p:sp>
      <p:graphicFrame>
        <p:nvGraphicFramePr>
          <p:cNvPr id="6" name="Gráfico 5">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934456577"/>
              </p:ext>
            </p:extLst>
          </p:nvPr>
        </p:nvGraphicFramePr>
        <p:xfrm>
          <a:off x="6096000" y="430887"/>
          <a:ext cx="5701990" cy="273540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1543671783"/>
              </p:ext>
            </p:extLst>
          </p:nvPr>
        </p:nvGraphicFramePr>
        <p:xfrm>
          <a:off x="5910146" y="3289610"/>
          <a:ext cx="5910145" cy="31363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31441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1209455" y="123061"/>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latin typeface="Arial" panose="020B0604020202020204" pitchFamily="34" charset="0"/>
                <a:cs typeface="Arial" panose="020B0604020202020204" pitchFamily="34" charset="0"/>
              </a:rPr>
              <a:t>Dirección General</a:t>
            </a:r>
            <a:r>
              <a:rPr lang="es-MX" sz="2800" dirty="0">
                <a:latin typeface="Arial" panose="020B0604020202020204" pitchFamily="34" charset="0"/>
                <a:cs typeface="Arial" panose="020B0604020202020204" pitchFamily="34" charset="0"/>
              </a:rPr>
              <a:t> de la </a:t>
            </a:r>
            <a:r>
              <a:rPr lang="es-MX" sz="2800" b="1" dirty="0">
                <a:latin typeface="Arial" panose="020B0604020202020204" pitchFamily="34" charset="0"/>
                <a:cs typeface="Arial" panose="020B0604020202020204" pitchFamily="34" charset="0"/>
              </a:rPr>
              <a:t>Policía</a:t>
            </a:r>
            <a:r>
              <a:rPr lang="es-MX" sz="2800" dirty="0">
                <a:latin typeface="Arial" panose="020B0604020202020204" pitchFamily="34" charset="0"/>
                <a:cs typeface="Arial" panose="020B0604020202020204" pitchFamily="34" charset="0"/>
              </a:rPr>
              <a:t> </a:t>
            </a:r>
            <a:r>
              <a:rPr lang="es-MX" sz="2800" b="1" dirty="0">
                <a:latin typeface="Arial" panose="020B0604020202020204" pitchFamily="34" charset="0"/>
                <a:cs typeface="Arial" panose="020B0604020202020204" pitchFamily="34" charset="0"/>
              </a:rPr>
              <a:t>Auxiliar</a:t>
            </a:r>
            <a:r>
              <a:rPr lang="es-MX" sz="2800" dirty="0">
                <a:latin typeface="Arial" panose="020B0604020202020204" pitchFamily="34" charset="0"/>
                <a:cs typeface="Arial" panose="020B0604020202020204" pitchFamily="34" charset="0"/>
              </a:rPr>
              <a:t>.</a:t>
            </a: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427" y="1719217"/>
            <a:ext cx="5561601" cy="4282998"/>
          </a:xfrm>
          <a:prstGeom prst="rect">
            <a:avLst/>
          </a:prstGeom>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1719217"/>
            <a:ext cx="5710664" cy="4282998"/>
          </a:xfrm>
          <a:prstGeom prst="rect">
            <a:avLst/>
          </a:prstGeom>
        </p:spPr>
      </p:pic>
    </p:spTree>
    <p:extLst>
      <p:ext uri="{BB962C8B-B14F-4D97-AF65-F5344CB8AC3E}">
        <p14:creationId xmlns:p14="http://schemas.microsoft.com/office/powerpoint/2010/main" val="19489048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34295" y="796366"/>
            <a:ext cx="5012895" cy="923330"/>
          </a:xfrm>
          <a:prstGeom prst="rect">
            <a:avLst/>
          </a:prstGeom>
        </p:spPr>
        <p:txBody>
          <a:bodyPr wrap="square">
            <a:spAutoFit/>
          </a:bodyPr>
          <a:lstStyle/>
          <a:p>
            <a:pPr algn="ctr"/>
            <a:r>
              <a:rPr lang="es-MX" b="1" dirty="0">
                <a:latin typeface="Arial" panose="020B0604020202020204" pitchFamily="34" charset="0"/>
                <a:cs typeface="Arial" panose="020B0604020202020204" pitchFamily="34" charset="0"/>
              </a:rPr>
              <a:t>Dirección </a:t>
            </a:r>
            <a:r>
              <a:rPr lang="es-MX" dirty="0">
                <a:latin typeface="Arial" panose="020B0604020202020204" pitchFamily="34" charset="0"/>
                <a:cs typeface="Arial" panose="020B0604020202020204" pitchFamily="34" charset="0"/>
              </a:rPr>
              <a:t>del</a:t>
            </a:r>
            <a:r>
              <a:rPr lang="es-MX" b="1" dirty="0">
                <a:latin typeface="Arial" panose="020B0604020202020204" pitchFamily="34" charset="0"/>
                <a:cs typeface="Arial" panose="020B0604020202020204" pitchFamily="34" charset="0"/>
              </a:rPr>
              <a:t> Grupo Especializado </a:t>
            </a:r>
            <a:r>
              <a:rPr lang="es-MX" dirty="0">
                <a:latin typeface="Arial" panose="020B0604020202020204" pitchFamily="34" charset="0"/>
                <a:cs typeface="Arial" panose="020B0604020202020204" pitchFamily="34" charset="0"/>
              </a:rPr>
              <a:t>en</a:t>
            </a:r>
            <a:r>
              <a:rPr lang="es-MX" b="1" dirty="0">
                <a:latin typeface="Arial" panose="020B0604020202020204" pitchFamily="34" charset="0"/>
                <a:cs typeface="Arial" panose="020B0604020202020204" pitchFamily="34" charset="0"/>
              </a:rPr>
              <a:t> Atención </a:t>
            </a:r>
            <a:r>
              <a:rPr lang="es-MX" dirty="0">
                <a:latin typeface="Arial" panose="020B0604020202020204" pitchFamily="34" charset="0"/>
                <a:cs typeface="Arial" panose="020B0604020202020204" pitchFamily="34" charset="0"/>
              </a:rPr>
              <a:t>a la </a:t>
            </a:r>
            <a:r>
              <a:rPr lang="es-MX" b="1" dirty="0">
                <a:latin typeface="Arial" panose="020B0604020202020204" pitchFamily="34" charset="0"/>
                <a:cs typeface="Arial" panose="020B0604020202020204" pitchFamily="34" charset="0"/>
              </a:rPr>
              <a:t>Violencia Familiar </a:t>
            </a:r>
            <a:r>
              <a:rPr lang="es-MX" dirty="0">
                <a:latin typeface="Arial" panose="020B0604020202020204" pitchFamily="34" charset="0"/>
                <a:cs typeface="Arial" panose="020B0604020202020204" pitchFamily="34" charset="0"/>
              </a:rPr>
              <a:t>y de </a:t>
            </a:r>
            <a:r>
              <a:rPr lang="es-MX" b="1" dirty="0">
                <a:latin typeface="Arial" panose="020B0604020202020204" pitchFamily="34" charset="0"/>
                <a:cs typeface="Arial" panose="020B0604020202020204" pitchFamily="34" charset="0"/>
              </a:rPr>
              <a:t>Género "</a:t>
            </a:r>
            <a:r>
              <a:rPr lang="es-MX" b="1" dirty="0" err="1">
                <a:latin typeface="Arial" panose="020B0604020202020204" pitchFamily="34" charset="0"/>
                <a:cs typeface="Arial" panose="020B0604020202020204" pitchFamily="34" charset="0"/>
              </a:rPr>
              <a:t>GEAVIG</a:t>
            </a:r>
            <a:r>
              <a:rPr lang="es-MX" b="1" dirty="0">
                <a:latin typeface="Arial" panose="020B0604020202020204" pitchFamily="34" charset="0"/>
                <a:cs typeface="Arial" panose="020B0604020202020204" pitchFamily="34" charset="0"/>
              </a:rPr>
              <a:t>".</a:t>
            </a:r>
            <a:endParaRPr lang="x-none" dirty="0">
              <a:latin typeface="Arial" panose="020B0604020202020204" pitchFamily="34" charset="0"/>
              <a:cs typeface="Arial" panose="020B0604020202020204" pitchFamily="34" charset="0"/>
            </a:endParaRP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0" y="6467111"/>
            <a:ext cx="5573486" cy="430887"/>
          </a:xfrm>
          <a:prstGeom prst="rect">
            <a:avLst/>
          </a:prstGeom>
        </p:spPr>
        <p:txBody>
          <a:bodyPr wrap="square">
            <a:spAutoFit/>
          </a:bodyPr>
          <a:lstStyle/>
          <a:p>
            <a:pPr algn="ctr"/>
            <a:r>
              <a:rPr lang="es-MX" sz="1200" b="1" dirty="0">
                <a:solidFill>
                  <a:schemeClr val="bg1"/>
                </a:solidFill>
                <a:latin typeface="Arial" panose="020B0604020202020204" pitchFamily="34" charset="0"/>
                <a:cs typeface="Arial" panose="020B0604020202020204" pitchFamily="34" charset="0"/>
              </a:rPr>
              <a:t>Adela Jiménez Izquierdo</a:t>
            </a:r>
          </a:p>
          <a:p>
            <a:pPr algn="ctr"/>
            <a:r>
              <a:rPr lang="es-MX" sz="1000" dirty="0">
                <a:solidFill>
                  <a:schemeClr val="bg1"/>
                </a:solidFill>
                <a:latin typeface="Arial" panose="020B0604020202020204" pitchFamily="34" charset="0"/>
                <a:cs typeface="Arial" panose="020B0604020202020204" pitchFamily="34" charset="0"/>
              </a:rPr>
              <a:t>Dirección del Grupo Especializado en Atención a la Violencia Familiar y de Género "</a:t>
            </a:r>
            <a:r>
              <a:rPr lang="es-MX" sz="1000" dirty="0" err="1">
                <a:solidFill>
                  <a:schemeClr val="bg1"/>
                </a:solidFill>
                <a:latin typeface="Arial" panose="020B0604020202020204" pitchFamily="34" charset="0"/>
                <a:cs typeface="Arial" panose="020B0604020202020204" pitchFamily="34" charset="0"/>
              </a:rPr>
              <a:t>GEAVIG</a:t>
            </a:r>
            <a:r>
              <a:rPr lang="es-MX" sz="1000" dirty="0">
                <a:solidFill>
                  <a:schemeClr val="bg1"/>
                </a:solidFill>
                <a:latin typeface="Arial" panose="020B0604020202020204" pitchFamily="34" charset="0"/>
                <a:cs typeface="Arial" panose="020B0604020202020204" pitchFamily="34" charset="0"/>
              </a:rPr>
              <a:t>".</a:t>
            </a:r>
            <a:endParaRPr lang="x-none" sz="1000" dirty="0">
              <a:solidFill>
                <a:schemeClr val="bg1"/>
              </a:solidFill>
              <a:latin typeface="Arial" panose="020B0604020202020204" pitchFamily="34" charset="0"/>
              <a:cs typeface="Arial" panose="020B0604020202020204" pitchFamily="34" charset="0"/>
            </a:endParaRPr>
          </a:p>
        </p:txBody>
      </p:sp>
      <p:sp>
        <p:nvSpPr>
          <p:cNvPr id="5" name="Rectángulo 4"/>
          <p:cNvSpPr/>
          <p:nvPr/>
        </p:nvSpPr>
        <p:spPr>
          <a:xfrm>
            <a:off x="388297" y="2085175"/>
            <a:ext cx="4904892" cy="4138548"/>
          </a:xfrm>
          <a:prstGeom prst="rect">
            <a:avLst/>
          </a:prstGeom>
        </p:spPr>
        <p:txBody>
          <a:bodyPr wrap="square">
            <a:spAutoFit/>
          </a:bodyPr>
          <a:lstStyle/>
          <a:p>
            <a:pPr algn="just"/>
            <a:r>
              <a:rPr lang="es-MX" sz="1450" b="1" dirty="0">
                <a:cs typeface="Arial" panose="020B0604020202020204" pitchFamily="34" charset="0"/>
              </a:rPr>
              <a:t>Componente.- </a:t>
            </a:r>
            <a:r>
              <a:rPr lang="es-MX" sz="1450" dirty="0">
                <a:cs typeface="Arial" panose="020B0604020202020204" pitchFamily="34" charset="0"/>
              </a:rPr>
              <a:t>Las acciones integrales contra la violencia familiar y de género, en este trimestre, se realizo </a:t>
            </a:r>
            <a:r>
              <a:rPr lang="es-MX" sz="1450" b="1" dirty="0">
                <a:cs typeface="Arial" panose="020B0604020202020204" pitchFamily="34" charset="0"/>
              </a:rPr>
              <a:t>100</a:t>
            </a:r>
            <a:r>
              <a:rPr lang="es-MX" sz="1450" dirty="0">
                <a:cs typeface="Arial" panose="020B0604020202020204" pitchFamily="34" charset="0"/>
              </a:rPr>
              <a:t> de </a:t>
            </a:r>
            <a:r>
              <a:rPr lang="es-MX" sz="1450" b="1" dirty="0">
                <a:cs typeface="Arial" panose="020B0604020202020204" pitchFamily="34" charset="0"/>
              </a:rPr>
              <a:t>99</a:t>
            </a:r>
            <a:r>
              <a:rPr lang="es-MX" sz="1450" dirty="0">
                <a:cs typeface="Arial" panose="020B0604020202020204" pitchFamily="34" charset="0"/>
              </a:rPr>
              <a:t> actividades programadas, significando un cumplimiento del </a:t>
            </a:r>
            <a:r>
              <a:rPr lang="es-MX" sz="1450" b="1" dirty="0">
                <a:cs typeface="Arial" panose="020B0604020202020204" pitchFamily="34" charset="0"/>
              </a:rPr>
              <a:t>101.01% </a:t>
            </a:r>
            <a:r>
              <a:rPr lang="es-MX" sz="1450" dirty="0">
                <a:cs typeface="Arial" panose="020B0604020202020204" pitchFamily="34" charset="0"/>
              </a:rPr>
              <a:t>con respecto a la meta trimestral, obteniendo un </a:t>
            </a:r>
            <a:r>
              <a:rPr lang="es-MX" sz="1450" b="1" dirty="0">
                <a:cs typeface="Arial" panose="020B0604020202020204" pitchFamily="34" charset="0"/>
              </a:rPr>
              <a:t>incremento</a:t>
            </a:r>
            <a:r>
              <a:rPr lang="es-MX" sz="1450" dirty="0">
                <a:cs typeface="Arial" panose="020B0604020202020204" pitchFamily="34" charset="0"/>
              </a:rPr>
              <a:t> del </a:t>
            </a:r>
            <a:r>
              <a:rPr lang="es-MX" sz="1450" b="1" dirty="0">
                <a:cs typeface="Arial" panose="020B0604020202020204" pitchFamily="34" charset="0"/>
              </a:rPr>
              <a:t>01.01% </a:t>
            </a:r>
            <a:r>
              <a:rPr lang="es-MX" sz="1450" dirty="0">
                <a:cs typeface="Arial" panose="020B0604020202020204" pitchFamily="34" charset="0"/>
              </a:rPr>
              <a:t>con respecto a la meta proyectada.</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1.- </a:t>
            </a:r>
            <a:r>
              <a:rPr lang="es-MX" sz="1450" dirty="0">
                <a:cs typeface="Arial" panose="020B0604020202020204" pitchFamily="34" charset="0"/>
              </a:rPr>
              <a:t>La ejecución de acciones de prevención de la violencia familiar y de género, en este trimestre, se realizo </a:t>
            </a:r>
            <a:r>
              <a:rPr lang="es-MX" sz="1450" b="1" dirty="0">
                <a:cs typeface="Arial" panose="020B0604020202020204" pitchFamily="34" charset="0"/>
              </a:rPr>
              <a:t>100</a:t>
            </a:r>
            <a:r>
              <a:rPr lang="es-MX" sz="1450" dirty="0">
                <a:cs typeface="Arial" panose="020B0604020202020204" pitchFamily="34" charset="0"/>
              </a:rPr>
              <a:t> de </a:t>
            </a:r>
            <a:r>
              <a:rPr lang="es-MX" sz="1450" b="1" dirty="0">
                <a:cs typeface="Arial" panose="020B0604020202020204" pitchFamily="34" charset="0"/>
              </a:rPr>
              <a:t>96</a:t>
            </a:r>
            <a:r>
              <a:rPr lang="es-MX" sz="1450" dirty="0">
                <a:cs typeface="Arial" panose="020B0604020202020204" pitchFamily="34" charset="0"/>
              </a:rPr>
              <a:t> actividades programadas, significando un cumplimiento del </a:t>
            </a:r>
            <a:r>
              <a:rPr lang="es-MX" sz="1450" b="1" dirty="0">
                <a:cs typeface="Arial" panose="020B0604020202020204" pitchFamily="34" charset="0"/>
              </a:rPr>
              <a:t>104.17% </a:t>
            </a:r>
            <a:r>
              <a:rPr lang="es-MX" sz="1450" dirty="0">
                <a:cs typeface="Arial" panose="020B0604020202020204" pitchFamily="34" charset="0"/>
              </a:rPr>
              <a:t>con respecto a la meta trimestral, obteniendo un </a:t>
            </a:r>
            <a:r>
              <a:rPr lang="es-MX" sz="1450" b="1" dirty="0">
                <a:cs typeface="Arial" panose="020B0604020202020204" pitchFamily="34" charset="0"/>
              </a:rPr>
              <a:t>incremento</a:t>
            </a:r>
            <a:r>
              <a:rPr lang="es-MX" sz="1450" dirty="0">
                <a:cs typeface="Arial" panose="020B0604020202020204" pitchFamily="34" charset="0"/>
              </a:rPr>
              <a:t> del </a:t>
            </a:r>
            <a:r>
              <a:rPr lang="es-MX" sz="1450" b="1" dirty="0">
                <a:cs typeface="Arial" panose="020B0604020202020204" pitchFamily="34" charset="0"/>
              </a:rPr>
              <a:t>4.17%.</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2.- </a:t>
            </a:r>
            <a:r>
              <a:rPr lang="es-MX" sz="1450" dirty="0">
                <a:cs typeface="Arial" panose="020B0604020202020204" pitchFamily="34" charset="0"/>
              </a:rPr>
              <a:t>La implementación de programas de intervención contra la violencia familiar y de género, en este trimestre, no se presento la actividad, debido a que se reprogramo para el siguiente trimestre, esperando que las condiciones para su implementación sean favorables, cabe recalcar que esta actividad se esta llevando acabo.</a:t>
            </a:r>
          </a:p>
        </p:txBody>
      </p:sp>
      <p:graphicFrame>
        <p:nvGraphicFramePr>
          <p:cNvPr id="6" name="Gráfico 5">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85575784"/>
              </p:ext>
            </p:extLst>
          </p:nvPr>
        </p:nvGraphicFramePr>
        <p:xfrm>
          <a:off x="5966908" y="430887"/>
          <a:ext cx="5737412" cy="275337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383540545"/>
              </p:ext>
            </p:extLst>
          </p:nvPr>
        </p:nvGraphicFramePr>
        <p:xfrm>
          <a:off x="6096000" y="3248809"/>
          <a:ext cx="5608320" cy="307668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82628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435142" y="159155"/>
            <a:ext cx="11321715"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latin typeface="Arial" panose="020B0604020202020204" pitchFamily="34" charset="0"/>
                <a:cs typeface="Arial" panose="020B0604020202020204" pitchFamily="34" charset="0"/>
              </a:rPr>
              <a:t>Dirección </a:t>
            </a:r>
            <a:r>
              <a:rPr lang="es-MX" sz="2800" dirty="0">
                <a:latin typeface="Arial" panose="020B0604020202020204" pitchFamily="34" charset="0"/>
                <a:cs typeface="Arial" panose="020B0604020202020204" pitchFamily="34" charset="0"/>
              </a:rPr>
              <a:t>del</a:t>
            </a:r>
            <a:r>
              <a:rPr lang="es-MX" sz="2800" b="1" dirty="0">
                <a:latin typeface="Arial" panose="020B0604020202020204" pitchFamily="34" charset="0"/>
                <a:cs typeface="Arial" panose="020B0604020202020204" pitchFamily="34" charset="0"/>
              </a:rPr>
              <a:t> Grupo Especializado </a:t>
            </a:r>
            <a:r>
              <a:rPr lang="es-MX" sz="2800" dirty="0">
                <a:latin typeface="Arial" panose="020B0604020202020204" pitchFamily="34" charset="0"/>
                <a:cs typeface="Arial" panose="020B0604020202020204" pitchFamily="34" charset="0"/>
              </a:rPr>
              <a:t>en</a:t>
            </a:r>
            <a:r>
              <a:rPr lang="es-MX" sz="2800" b="1" dirty="0">
                <a:latin typeface="Arial" panose="020B0604020202020204" pitchFamily="34" charset="0"/>
                <a:cs typeface="Arial" panose="020B0604020202020204" pitchFamily="34" charset="0"/>
              </a:rPr>
              <a:t> Atención </a:t>
            </a:r>
            <a:r>
              <a:rPr lang="es-MX" sz="2800" dirty="0">
                <a:latin typeface="Arial" panose="020B0604020202020204" pitchFamily="34" charset="0"/>
                <a:cs typeface="Arial" panose="020B0604020202020204" pitchFamily="34" charset="0"/>
              </a:rPr>
              <a:t>a la </a:t>
            </a:r>
            <a:r>
              <a:rPr lang="es-MX" sz="2800" b="1" dirty="0">
                <a:latin typeface="Arial" panose="020B0604020202020204" pitchFamily="34" charset="0"/>
                <a:cs typeface="Arial" panose="020B0604020202020204" pitchFamily="34" charset="0"/>
              </a:rPr>
              <a:t>Violencia Familiar </a:t>
            </a:r>
            <a:r>
              <a:rPr lang="es-MX" sz="2800" dirty="0">
                <a:latin typeface="Arial" panose="020B0604020202020204" pitchFamily="34" charset="0"/>
                <a:cs typeface="Arial" panose="020B0604020202020204" pitchFamily="34" charset="0"/>
              </a:rPr>
              <a:t>y de </a:t>
            </a:r>
            <a:r>
              <a:rPr lang="es-MX" sz="2800" b="1" dirty="0">
                <a:latin typeface="Arial" panose="020B0604020202020204" pitchFamily="34" charset="0"/>
                <a:cs typeface="Arial" panose="020B0604020202020204" pitchFamily="34" charset="0"/>
              </a:rPr>
              <a:t>Género "</a:t>
            </a:r>
            <a:r>
              <a:rPr lang="es-MX" sz="2800" b="1" dirty="0" err="1">
                <a:latin typeface="Arial" panose="020B0604020202020204" pitchFamily="34" charset="0"/>
                <a:cs typeface="Arial" panose="020B0604020202020204" pitchFamily="34" charset="0"/>
              </a:rPr>
              <a:t>GEAVIG</a:t>
            </a:r>
            <a:r>
              <a:rPr lang="es-MX" sz="2800" b="1" dirty="0">
                <a:latin typeface="Arial" panose="020B0604020202020204" pitchFamily="34" charset="0"/>
                <a:cs typeface="Arial" panose="020B0604020202020204" pitchFamily="34" charset="0"/>
              </a:rPr>
              <a:t>".</a:t>
            </a:r>
            <a:endParaRPr lang="x-none" sz="2800" dirty="0">
              <a:latin typeface="Arial" panose="020B0604020202020204" pitchFamily="34" charset="0"/>
              <a:cs typeface="Arial" panose="020B0604020202020204" pitchFamily="34" charset="0"/>
            </a:endParaRPr>
          </a:p>
        </p:txBody>
      </p:sp>
      <p:pic>
        <p:nvPicPr>
          <p:cNvPr id="3" name="Imagen 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5818" y="1741540"/>
            <a:ext cx="5327668" cy="4553747"/>
          </a:xfrm>
          <a:prstGeom prst="rect">
            <a:avLst/>
          </a:prstGeom>
          <a:noFill/>
          <a:ln>
            <a:noFill/>
          </a:ln>
        </p:spPr>
      </p:pic>
      <p:pic>
        <p:nvPicPr>
          <p:cNvPr id="4" name="Imagen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01506" y="1741541"/>
            <a:ext cx="5461921" cy="4553747"/>
          </a:xfrm>
          <a:prstGeom prst="rect">
            <a:avLst/>
          </a:prstGeom>
          <a:noFill/>
          <a:ln>
            <a:noFill/>
          </a:ln>
        </p:spPr>
      </p:pic>
    </p:spTree>
    <p:extLst>
      <p:ext uri="{BB962C8B-B14F-4D97-AF65-F5344CB8AC3E}">
        <p14:creationId xmlns:p14="http://schemas.microsoft.com/office/powerpoint/2010/main" val="7237088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1634675" y="2644170"/>
            <a:ext cx="8922650" cy="1569660"/>
          </a:xfrm>
          <a:prstGeom prst="rect">
            <a:avLst/>
          </a:prstGeom>
          <a:noFill/>
        </p:spPr>
        <p:txBody>
          <a:bodyPr wrap="square" rtlCol="0">
            <a:spAutoFit/>
          </a:bodyPr>
          <a:lstStyle/>
          <a:p>
            <a:pPr algn="ctr"/>
            <a:r>
              <a:rPr lang="es-MX" sz="9600" spc="600" dirty="0">
                <a:latin typeface="Arial Rounded MT Bold" panose="020F0704030504030204" pitchFamily="34" charset="0"/>
                <a:cs typeface="Arial" panose="020B0604020202020204" pitchFamily="34" charset="0"/>
              </a:rPr>
              <a:t>GRACIAS</a:t>
            </a:r>
          </a:p>
        </p:txBody>
      </p:sp>
    </p:spTree>
    <p:extLst>
      <p:ext uri="{BB962C8B-B14F-4D97-AF65-F5344CB8AC3E}">
        <p14:creationId xmlns:p14="http://schemas.microsoft.com/office/powerpoint/2010/main" val="1381327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0" y="6436078"/>
            <a:ext cx="5558589" cy="419695"/>
          </a:xfrm>
          <a:prstGeom prst="rect">
            <a:avLst/>
          </a:prstGeom>
        </p:spPr>
        <p:txBody>
          <a:bodyPr wrap="square">
            <a:spAutoFit/>
          </a:bodyPr>
          <a:lstStyle/>
          <a:p>
            <a:pPr algn="ctr"/>
            <a:r>
              <a:rPr lang="es-MX" sz="1200" b="1" dirty="0" err="1">
                <a:solidFill>
                  <a:schemeClr val="bg1"/>
                </a:solidFill>
                <a:latin typeface="Arial" panose="020B0604020202020204" pitchFamily="34" charset="0"/>
                <a:cs typeface="Arial" panose="020B0604020202020204" pitchFamily="34" charset="0"/>
              </a:rPr>
              <a:t>Zury</a:t>
            </a:r>
            <a:r>
              <a:rPr lang="es-MX" sz="1200" b="1" dirty="0">
                <a:solidFill>
                  <a:schemeClr val="bg1"/>
                </a:solidFill>
                <a:latin typeface="Arial" panose="020B0604020202020204" pitchFamily="34" charset="0"/>
                <a:cs typeface="Arial" panose="020B0604020202020204" pitchFamily="34" charset="0"/>
              </a:rPr>
              <a:t> </a:t>
            </a:r>
            <a:r>
              <a:rPr lang="es-MX" sz="1200" b="1" dirty="0" err="1">
                <a:solidFill>
                  <a:schemeClr val="bg1"/>
                </a:solidFill>
                <a:latin typeface="Arial" panose="020B0604020202020204" pitchFamily="34" charset="0"/>
                <a:cs typeface="Arial" panose="020B0604020202020204" pitchFamily="34" charset="0"/>
              </a:rPr>
              <a:t>Josabeth</a:t>
            </a:r>
            <a:r>
              <a:rPr lang="es-MX" sz="1200" b="1" dirty="0">
                <a:solidFill>
                  <a:schemeClr val="bg1"/>
                </a:solidFill>
                <a:latin typeface="Arial" panose="020B0604020202020204" pitchFamily="34" charset="0"/>
                <a:cs typeface="Arial" panose="020B0604020202020204" pitchFamily="34" charset="0"/>
              </a:rPr>
              <a:t> Rodríguez Trinidad</a:t>
            </a:r>
          </a:p>
          <a:p>
            <a:pPr algn="ctr"/>
            <a:r>
              <a:rPr lang="es-MX" sz="1200" dirty="0">
                <a:solidFill>
                  <a:schemeClr val="bg1"/>
                </a:solidFill>
                <a:latin typeface="Arial" panose="020B0604020202020204" pitchFamily="34" charset="0"/>
                <a:cs typeface="Arial" panose="020B0604020202020204" pitchFamily="34" charset="0"/>
              </a:rPr>
              <a:t>Dirección de Prevención del Delito con la Participación Ciudadana.</a:t>
            </a:r>
          </a:p>
        </p:txBody>
      </p:sp>
      <p:sp>
        <p:nvSpPr>
          <p:cNvPr id="4" name="Rectángulo 3"/>
          <p:cNvSpPr/>
          <p:nvPr/>
        </p:nvSpPr>
        <p:spPr>
          <a:xfrm>
            <a:off x="282306" y="506309"/>
            <a:ext cx="5066790" cy="646331"/>
          </a:xfrm>
          <a:prstGeom prst="rect">
            <a:avLst/>
          </a:prstGeom>
        </p:spPr>
        <p:txBody>
          <a:bodyPr wrap="square">
            <a:spAutoFit/>
          </a:bodyPr>
          <a:lstStyle/>
          <a:p>
            <a:pPr lvl="0" algn="ctr">
              <a:spcAft>
                <a:spcPts val="600"/>
              </a:spcAft>
              <a:defRPr/>
            </a:pPr>
            <a:r>
              <a:rPr lang="es-ES" b="1" dirty="0">
                <a:latin typeface="Arial" panose="020B0604020202020204" pitchFamily="34" charset="0"/>
                <a:cs typeface="Arial" panose="020B0604020202020204" pitchFamily="34" charset="0"/>
              </a:rPr>
              <a:t>Prevención</a:t>
            </a:r>
            <a:r>
              <a:rPr lang="es-ES" dirty="0">
                <a:latin typeface="Arial" panose="020B0604020202020204" pitchFamily="34" charset="0"/>
                <a:cs typeface="Arial" panose="020B0604020202020204" pitchFamily="34" charset="0"/>
              </a:rPr>
              <a:t> del </a:t>
            </a:r>
            <a:r>
              <a:rPr lang="es-ES" b="1" dirty="0">
                <a:latin typeface="Arial" panose="020B0604020202020204" pitchFamily="34" charset="0"/>
                <a:cs typeface="Arial" panose="020B0604020202020204" pitchFamily="34" charset="0"/>
              </a:rPr>
              <a:t>Delito</a:t>
            </a:r>
            <a:r>
              <a:rPr lang="es-ES" dirty="0">
                <a:latin typeface="Arial" panose="020B0604020202020204" pitchFamily="34" charset="0"/>
                <a:cs typeface="Arial" panose="020B0604020202020204" pitchFamily="34" charset="0"/>
              </a:rPr>
              <a:t> con la </a:t>
            </a:r>
            <a:r>
              <a:rPr lang="es-ES" b="1" dirty="0">
                <a:latin typeface="Arial" panose="020B0604020202020204" pitchFamily="34" charset="0"/>
                <a:cs typeface="Arial" panose="020B0604020202020204" pitchFamily="34" charset="0"/>
              </a:rPr>
              <a:t>Participación</a:t>
            </a:r>
            <a:r>
              <a:rPr lang="es-ES" dirty="0">
                <a:latin typeface="Arial" panose="020B0604020202020204" pitchFamily="34" charset="0"/>
                <a:cs typeface="Arial" panose="020B0604020202020204" pitchFamily="34" charset="0"/>
              </a:rPr>
              <a:t> </a:t>
            </a:r>
            <a:r>
              <a:rPr lang="es-ES" b="1" dirty="0">
                <a:latin typeface="Arial" panose="020B0604020202020204" pitchFamily="34" charset="0"/>
                <a:cs typeface="Arial" panose="020B0604020202020204" pitchFamily="34" charset="0"/>
              </a:rPr>
              <a:t>Ciudadana.</a:t>
            </a:r>
          </a:p>
        </p:txBody>
      </p:sp>
      <p:sp>
        <p:nvSpPr>
          <p:cNvPr id="5" name="Rectángulo 4"/>
          <p:cNvSpPr/>
          <p:nvPr/>
        </p:nvSpPr>
        <p:spPr>
          <a:xfrm>
            <a:off x="796910"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6" name="Rectángulo 5"/>
          <p:cNvSpPr/>
          <p:nvPr/>
        </p:nvSpPr>
        <p:spPr>
          <a:xfrm>
            <a:off x="143590" y="1181045"/>
            <a:ext cx="5271407" cy="5170646"/>
          </a:xfrm>
          <a:prstGeom prst="rect">
            <a:avLst/>
          </a:prstGeom>
        </p:spPr>
        <p:txBody>
          <a:bodyPr wrap="square">
            <a:spAutoFit/>
          </a:bodyPr>
          <a:lstStyle/>
          <a:p>
            <a:pPr algn="just"/>
            <a:r>
              <a:rPr lang="es-MX" sz="1500" b="1" dirty="0">
                <a:cs typeface="Arial" panose="020B0604020202020204" pitchFamily="34" charset="0"/>
              </a:rPr>
              <a:t>Componente</a:t>
            </a:r>
            <a:r>
              <a:rPr lang="es-MX" sz="1500" dirty="0">
                <a:cs typeface="Arial" panose="020B0604020202020204" pitchFamily="34" charset="0"/>
              </a:rPr>
              <a:t>.- Las acciones de prevención del delito con enfoque de derechos humanos, perspectiva de género y corresponsabilidad ciudadana, realizo </a:t>
            </a:r>
            <a:r>
              <a:rPr lang="es-MX" sz="1500" b="1" dirty="0">
                <a:cs typeface="Arial" panose="020B0604020202020204" pitchFamily="34" charset="0"/>
              </a:rPr>
              <a:t>765 </a:t>
            </a:r>
            <a:r>
              <a:rPr lang="es-MX" sz="1500" dirty="0">
                <a:cs typeface="Arial" panose="020B0604020202020204" pitchFamily="34" charset="0"/>
              </a:rPr>
              <a:t>actividades de las </a:t>
            </a:r>
            <a:r>
              <a:rPr lang="es-MX" sz="1500" b="1" dirty="0">
                <a:cs typeface="Arial" panose="020B0604020202020204" pitchFamily="34" charset="0"/>
              </a:rPr>
              <a:t>598</a:t>
            </a:r>
            <a:r>
              <a:rPr lang="es-MX" sz="1500" dirty="0">
                <a:cs typeface="Arial" panose="020B0604020202020204" pitchFamily="34" charset="0"/>
              </a:rPr>
              <a:t> programadas, significando un </a:t>
            </a:r>
            <a:r>
              <a:rPr lang="es-MX" sz="1500" b="1" dirty="0">
                <a:cs typeface="Arial" panose="020B0604020202020204" pitchFamily="34" charset="0"/>
              </a:rPr>
              <a:t>incremento</a:t>
            </a:r>
            <a:r>
              <a:rPr lang="es-MX" sz="1500" dirty="0">
                <a:cs typeface="Arial" panose="020B0604020202020204" pitchFamily="34" charset="0"/>
              </a:rPr>
              <a:t> del </a:t>
            </a:r>
            <a:r>
              <a:rPr lang="es-MX" sz="1500" b="1" dirty="0">
                <a:cs typeface="Arial" panose="020B0604020202020204" pitchFamily="34" charset="0"/>
              </a:rPr>
              <a:t>27.93</a:t>
            </a:r>
            <a:r>
              <a:rPr lang="es-MX" sz="1500" dirty="0">
                <a:cs typeface="Arial" panose="020B0604020202020204" pitchFamily="34" charset="0"/>
              </a:rPr>
              <a:t>% con respecto a la meta trimestral.</a:t>
            </a:r>
          </a:p>
          <a:p>
            <a:pPr algn="just"/>
            <a:endParaRPr lang="es-MX" sz="1500" dirty="0">
              <a:cs typeface="Arial" panose="020B0604020202020204" pitchFamily="34" charset="0"/>
            </a:endParaRPr>
          </a:p>
          <a:p>
            <a:pPr algn="just"/>
            <a:r>
              <a:rPr lang="es-MX" sz="1500" b="1" dirty="0">
                <a:cs typeface="Arial" panose="020B0604020202020204" pitchFamily="34" charset="0"/>
              </a:rPr>
              <a:t>Actividad 1.- </a:t>
            </a:r>
            <a:r>
              <a:rPr lang="es-MX" sz="1500" dirty="0">
                <a:cs typeface="Arial" panose="020B0604020202020204" pitchFamily="34" charset="0"/>
              </a:rPr>
              <a:t>La ejecución de intervenciones para prevenir el delito y conductas violentas dirigidas a la población y sector educativo en los niveles básico y medio superior, realizo </a:t>
            </a:r>
            <a:r>
              <a:rPr lang="es-MX" sz="1500" b="1" dirty="0">
                <a:cs typeface="Arial" panose="020B0604020202020204" pitchFamily="34" charset="0"/>
              </a:rPr>
              <a:t>160 </a:t>
            </a:r>
            <a:r>
              <a:rPr lang="es-MX" sz="1500" dirty="0">
                <a:cs typeface="Arial" panose="020B0604020202020204" pitchFamily="34" charset="0"/>
              </a:rPr>
              <a:t>intervenciones de </a:t>
            </a:r>
            <a:r>
              <a:rPr lang="es-MX" sz="1500" b="1" dirty="0">
                <a:cs typeface="Arial" panose="020B0604020202020204" pitchFamily="34" charset="0"/>
              </a:rPr>
              <a:t>131</a:t>
            </a:r>
            <a:r>
              <a:rPr lang="es-MX" sz="1500" dirty="0">
                <a:cs typeface="Arial" panose="020B0604020202020204" pitchFamily="34" charset="0"/>
              </a:rPr>
              <a:t> programadas, presentando un </a:t>
            </a:r>
            <a:r>
              <a:rPr lang="es-MX" sz="1500" b="1" dirty="0">
                <a:cs typeface="Arial" panose="020B0604020202020204" pitchFamily="34" charset="0"/>
              </a:rPr>
              <a:t>incremento</a:t>
            </a:r>
            <a:r>
              <a:rPr lang="es-MX" sz="1500" dirty="0">
                <a:cs typeface="Arial" panose="020B0604020202020204" pitchFamily="34" charset="0"/>
              </a:rPr>
              <a:t> del </a:t>
            </a:r>
            <a:r>
              <a:rPr lang="es-MX" sz="1500" b="1" dirty="0">
                <a:cs typeface="Arial" panose="020B0604020202020204" pitchFamily="34" charset="0"/>
              </a:rPr>
              <a:t>22.14</a:t>
            </a:r>
            <a:r>
              <a:rPr lang="es-MX" sz="1500" dirty="0">
                <a:cs typeface="Arial" panose="020B0604020202020204" pitchFamily="34" charset="0"/>
              </a:rPr>
              <a:t>% con respecto a la meta trimestral. </a:t>
            </a:r>
          </a:p>
          <a:p>
            <a:pPr algn="just"/>
            <a:endParaRPr lang="es-MX" sz="1500" dirty="0">
              <a:cs typeface="Arial" panose="020B0604020202020204" pitchFamily="34" charset="0"/>
            </a:endParaRPr>
          </a:p>
          <a:p>
            <a:pPr algn="just"/>
            <a:r>
              <a:rPr lang="es-MX" sz="1500" b="1" dirty="0">
                <a:cs typeface="Arial" panose="020B0604020202020204" pitchFamily="34" charset="0"/>
              </a:rPr>
              <a:t>Actividad 2.- </a:t>
            </a:r>
            <a:r>
              <a:rPr lang="es-MX" sz="1500" dirty="0">
                <a:cs typeface="Arial" panose="020B0604020202020204" pitchFamily="34" charset="0"/>
              </a:rPr>
              <a:t>La ejecución de actividades enfocadas a los derechos humanos y la prevención del delito para el empoderamiento juvenil, realizo </a:t>
            </a:r>
            <a:r>
              <a:rPr lang="es-MX" sz="1500" b="1" dirty="0">
                <a:cs typeface="Arial" panose="020B0604020202020204" pitchFamily="34" charset="0"/>
              </a:rPr>
              <a:t>159</a:t>
            </a:r>
            <a:r>
              <a:rPr lang="es-MX" sz="1500" dirty="0">
                <a:cs typeface="Arial" panose="020B0604020202020204" pitchFamily="34" charset="0"/>
              </a:rPr>
              <a:t> actividades de </a:t>
            </a:r>
            <a:r>
              <a:rPr lang="es-MX" sz="1500" b="1" dirty="0">
                <a:cs typeface="Arial" panose="020B0604020202020204" pitchFamily="34" charset="0"/>
              </a:rPr>
              <a:t>131</a:t>
            </a:r>
            <a:r>
              <a:rPr lang="es-MX" sz="1500" dirty="0">
                <a:cs typeface="Arial" panose="020B0604020202020204" pitchFamily="34" charset="0"/>
              </a:rPr>
              <a:t> programadas, reflejando un </a:t>
            </a:r>
            <a:r>
              <a:rPr lang="es-MX" sz="1500" b="1" dirty="0">
                <a:cs typeface="Arial" panose="020B0604020202020204" pitchFamily="34" charset="0"/>
              </a:rPr>
              <a:t>incremento </a:t>
            </a:r>
            <a:r>
              <a:rPr lang="es-MX" sz="1500" dirty="0">
                <a:cs typeface="Arial" panose="020B0604020202020204" pitchFamily="34" charset="0"/>
              </a:rPr>
              <a:t>del </a:t>
            </a:r>
            <a:r>
              <a:rPr lang="es-MX" sz="1500" b="1" dirty="0">
                <a:cs typeface="Arial" panose="020B0604020202020204" pitchFamily="34" charset="0"/>
              </a:rPr>
              <a:t>21.37</a:t>
            </a:r>
            <a:r>
              <a:rPr lang="es-MX" sz="1500" dirty="0">
                <a:cs typeface="Arial" panose="020B0604020202020204" pitchFamily="34" charset="0"/>
              </a:rPr>
              <a:t>% con respecto a la meta trimestral.</a:t>
            </a:r>
          </a:p>
          <a:p>
            <a:pPr algn="just"/>
            <a:endParaRPr lang="es-MX" sz="1500" dirty="0">
              <a:cs typeface="Arial" panose="020B0604020202020204" pitchFamily="34" charset="0"/>
            </a:endParaRPr>
          </a:p>
          <a:p>
            <a:pPr algn="just"/>
            <a:r>
              <a:rPr lang="es-MX" sz="1500" b="1" dirty="0">
                <a:cs typeface="Arial" panose="020B0604020202020204" pitchFamily="34" charset="0"/>
              </a:rPr>
              <a:t>Actividad 3.-  </a:t>
            </a:r>
            <a:r>
              <a:rPr lang="es-MX" sz="1500" dirty="0">
                <a:cs typeface="Arial" panose="020B0604020202020204" pitchFamily="34" charset="0"/>
              </a:rPr>
              <a:t>La ejecución de acciones en beneficio la comunidad para prevenir y sancionar la violencia con perspectiva de género, realizo </a:t>
            </a:r>
            <a:r>
              <a:rPr lang="es-MX" sz="1500" b="1" dirty="0">
                <a:cs typeface="Arial" panose="020B0604020202020204" pitchFamily="34" charset="0"/>
              </a:rPr>
              <a:t>232 </a:t>
            </a:r>
            <a:r>
              <a:rPr lang="es-MX" sz="1500" dirty="0">
                <a:cs typeface="Arial" panose="020B0604020202020204" pitchFamily="34" charset="0"/>
              </a:rPr>
              <a:t>actividades de </a:t>
            </a:r>
            <a:r>
              <a:rPr lang="es-MX" sz="1500" b="1" dirty="0">
                <a:cs typeface="Arial" panose="020B0604020202020204" pitchFamily="34" charset="0"/>
              </a:rPr>
              <a:t>213 </a:t>
            </a:r>
            <a:r>
              <a:rPr lang="es-MX" sz="1500" dirty="0">
                <a:cs typeface="Arial" panose="020B0604020202020204" pitchFamily="34" charset="0"/>
              </a:rPr>
              <a:t>programadas, obteniendo un </a:t>
            </a:r>
            <a:r>
              <a:rPr lang="es-MX" sz="1500" b="1" dirty="0">
                <a:cs typeface="Arial" panose="020B0604020202020204" pitchFamily="34" charset="0"/>
              </a:rPr>
              <a:t>incremento</a:t>
            </a:r>
            <a:r>
              <a:rPr lang="es-MX" sz="1500" dirty="0">
                <a:cs typeface="Arial" panose="020B0604020202020204" pitchFamily="34" charset="0"/>
              </a:rPr>
              <a:t> del </a:t>
            </a:r>
            <a:r>
              <a:rPr lang="es-MX" sz="1500" b="1" dirty="0">
                <a:cs typeface="Arial" panose="020B0604020202020204" pitchFamily="34" charset="0"/>
              </a:rPr>
              <a:t>08.92</a:t>
            </a:r>
            <a:r>
              <a:rPr lang="es-MX" sz="1500" dirty="0">
                <a:cs typeface="Arial" panose="020B0604020202020204" pitchFamily="34" charset="0"/>
              </a:rPr>
              <a:t>% con respecto a la meta trimestral.</a:t>
            </a:r>
          </a:p>
        </p:txBody>
      </p:sp>
      <p:graphicFrame>
        <p:nvGraphicFramePr>
          <p:cNvPr id="7" name="Gráfico 6">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3417969357"/>
              </p:ext>
            </p:extLst>
          </p:nvPr>
        </p:nvGraphicFramePr>
        <p:xfrm>
          <a:off x="5979695" y="506309"/>
          <a:ext cx="5859379" cy="278424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Gráfico 7">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1526070620"/>
              </p:ext>
            </p:extLst>
          </p:nvPr>
        </p:nvGraphicFramePr>
        <p:xfrm>
          <a:off x="5830432" y="3429000"/>
          <a:ext cx="6010313" cy="293465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02407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0" y="6436078"/>
            <a:ext cx="5558589" cy="419695"/>
          </a:xfrm>
          <a:prstGeom prst="rect">
            <a:avLst/>
          </a:prstGeom>
        </p:spPr>
        <p:txBody>
          <a:bodyPr wrap="square">
            <a:spAutoFit/>
          </a:bodyPr>
          <a:lstStyle/>
          <a:p>
            <a:pPr algn="ctr"/>
            <a:r>
              <a:rPr lang="es-MX" sz="1200" b="1" dirty="0" err="1">
                <a:solidFill>
                  <a:schemeClr val="bg1"/>
                </a:solidFill>
                <a:latin typeface="Arial" panose="020B0604020202020204" pitchFamily="34" charset="0"/>
                <a:cs typeface="Arial" panose="020B0604020202020204" pitchFamily="34" charset="0"/>
              </a:rPr>
              <a:t>Zury</a:t>
            </a:r>
            <a:r>
              <a:rPr lang="es-MX" sz="1200" b="1" dirty="0">
                <a:solidFill>
                  <a:schemeClr val="bg1"/>
                </a:solidFill>
                <a:latin typeface="Arial" panose="020B0604020202020204" pitchFamily="34" charset="0"/>
                <a:cs typeface="Arial" panose="020B0604020202020204" pitchFamily="34" charset="0"/>
              </a:rPr>
              <a:t> </a:t>
            </a:r>
            <a:r>
              <a:rPr lang="es-MX" sz="1200" b="1" dirty="0" err="1">
                <a:solidFill>
                  <a:schemeClr val="bg1"/>
                </a:solidFill>
                <a:latin typeface="Arial" panose="020B0604020202020204" pitchFamily="34" charset="0"/>
                <a:cs typeface="Arial" panose="020B0604020202020204" pitchFamily="34" charset="0"/>
              </a:rPr>
              <a:t>Josabeth</a:t>
            </a:r>
            <a:r>
              <a:rPr lang="es-MX" sz="1200" b="1" dirty="0">
                <a:solidFill>
                  <a:schemeClr val="bg1"/>
                </a:solidFill>
                <a:latin typeface="Arial" panose="020B0604020202020204" pitchFamily="34" charset="0"/>
                <a:cs typeface="Arial" panose="020B0604020202020204" pitchFamily="34" charset="0"/>
              </a:rPr>
              <a:t> Rodríguez Trinidad</a:t>
            </a:r>
          </a:p>
          <a:p>
            <a:pPr algn="ctr"/>
            <a:r>
              <a:rPr lang="es-MX" sz="1200" dirty="0">
                <a:solidFill>
                  <a:schemeClr val="bg1"/>
                </a:solidFill>
                <a:latin typeface="Arial" panose="020B0604020202020204" pitchFamily="34" charset="0"/>
                <a:cs typeface="Arial" panose="020B0604020202020204" pitchFamily="34" charset="0"/>
              </a:rPr>
              <a:t>Dirección de Prevención del Delito con la Participación Ciudadana.</a:t>
            </a:r>
          </a:p>
        </p:txBody>
      </p:sp>
      <p:sp>
        <p:nvSpPr>
          <p:cNvPr id="3" name="Rectángulo 2"/>
          <p:cNvSpPr/>
          <p:nvPr/>
        </p:nvSpPr>
        <p:spPr>
          <a:xfrm>
            <a:off x="282305" y="664048"/>
            <a:ext cx="5066790" cy="646331"/>
          </a:xfrm>
          <a:prstGeom prst="rect">
            <a:avLst/>
          </a:prstGeom>
        </p:spPr>
        <p:txBody>
          <a:bodyPr wrap="square">
            <a:spAutoFit/>
          </a:bodyPr>
          <a:lstStyle/>
          <a:p>
            <a:pPr lvl="0" algn="ctr">
              <a:spcAft>
                <a:spcPts val="600"/>
              </a:spcAft>
              <a:defRPr/>
            </a:pPr>
            <a:r>
              <a:rPr lang="es-ES" b="1" dirty="0">
                <a:latin typeface="Arial" panose="020B0604020202020204" pitchFamily="34" charset="0"/>
                <a:cs typeface="Arial" panose="020B0604020202020204" pitchFamily="34" charset="0"/>
              </a:rPr>
              <a:t>Prevención</a:t>
            </a:r>
            <a:r>
              <a:rPr lang="es-ES" dirty="0">
                <a:latin typeface="Arial" panose="020B0604020202020204" pitchFamily="34" charset="0"/>
                <a:cs typeface="Arial" panose="020B0604020202020204" pitchFamily="34" charset="0"/>
              </a:rPr>
              <a:t> del </a:t>
            </a:r>
            <a:r>
              <a:rPr lang="es-ES" b="1" dirty="0">
                <a:latin typeface="Arial" panose="020B0604020202020204" pitchFamily="34" charset="0"/>
                <a:cs typeface="Arial" panose="020B0604020202020204" pitchFamily="34" charset="0"/>
              </a:rPr>
              <a:t>Delito</a:t>
            </a:r>
            <a:r>
              <a:rPr lang="es-ES" dirty="0">
                <a:latin typeface="Arial" panose="020B0604020202020204" pitchFamily="34" charset="0"/>
                <a:cs typeface="Arial" panose="020B0604020202020204" pitchFamily="34" charset="0"/>
              </a:rPr>
              <a:t> con la </a:t>
            </a:r>
            <a:r>
              <a:rPr lang="es-ES" b="1" dirty="0">
                <a:latin typeface="Arial" panose="020B0604020202020204" pitchFamily="34" charset="0"/>
                <a:cs typeface="Arial" panose="020B0604020202020204" pitchFamily="34" charset="0"/>
              </a:rPr>
              <a:t>Participación</a:t>
            </a:r>
            <a:r>
              <a:rPr lang="es-ES" dirty="0">
                <a:latin typeface="Arial" panose="020B0604020202020204" pitchFamily="34" charset="0"/>
                <a:cs typeface="Arial" panose="020B0604020202020204" pitchFamily="34" charset="0"/>
              </a:rPr>
              <a:t> </a:t>
            </a:r>
            <a:r>
              <a:rPr lang="es-ES" b="1" dirty="0">
                <a:latin typeface="Arial" panose="020B0604020202020204" pitchFamily="34" charset="0"/>
                <a:cs typeface="Arial" panose="020B0604020202020204" pitchFamily="34" charset="0"/>
              </a:rPr>
              <a:t>Ciudadana.</a:t>
            </a:r>
          </a:p>
        </p:txBody>
      </p:sp>
      <p:sp>
        <p:nvSpPr>
          <p:cNvPr id="4" name="Rectángulo 3"/>
          <p:cNvSpPr/>
          <p:nvPr/>
        </p:nvSpPr>
        <p:spPr>
          <a:xfrm>
            <a:off x="1677921" y="0"/>
            <a:ext cx="2275558"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Actividades.</a:t>
            </a:r>
          </a:p>
        </p:txBody>
      </p:sp>
      <p:sp>
        <p:nvSpPr>
          <p:cNvPr id="5" name="Rectángulo 4"/>
          <p:cNvSpPr/>
          <p:nvPr/>
        </p:nvSpPr>
        <p:spPr>
          <a:xfrm>
            <a:off x="230408" y="1731413"/>
            <a:ext cx="5170584" cy="3216265"/>
          </a:xfrm>
          <a:prstGeom prst="rect">
            <a:avLst/>
          </a:prstGeom>
        </p:spPr>
        <p:txBody>
          <a:bodyPr wrap="square">
            <a:spAutoFit/>
          </a:bodyPr>
          <a:lstStyle/>
          <a:p>
            <a:pPr algn="just"/>
            <a:r>
              <a:rPr lang="es-MX" sz="1450" b="1" dirty="0">
                <a:cs typeface="Arial" panose="020B0604020202020204" pitchFamily="34" charset="0"/>
              </a:rPr>
              <a:t>Actividad 4.- </a:t>
            </a:r>
            <a:r>
              <a:rPr lang="es-MX" sz="1450" dirty="0">
                <a:cs typeface="Arial" panose="020B0604020202020204" pitchFamily="34" charset="0"/>
              </a:rPr>
              <a:t>La creación y seguimiento de comités empresariales, educativos y de participación ciudadana, realizo </a:t>
            </a:r>
            <a:r>
              <a:rPr lang="es-MX" sz="1450" b="1" dirty="0">
                <a:cs typeface="Arial" panose="020B0604020202020204" pitchFamily="34" charset="0"/>
              </a:rPr>
              <a:t>123 </a:t>
            </a:r>
            <a:r>
              <a:rPr lang="es-MX" sz="1450" dirty="0">
                <a:cs typeface="Arial" panose="020B0604020202020204" pitchFamily="34" charset="0"/>
              </a:rPr>
              <a:t>actividades de </a:t>
            </a:r>
            <a:r>
              <a:rPr lang="es-MX" sz="1450" b="1" dirty="0">
                <a:cs typeface="Arial" panose="020B0604020202020204" pitchFamily="34" charset="0"/>
              </a:rPr>
              <a:t>56 </a:t>
            </a:r>
            <a:r>
              <a:rPr lang="es-MX" sz="1450" dirty="0">
                <a:cs typeface="Arial" panose="020B0604020202020204" pitchFamily="34" charset="0"/>
              </a:rPr>
              <a:t>programadas, presentando un </a:t>
            </a:r>
            <a:r>
              <a:rPr lang="es-MX" sz="1450" b="1" dirty="0">
                <a:cs typeface="Arial" panose="020B0604020202020204" pitchFamily="34" charset="0"/>
              </a:rPr>
              <a:t>incremento</a:t>
            </a:r>
            <a:r>
              <a:rPr lang="es-MX" sz="1450" dirty="0">
                <a:cs typeface="Arial" panose="020B0604020202020204" pitchFamily="34" charset="0"/>
              </a:rPr>
              <a:t> del </a:t>
            </a:r>
            <a:r>
              <a:rPr lang="es-MX" sz="1450" b="1" dirty="0">
                <a:cs typeface="Arial" panose="020B0604020202020204" pitchFamily="34" charset="0"/>
              </a:rPr>
              <a:t>119.64</a:t>
            </a:r>
            <a:r>
              <a:rPr lang="es-MX" sz="1450" dirty="0">
                <a:cs typeface="Arial" panose="020B0604020202020204" pitchFamily="34" charset="0"/>
              </a:rPr>
              <a:t>% con respecto a la meta trimestral.</a:t>
            </a:r>
          </a:p>
          <a:p>
            <a:pPr algn="just"/>
            <a:endParaRPr lang="es-MX" sz="1450" b="1" dirty="0">
              <a:cs typeface="Arial" panose="020B0604020202020204" pitchFamily="34" charset="0"/>
            </a:endParaRPr>
          </a:p>
          <a:p>
            <a:pPr algn="just"/>
            <a:r>
              <a:rPr lang="es-MX" sz="1450" b="1" dirty="0">
                <a:cs typeface="Arial" panose="020B0604020202020204" pitchFamily="34" charset="0"/>
              </a:rPr>
              <a:t>Actividad 5.- </a:t>
            </a:r>
            <a:r>
              <a:rPr lang="es-MX" sz="1450" dirty="0">
                <a:cs typeface="Arial" panose="020B0604020202020204" pitchFamily="34" charset="0"/>
              </a:rPr>
              <a:t>La realización de actividades para generar acuerdo y coordinación que coadyuven en la prevención del delito, realizó </a:t>
            </a:r>
            <a:r>
              <a:rPr lang="es-MX" sz="1450" b="1" dirty="0">
                <a:cs typeface="Arial" panose="020B0604020202020204" pitchFamily="34" charset="0"/>
              </a:rPr>
              <a:t>77</a:t>
            </a:r>
            <a:r>
              <a:rPr lang="es-MX" sz="1450" dirty="0">
                <a:cs typeface="Arial" panose="020B0604020202020204" pitchFamily="34" charset="0"/>
              </a:rPr>
              <a:t> actividades de las </a:t>
            </a:r>
            <a:r>
              <a:rPr lang="es-MX" sz="1450" b="1" dirty="0">
                <a:cs typeface="Arial" panose="020B0604020202020204" pitchFamily="34" charset="0"/>
              </a:rPr>
              <a:t>56</a:t>
            </a:r>
            <a:r>
              <a:rPr lang="es-MX" sz="1450" dirty="0">
                <a:cs typeface="Arial" panose="020B0604020202020204" pitchFamily="34" charset="0"/>
              </a:rPr>
              <a:t> programadas, presentando un </a:t>
            </a:r>
            <a:r>
              <a:rPr lang="es-MX" sz="1450" b="1" dirty="0">
                <a:cs typeface="Arial" panose="020B0604020202020204" pitchFamily="34" charset="0"/>
              </a:rPr>
              <a:t>incremento</a:t>
            </a:r>
            <a:r>
              <a:rPr lang="es-MX" sz="1450" dirty="0">
                <a:cs typeface="Arial" panose="020B0604020202020204" pitchFamily="34" charset="0"/>
              </a:rPr>
              <a:t> del </a:t>
            </a:r>
            <a:r>
              <a:rPr lang="es-MX" sz="1450" b="1" dirty="0">
                <a:cs typeface="Arial" panose="020B0604020202020204" pitchFamily="34" charset="0"/>
              </a:rPr>
              <a:t>35.09</a:t>
            </a:r>
            <a:r>
              <a:rPr lang="es-MX" sz="1450" dirty="0">
                <a:cs typeface="Arial" panose="020B0604020202020204" pitchFamily="34" charset="0"/>
              </a:rPr>
              <a:t>% con respecto a la meta trimestral.</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6.- </a:t>
            </a:r>
            <a:r>
              <a:rPr lang="es-MX" sz="1450" dirty="0">
                <a:cs typeface="Arial" panose="020B0604020202020204" pitchFamily="34" charset="0"/>
              </a:rPr>
              <a:t>La ejecución de actividades integrales para el mejoramiento de la calidad de vida de la población, realizo </a:t>
            </a:r>
            <a:r>
              <a:rPr lang="es-MX" sz="1450" b="1" dirty="0">
                <a:cs typeface="Arial" panose="020B0604020202020204" pitchFamily="34" charset="0"/>
              </a:rPr>
              <a:t>14 </a:t>
            </a:r>
            <a:r>
              <a:rPr lang="es-MX" sz="1450" dirty="0">
                <a:cs typeface="Arial" panose="020B0604020202020204" pitchFamily="34" charset="0"/>
              </a:rPr>
              <a:t>actividades de </a:t>
            </a:r>
            <a:r>
              <a:rPr lang="es-MX" sz="1450" b="1" dirty="0">
                <a:cs typeface="Arial" panose="020B0604020202020204" pitchFamily="34" charset="0"/>
              </a:rPr>
              <a:t>10 </a:t>
            </a:r>
            <a:r>
              <a:rPr lang="es-MX" sz="1450" dirty="0">
                <a:cs typeface="Arial" panose="020B0604020202020204" pitchFamily="34" charset="0"/>
              </a:rPr>
              <a:t>programadas, significando un </a:t>
            </a:r>
            <a:r>
              <a:rPr lang="es-MX" sz="1450" b="1" dirty="0">
                <a:cs typeface="Arial" panose="020B0604020202020204" pitchFamily="34" charset="0"/>
              </a:rPr>
              <a:t>incremento</a:t>
            </a:r>
            <a:r>
              <a:rPr lang="es-MX" sz="1450" dirty="0">
                <a:cs typeface="Arial" panose="020B0604020202020204" pitchFamily="34" charset="0"/>
              </a:rPr>
              <a:t> del </a:t>
            </a:r>
            <a:r>
              <a:rPr lang="es-MX" sz="1450" b="1" dirty="0">
                <a:cs typeface="Arial" panose="020B0604020202020204" pitchFamily="34" charset="0"/>
              </a:rPr>
              <a:t>40</a:t>
            </a:r>
            <a:r>
              <a:rPr lang="es-MX" sz="1450" dirty="0">
                <a:cs typeface="Arial" panose="020B0604020202020204" pitchFamily="34" charset="0"/>
              </a:rPr>
              <a:t>% con respecto a la meta trimestral.</a:t>
            </a:r>
          </a:p>
        </p:txBody>
      </p:sp>
      <p:graphicFrame>
        <p:nvGraphicFramePr>
          <p:cNvPr id="6" name="Gráfico 5">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687288943"/>
              </p:ext>
            </p:extLst>
          </p:nvPr>
        </p:nvGraphicFramePr>
        <p:xfrm>
          <a:off x="5879858" y="1597486"/>
          <a:ext cx="5790059" cy="34497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34380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252250" y="131280"/>
            <a:ext cx="9896820" cy="954107"/>
          </a:xfrm>
          <a:prstGeom prst="rect">
            <a:avLst/>
          </a:prstGeom>
        </p:spPr>
        <p:txBody>
          <a:bodyPr wrap="square">
            <a:spAutoFit/>
          </a:bodyPr>
          <a:lstStyle/>
          <a:p>
            <a:pPr algn="ctr"/>
            <a:r>
              <a:rPr lang="es-ES" sz="2800">
                <a:latin typeface="Arial" panose="020B0604020202020204" pitchFamily="34" charset="0"/>
                <a:cs typeface="Arial" panose="020B0604020202020204" pitchFamily="34" charset="0"/>
              </a:rPr>
              <a:t>Evidencias Fotográficas </a:t>
            </a:r>
            <a:r>
              <a:rPr lang="es-ES" sz="2800" b="1">
                <a:latin typeface="Arial" panose="020B0604020202020204" pitchFamily="34" charset="0"/>
                <a:cs typeface="Arial" panose="020B0604020202020204" pitchFamily="34" charset="0"/>
              </a:rPr>
              <a:t>Dirección</a:t>
            </a:r>
            <a:r>
              <a:rPr lang="es-ES" sz="2800">
                <a:latin typeface="Arial" panose="020B0604020202020204" pitchFamily="34" charset="0"/>
                <a:cs typeface="Arial" panose="020B0604020202020204" pitchFamily="34" charset="0"/>
              </a:rPr>
              <a:t> </a:t>
            </a:r>
            <a:r>
              <a:rPr lang="es-ES_tradnl" sz="2800">
                <a:latin typeface="Arial" panose="020B0604020202020204" pitchFamily="34" charset="0"/>
                <a:cs typeface="Arial" panose="020B0604020202020204" pitchFamily="34" charset="0"/>
              </a:rPr>
              <a:t>de</a:t>
            </a:r>
            <a:r>
              <a:rPr lang="es-ES_tradnl" sz="2800" b="1">
                <a:latin typeface="Arial" panose="020B0604020202020204" pitchFamily="34" charset="0"/>
                <a:cs typeface="Arial" panose="020B0604020202020204" pitchFamily="34" charset="0"/>
              </a:rPr>
              <a:t> Prevención </a:t>
            </a:r>
            <a:r>
              <a:rPr lang="es-ES_tradnl" sz="2800">
                <a:latin typeface="Arial" panose="020B0604020202020204" pitchFamily="34" charset="0"/>
                <a:cs typeface="Arial" panose="020B0604020202020204" pitchFamily="34" charset="0"/>
              </a:rPr>
              <a:t>del</a:t>
            </a:r>
            <a:r>
              <a:rPr lang="es-ES_tradnl" sz="2800" b="1">
                <a:latin typeface="Arial" panose="020B0604020202020204" pitchFamily="34" charset="0"/>
                <a:cs typeface="Arial" panose="020B0604020202020204" pitchFamily="34" charset="0"/>
              </a:rPr>
              <a:t> Delito </a:t>
            </a:r>
            <a:r>
              <a:rPr lang="es-ES_tradnl" sz="2800">
                <a:latin typeface="Arial" panose="020B0604020202020204" pitchFamily="34" charset="0"/>
                <a:cs typeface="Arial" panose="020B0604020202020204" pitchFamily="34" charset="0"/>
              </a:rPr>
              <a:t>con la </a:t>
            </a:r>
            <a:r>
              <a:rPr lang="es-ES_tradnl" sz="2800" b="1">
                <a:latin typeface="Arial" panose="020B0604020202020204" pitchFamily="34" charset="0"/>
                <a:cs typeface="Arial" panose="020B0604020202020204" pitchFamily="34" charset="0"/>
              </a:rPr>
              <a:t>Participación Ciudadana. </a:t>
            </a:r>
            <a:endParaRPr lang="es-ES" sz="2800" dirty="0">
              <a:latin typeface="Arial" panose="020B0604020202020204" pitchFamily="34" charset="0"/>
              <a:cs typeface="Arial" panose="020B0604020202020204" pitchFamily="34" charset="0"/>
            </a:endParaRPr>
          </a:p>
        </p:txBody>
      </p:sp>
      <p:pic>
        <p:nvPicPr>
          <p:cNvPr id="4" name="Imagen 3" descr="C:\Users\USER\Downloads\WhatsApp Image 2024-01-19 at 21.26.03 (1).jpeg"/>
          <p:cNvPicPr/>
          <p:nvPr/>
        </p:nvPicPr>
        <p:blipFill>
          <a:blip r:embed="rId2">
            <a:extLst>
              <a:ext uri="{28A0092B-C50C-407E-A947-70E740481C1C}">
                <a14:useLocalDpi xmlns:a14="http://schemas.microsoft.com/office/drawing/2010/main" val="0"/>
              </a:ext>
            </a:extLst>
          </a:blip>
          <a:srcRect/>
          <a:stretch>
            <a:fillRect/>
          </a:stretch>
        </p:blipFill>
        <p:spPr bwMode="auto">
          <a:xfrm>
            <a:off x="115302" y="1660971"/>
            <a:ext cx="4682423" cy="4343401"/>
          </a:xfrm>
          <a:prstGeom prst="rect">
            <a:avLst/>
          </a:prstGeom>
          <a:noFill/>
          <a:ln>
            <a:noFill/>
          </a:ln>
        </p:spPr>
      </p:pic>
      <p:pic>
        <p:nvPicPr>
          <p:cNvPr id="5" name="Imagen 4" descr="C:\Users\USER\Downloads\WhatsApp Image 2024-01-03 at 07.32.29 (1).jpe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93977" y="1660971"/>
            <a:ext cx="2962643" cy="4343401"/>
          </a:xfrm>
          <a:prstGeom prst="rect">
            <a:avLst/>
          </a:prstGeom>
          <a:noFill/>
          <a:ln>
            <a:noFill/>
          </a:ln>
        </p:spPr>
      </p:pic>
      <p:pic>
        <p:nvPicPr>
          <p:cNvPr id="6" name="Imagen 5" descr="C:\Users\USER\Downloads\WhatsApp Image 2024-01-23 at 13.32.50.jpeg"/>
          <p:cNvPicPr/>
          <p:nvPr/>
        </p:nvPicPr>
        <p:blipFill rotWithShape="1">
          <a:blip r:embed="rId4" cstate="print">
            <a:extLst>
              <a:ext uri="{28A0092B-C50C-407E-A947-70E740481C1C}">
                <a14:useLocalDpi xmlns:a14="http://schemas.microsoft.com/office/drawing/2010/main" val="0"/>
              </a:ext>
            </a:extLst>
          </a:blip>
          <a:srcRect l="1406" r="16914" b="12579"/>
          <a:stretch/>
        </p:blipFill>
        <p:spPr bwMode="auto">
          <a:xfrm>
            <a:off x="7952873" y="1660971"/>
            <a:ext cx="4042612" cy="4343401"/>
          </a:xfrm>
          <a:prstGeom prst="rect">
            <a:avLst/>
          </a:prstGeom>
          <a:noFill/>
          <a:ln>
            <a:noFill/>
          </a:ln>
        </p:spPr>
      </p:pic>
    </p:spTree>
    <p:extLst>
      <p:ext uri="{BB962C8B-B14F-4D97-AF65-F5344CB8AC3E}">
        <p14:creationId xmlns:p14="http://schemas.microsoft.com/office/powerpoint/2010/main" val="773895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252250" y="131280"/>
            <a:ext cx="9896820" cy="954107"/>
          </a:xfrm>
          <a:prstGeom prst="rect">
            <a:avLst/>
          </a:prstGeom>
        </p:spPr>
        <p:txBody>
          <a:bodyPr wrap="square">
            <a:spAutoFit/>
          </a:bodyPr>
          <a:lstStyle/>
          <a:p>
            <a:pPr algn="ctr"/>
            <a:r>
              <a:rPr lang="es-ES" sz="2800">
                <a:latin typeface="Arial" panose="020B0604020202020204" pitchFamily="34" charset="0"/>
                <a:cs typeface="Arial" panose="020B0604020202020204" pitchFamily="34" charset="0"/>
              </a:rPr>
              <a:t>Evidencias Fotográficas </a:t>
            </a:r>
            <a:r>
              <a:rPr lang="es-ES" sz="2800" b="1">
                <a:latin typeface="Arial" panose="020B0604020202020204" pitchFamily="34" charset="0"/>
                <a:cs typeface="Arial" panose="020B0604020202020204" pitchFamily="34" charset="0"/>
              </a:rPr>
              <a:t>Dirección</a:t>
            </a:r>
            <a:r>
              <a:rPr lang="es-ES" sz="2800">
                <a:latin typeface="Arial" panose="020B0604020202020204" pitchFamily="34" charset="0"/>
                <a:cs typeface="Arial" panose="020B0604020202020204" pitchFamily="34" charset="0"/>
              </a:rPr>
              <a:t> </a:t>
            </a:r>
            <a:r>
              <a:rPr lang="es-ES_tradnl" sz="2800">
                <a:latin typeface="Arial" panose="020B0604020202020204" pitchFamily="34" charset="0"/>
                <a:cs typeface="Arial" panose="020B0604020202020204" pitchFamily="34" charset="0"/>
              </a:rPr>
              <a:t>de</a:t>
            </a:r>
            <a:r>
              <a:rPr lang="es-ES_tradnl" sz="2800" b="1">
                <a:latin typeface="Arial" panose="020B0604020202020204" pitchFamily="34" charset="0"/>
                <a:cs typeface="Arial" panose="020B0604020202020204" pitchFamily="34" charset="0"/>
              </a:rPr>
              <a:t> Prevención </a:t>
            </a:r>
            <a:r>
              <a:rPr lang="es-ES_tradnl" sz="2800">
                <a:latin typeface="Arial" panose="020B0604020202020204" pitchFamily="34" charset="0"/>
                <a:cs typeface="Arial" panose="020B0604020202020204" pitchFamily="34" charset="0"/>
              </a:rPr>
              <a:t>del</a:t>
            </a:r>
            <a:r>
              <a:rPr lang="es-ES_tradnl" sz="2800" b="1">
                <a:latin typeface="Arial" panose="020B0604020202020204" pitchFamily="34" charset="0"/>
                <a:cs typeface="Arial" panose="020B0604020202020204" pitchFamily="34" charset="0"/>
              </a:rPr>
              <a:t> Delito </a:t>
            </a:r>
            <a:r>
              <a:rPr lang="es-ES_tradnl" sz="2800">
                <a:latin typeface="Arial" panose="020B0604020202020204" pitchFamily="34" charset="0"/>
                <a:cs typeface="Arial" panose="020B0604020202020204" pitchFamily="34" charset="0"/>
              </a:rPr>
              <a:t>con la </a:t>
            </a:r>
            <a:r>
              <a:rPr lang="es-ES_tradnl" sz="2800" b="1">
                <a:latin typeface="Arial" panose="020B0604020202020204" pitchFamily="34" charset="0"/>
                <a:cs typeface="Arial" panose="020B0604020202020204" pitchFamily="34" charset="0"/>
              </a:rPr>
              <a:t>Participación Ciudadana. </a:t>
            </a:r>
            <a:endParaRPr lang="es-ES" sz="2800" dirty="0">
              <a:latin typeface="Arial" panose="020B0604020202020204" pitchFamily="34" charset="0"/>
              <a:cs typeface="Arial" panose="020B0604020202020204" pitchFamily="34" charset="0"/>
            </a:endParaRPr>
          </a:p>
        </p:txBody>
      </p:sp>
      <p:pic>
        <p:nvPicPr>
          <p:cNvPr id="4" name="Imagen 3" descr="C:\Users\USER\Downloads\WhatsApp Image 2024-01-17 at 20.44.00.jpeg"/>
          <p:cNvPicPr/>
          <p:nvPr/>
        </p:nvPicPr>
        <p:blipFill rotWithShape="1">
          <a:blip r:embed="rId2" cstate="print">
            <a:extLst>
              <a:ext uri="{28A0092B-C50C-407E-A947-70E740481C1C}">
                <a14:useLocalDpi xmlns:a14="http://schemas.microsoft.com/office/drawing/2010/main" val="0"/>
              </a:ext>
            </a:extLst>
          </a:blip>
          <a:srcRect l="13197" t="11419" r="15198" b="4847"/>
          <a:stretch/>
        </p:blipFill>
        <p:spPr bwMode="auto">
          <a:xfrm>
            <a:off x="276726" y="1973178"/>
            <a:ext cx="3729790" cy="3898232"/>
          </a:xfrm>
          <a:prstGeom prst="rect">
            <a:avLst/>
          </a:prstGeom>
          <a:noFill/>
          <a:ln>
            <a:noFill/>
          </a:ln>
        </p:spPr>
      </p:pic>
      <p:pic>
        <p:nvPicPr>
          <p:cNvPr id="5" name="Imagen 4" descr="C:\Users\USER\Downloads\WhatsApp Image 2024-01-23 at 12.40.59.jpeg"/>
          <p:cNvPicPr/>
          <p:nvPr/>
        </p:nvPicPr>
        <p:blipFill rotWithShape="1">
          <a:blip r:embed="rId3" cstate="print">
            <a:extLst>
              <a:ext uri="{28A0092B-C50C-407E-A947-70E740481C1C}">
                <a14:useLocalDpi xmlns:a14="http://schemas.microsoft.com/office/drawing/2010/main" val="0"/>
              </a:ext>
            </a:extLst>
          </a:blip>
          <a:srcRect l="2907" t="13161" r="7908" b="17996"/>
          <a:stretch/>
        </p:blipFill>
        <p:spPr bwMode="auto">
          <a:xfrm>
            <a:off x="4186990" y="1973178"/>
            <a:ext cx="3741822" cy="3898232"/>
          </a:xfrm>
          <a:prstGeom prst="rect">
            <a:avLst/>
          </a:prstGeom>
          <a:noFill/>
          <a:ln>
            <a:noFill/>
          </a:ln>
        </p:spPr>
      </p:pic>
      <p:pic>
        <p:nvPicPr>
          <p:cNvPr id="6" name="Imagen 5" descr="C:\Users\USER\Downloads\WhatsApp Image 2024-02-15 at 09.21.33.jpeg"/>
          <p:cNvPicPr/>
          <p:nvPr/>
        </p:nvPicPr>
        <p:blipFill rotWithShape="1">
          <a:blip r:embed="rId4">
            <a:extLst>
              <a:ext uri="{28A0092B-C50C-407E-A947-70E740481C1C}">
                <a14:useLocalDpi xmlns:a14="http://schemas.microsoft.com/office/drawing/2010/main" val="0"/>
              </a:ext>
            </a:extLst>
          </a:blip>
          <a:srcRect l="6830" t="10698" r="3557" b="2952"/>
          <a:stretch/>
        </p:blipFill>
        <p:spPr bwMode="auto">
          <a:xfrm>
            <a:off x="8117111" y="1973178"/>
            <a:ext cx="3842278" cy="3898232"/>
          </a:xfrm>
          <a:prstGeom prst="rect">
            <a:avLst/>
          </a:prstGeom>
          <a:noFill/>
          <a:ln>
            <a:noFill/>
          </a:ln>
        </p:spPr>
      </p:pic>
    </p:spTree>
    <p:extLst>
      <p:ext uri="{BB962C8B-B14F-4D97-AF65-F5344CB8AC3E}">
        <p14:creationId xmlns:p14="http://schemas.microsoft.com/office/powerpoint/2010/main" val="1456678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54183" y="657494"/>
            <a:ext cx="5066790" cy="646331"/>
          </a:xfrm>
          <a:prstGeom prst="rect">
            <a:avLst/>
          </a:prstGeom>
        </p:spPr>
        <p:txBody>
          <a:bodyPr wrap="square">
            <a:spAutoFit/>
          </a:bodyPr>
          <a:lstStyle/>
          <a:p>
            <a:pPr lvl="0" algn="ctr">
              <a:spcAft>
                <a:spcPts val="600"/>
              </a:spcAft>
              <a:defRPr/>
            </a:pPr>
            <a:r>
              <a:rPr lang="es-MX" b="1" dirty="0">
                <a:latin typeface="Arial" panose="020B0604020202020204" pitchFamily="34" charset="0"/>
                <a:cs typeface="Arial" panose="020B0604020202020204" pitchFamily="34" charset="0"/>
              </a:rPr>
              <a:t>Departamento</a:t>
            </a:r>
            <a:r>
              <a:rPr lang="es-MX" dirty="0">
                <a:latin typeface="Arial" panose="020B0604020202020204" pitchFamily="34" charset="0"/>
                <a:cs typeface="Arial" panose="020B0604020202020204" pitchFamily="34" charset="0"/>
              </a:rPr>
              <a:t> de </a:t>
            </a:r>
            <a:r>
              <a:rPr lang="es-MX" b="1" dirty="0">
                <a:latin typeface="Arial" panose="020B0604020202020204" pitchFamily="34" charset="0"/>
                <a:cs typeface="Arial" panose="020B0604020202020204" pitchFamily="34" charset="0"/>
              </a:rPr>
              <a:t>Comunicación</a:t>
            </a:r>
            <a:r>
              <a:rPr lang="es-MX" dirty="0">
                <a:latin typeface="Arial" panose="020B0604020202020204" pitchFamily="34" charset="0"/>
                <a:cs typeface="Arial" panose="020B0604020202020204" pitchFamily="34" charset="0"/>
              </a:rPr>
              <a:t> </a:t>
            </a:r>
            <a:r>
              <a:rPr lang="es-MX" b="1" dirty="0">
                <a:latin typeface="Arial" panose="020B0604020202020204" pitchFamily="34" charset="0"/>
                <a:cs typeface="Arial" panose="020B0604020202020204" pitchFamily="34" charset="0"/>
              </a:rPr>
              <a:t>Social</a:t>
            </a:r>
            <a:r>
              <a:rPr lang="es-MX" dirty="0">
                <a:latin typeface="Arial" panose="020B0604020202020204" pitchFamily="34" charset="0"/>
                <a:cs typeface="Arial" panose="020B0604020202020204" pitchFamily="34" charset="0"/>
              </a:rPr>
              <a:t> y </a:t>
            </a:r>
            <a:r>
              <a:rPr lang="es-MX" b="1" dirty="0">
                <a:latin typeface="Arial" panose="020B0604020202020204" pitchFamily="34" charset="0"/>
                <a:cs typeface="Arial" panose="020B0604020202020204" pitchFamily="34" charset="0"/>
              </a:rPr>
              <a:t>Enlace</a:t>
            </a:r>
            <a:r>
              <a:rPr lang="es-MX" dirty="0">
                <a:latin typeface="Arial" panose="020B0604020202020204" pitchFamily="34" charset="0"/>
                <a:cs typeface="Arial" panose="020B0604020202020204" pitchFamily="34" charset="0"/>
              </a:rPr>
              <a:t> </a:t>
            </a:r>
            <a:r>
              <a:rPr lang="es-MX" b="1" dirty="0">
                <a:latin typeface="Arial" panose="020B0604020202020204" pitchFamily="34" charset="0"/>
                <a:cs typeface="Arial" panose="020B0604020202020204" pitchFamily="34" charset="0"/>
              </a:rPr>
              <a:t>Interinstitucional.</a:t>
            </a:r>
            <a:endParaRPr lang="es-ES" b="1" dirty="0">
              <a:latin typeface="Arial" panose="020B0604020202020204" pitchFamily="34" charset="0"/>
              <a:cs typeface="Arial" panose="020B0604020202020204" pitchFamily="34" charset="0"/>
            </a:endParaRPr>
          </a:p>
        </p:txBody>
      </p:sp>
      <p:sp>
        <p:nvSpPr>
          <p:cNvPr id="3" name="Rectángulo 2"/>
          <p:cNvSpPr/>
          <p:nvPr/>
        </p:nvSpPr>
        <p:spPr>
          <a:xfrm>
            <a:off x="868788"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282306" y="1693390"/>
            <a:ext cx="5066790" cy="2546851"/>
          </a:xfrm>
          <a:prstGeom prst="rect">
            <a:avLst/>
          </a:prstGeom>
        </p:spPr>
        <p:txBody>
          <a:bodyPr wrap="square">
            <a:spAutoFit/>
          </a:bodyPr>
          <a:lstStyle/>
          <a:p>
            <a:pPr algn="just"/>
            <a:r>
              <a:rPr lang="es-MX" sz="1450" b="1" dirty="0">
                <a:cs typeface="Arial" panose="020B0604020202020204" pitchFamily="34" charset="0"/>
              </a:rPr>
              <a:t>Componente.- </a:t>
            </a:r>
            <a:r>
              <a:rPr lang="es-MX" sz="1450" dirty="0">
                <a:cs typeface="Arial" panose="020B0604020202020204" pitchFamily="34" charset="0"/>
              </a:rPr>
              <a:t>Las acciones de difusión de Cultura de la Legalidad y Prevención del Delito, en este trimestre se realizaron </a:t>
            </a:r>
            <a:r>
              <a:rPr lang="es-MX" sz="1450" b="1" dirty="0">
                <a:cs typeface="Arial" panose="020B0604020202020204" pitchFamily="34" charset="0"/>
              </a:rPr>
              <a:t>27</a:t>
            </a:r>
            <a:r>
              <a:rPr lang="es-MX" sz="1450" dirty="0">
                <a:cs typeface="Arial" panose="020B0604020202020204" pitchFamily="34" charset="0"/>
              </a:rPr>
              <a:t> acciones de </a:t>
            </a:r>
            <a:r>
              <a:rPr lang="es-MX" sz="1450" b="1" dirty="0">
                <a:cs typeface="Arial" panose="020B0604020202020204" pitchFamily="34" charset="0"/>
              </a:rPr>
              <a:t>24</a:t>
            </a:r>
            <a:r>
              <a:rPr lang="es-MX" sz="1450" dirty="0">
                <a:cs typeface="Arial" panose="020B0604020202020204" pitchFamily="34" charset="0"/>
              </a:rPr>
              <a:t> que se tenían proyectadas, obteniendo un </a:t>
            </a:r>
            <a:r>
              <a:rPr lang="es-MX" sz="1450" b="1" dirty="0">
                <a:cs typeface="Arial" panose="020B0604020202020204" pitchFamily="34" charset="0"/>
              </a:rPr>
              <a:t>incremento</a:t>
            </a:r>
            <a:r>
              <a:rPr lang="es-MX" sz="1450" dirty="0">
                <a:cs typeface="Arial" panose="020B0604020202020204" pitchFamily="34" charset="0"/>
              </a:rPr>
              <a:t> del </a:t>
            </a:r>
            <a:r>
              <a:rPr lang="es-MX" sz="1450" b="1" dirty="0">
                <a:cs typeface="Arial" panose="020B0604020202020204" pitchFamily="34" charset="0"/>
              </a:rPr>
              <a:t>12.50%, </a:t>
            </a:r>
            <a:r>
              <a:rPr lang="es-MX" sz="1450" dirty="0">
                <a:cs typeface="Arial" panose="020B0604020202020204" pitchFamily="34" charset="0"/>
              </a:rPr>
              <a:t>con respecto a meta proyectada.</a:t>
            </a:r>
          </a:p>
          <a:p>
            <a:pPr algn="just"/>
            <a:endParaRPr lang="es-MX" sz="1450" dirty="0">
              <a:cs typeface="Arial" panose="020B0604020202020204" pitchFamily="34" charset="0"/>
            </a:endParaRPr>
          </a:p>
          <a:p>
            <a:pPr algn="just"/>
            <a:r>
              <a:rPr lang="es-MX" sz="1450" b="1" dirty="0">
                <a:cs typeface="Arial" panose="020B0604020202020204" pitchFamily="34" charset="0"/>
              </a:rPr>
              <a:t>Actividad 1.- </a:t>
            </a:r>
            <a:r>
              <a:rPr lang="es-MX" sz="1450" dirty="0">
                <a:cs typeface="Arial" panose="020B0604020202020204" pitchFamily="34" charset="0"/>
              </a:rPr>
              <a:t>La difusión en materia de prevención del delito, cultura de la paz, derechos humanos, y perspectiva de género, se realizaron </a:t>
            </a:r>
            <a:r>
              <a:rPr lang="es-MX" sz="1450" b="1" dirty="0">
                <a:cs typeface="Arial" panose="020B0604020202020204" pitchFamily="34" charset="0"/>
              </a:rPr>
              <a:t>27</a:t>
            </a:r>
            <a:r>
              <a:rPr lang="es-MX" sz="1450" dirty="0">
                <a:cs typeface="Arial" panose="020B0604020202020204" pitchFamily="34" charset="0"/>
              </a:rPr>
              <a:t> acciones de difusiones de las </a:t>
            </a:r>
            <a:r>
              <a:rPr lang="es-MX" sz="1450" b="1" dirty="0">
                <a:cs typeface="Arial" panose="020B0604020202020204" pitchFamily="34" charset="0"/>
              </a:rPr>
              <a:t>24</a:t>
            </a:r>
            <a:r>
              <a:rPr lang="es-MX" sz="1450" dirty="0">
                <a:cs typeface="Arial" panose="020B0604020202020204" pitchFamily="34" charset="0"/>
              </a:rPr>
              <a:t> que se tenían proyectadas en el trimestre, logrando un </a:t>
            </a:r>
            <a:r>
              <a:rPr lang="es-MX" sz="1450" b="1" dirty="0">
                <a:cs typeface="Arial" panose="020B0604020202020204" pitchFamily="34" charset="0"/>
              </a:rPr>
              <a:t>cumplimiento</a:t>
            </a:r>
            <a:r>
              <a:rPr lang="es-MX" sz="1450" dirty="0">
                <a:cs typeface="Arial" panose="020B0604020202020204" pitchFamily="34" charset="0"/>
              </a:rPr>
              <a:t> del </a:t>
            </a:r>
            <a:r>
              <a:rPr lang="es-MX" sz="1450" b="1" dirty="0">
                <a:cs typeface="Arial" panose="020B0604020202020204" pitchFamily="34" charset="0"/>
              </a:rPr>
              <a:t>112.50%</a:t>
            </a:r>
            <a:r>
              <a:rPr lang="es-MX" sz="1450" dirty="0">
                <a:cs typeface="Arial" panose="020B0604020202020204" pitchFamily="34" charset="0"/>
              </a:rPr>
              <a:t>, obteniendo un </a:t>
            </a:r>
            <a:r>
              <a:rPr lang="es-MX" sz="1450" b="1" dirty="0">
                <a:cs typeface="Arial" panose="020B0604020202020204" pitchFamily="34" charset="0"/>
              </a:rPr>
              <a:t>incremento</a:t>
            </a:r>
            <a:r>
              <a:rPr lang="es-MX" sz="1450" dirty="0">
                <a:cs typeface="Arial" panose="020B0604020202020204" pitchFamily="34" charset="0"/>
              </a:rPr>
              <a:t> del </a:t>
            </a:r>
            <a:r>
              <a:rPr lang="es-MX" sz="1450" b="1" dirty="0">
                <a:cs typeface="Arial" panose="020B0604020202020204" pitchFamily="34" charset="0"/>
              </a:rPr>
              <a:t>12.50% </a:t>
            </a:r>
            <a:r>
              <a:rPr lang="es-MX" sz="1450" dirty="0">
                <a:cs typeface="Arial" panose="020B0604020202020204" pitchFamily="34" charset="0"/>
              </a:rPr>
              <a:t>con respecto a la meta proyectada en el trimestre.</a:t>
            </a:r>
            <a:endParaRPr lang="es-MX" sz="1450" b="1" dirty="0">
              <a:cs typeface="Arial" panose="020B0604020202020204" pitchFamily="34" charset="0"/>
            </a:endParaRPr>
          </a:p>
        </p:txBody>
      </p:sp>
      <p:sp>
        <p:nvSpPr>
          <p:cNvPr id="5" name="Rectángulo 4"/>
          <p:cNvSpPr/>
          <p:nvPr/>
        </p:nvSpPr>
        <p:spPr>
          <a:xfrm>
            <a:off x="108284" y="6443371"/>
            <a:ext cx="5558589" cy="461665"/>
          </a:xfrm>
          <a:prstGeom prst="rect">
            <a:avLst/>
          </a:prstGeom>
        </p:spPr>
        <p:txBody>
          <a:bodyPr wrap="square">
            <a:spAutoFit/>
          </a:bodyPr>
          <a:lstStyle/>
          <a:p>
            <a:pPr algn="ctr"/>
            <a:r>
              <a:rPr lang="es-MX" sz="1200" b="1" dirty="0">
                <a:solidFill>
                  <a:schemeClr val="bg1">
                    <a:lumMod val="95000"/>
                  </a:schemeClr>
                </a:solidFill>
                <a:latin typeface="Arial" panose="020B0604020202020204" pitchFamily="34" charset="0"/>
                <a:cs typeface="Arial" panose="020B0604020202020204" pitchFamily="34" charset="0"/>
              </a:rPr>
              <a:t>Jorge Andrade </a:t>
            </a:r>
            <a:r>
              <a:rPr lang="es-MX" sz="1200" b="1" dirty="0" err="1">
                <a:solidFill>
                  <a:schemeClr val="bg1">
                    <a:lumMod val="95000"/>
                  </a:schemeClr>
                </a:solidFill>
                <a:latin typeface="Arial" panose="020B0604020202020204" pitchFamily="34" charset="0"/>
                <a:cs typeface="Arial" panose="020B0604020202020204" pitchFamily="34" charset="0"/>
              </a:rPr>
              <a:t>Mallard</a:t>
            </a:r>
            <a:endParaRPr lang="es-MX" sz="1200" b="1" dirty="0">
              <a:solidFill>
                <a:schemeClr val="bg1">
                  <a:lumMod val="95000"/>
                </a:schemeClr>
              </a:solidFill>
              <a:latin typeface="Arial" panose="020B0604020202020204" pitchFamily="34" charset="0"/>
              <a:cs typeface="Arial" panose="020B0604020202020204" pitchFamily="34" charset="0"/>
            </a:endParaRPr>
          </a:p>
          <a:p>
            <a:pPr algn="ctr"/>
            <a:r>
              <a:rPr lang="es-MX" sz="1200" dirty="0">
                <a:solidFill>
                  <a:schemeClr val="bg1"/>
                </a:solidFill>
                <a:latin typeface="Arial" panose="020B0604020202020204" pitchFamily="34" charset="0"/>
                <a:cs typeface="Arial" panose="020B0604020202020204" pitchFamily="34" charset="0"/>
              </a:rPr>
              <a:t>Departamento de Comunicación Social y Enlace Interinstitucional.</a:t>
            </a:r>
          </a:p>
        </p:txBody>
      </p:sp>
      <p:pic>
        <p:nvPicPr>
          <p:cNvPr id="6" name="Imagen 5"/>
          <p:cNvPicPr>
            <a:picLocks noChangeAspect="1"/>
          </p:cNvPicPr>
          <p:nvPr/>
        </p:nvPicPr>
        <p:blipFill rotWithShape="1">
          <a:blip r:embed="rId2">
            <a:extLst>
              <a:ext uri="{28A0092B-C50C-407E-A947-70E740481C1C}">
                <a14:useLocalDpi xmlns:a14="http://schemas.microsoft.com/office/drawing/2010/main" val="0"/>
              </a:ext>
            </a:extLst>
          </a:blip>
          <a:srcRect l="18788" t="13225" r="20461" b="12569"/>
          <a:stretch/>
        </p:blipFill>
        <p:spPr>
          <a:xfrm rot="21407202">
            <a:off x="1091411" y="4187046"/>
            <a:ext cx="2315109" cy="2265321"/>
          </a:xfrm>
          <a:prstGeom prst="rect">
            <a:avLst/>
          </a:prstGeom>
        </p:spPr>
      </p:pic>
      <p:graphicFrame>
        <p:nvGraphicFramePr>
          <p:cNvPr id="7" name="Gráfico 6">
            <a:extLst>
              <a:ext uri="{FF2B5EF4-FFF2-40B4-BE49-F238E27FC236}">
                <a16:creationId xmlns:a16="http://schemas.microsoft.com/office/drawing/2014/main" xmlns="" id="{00000000-0008-0000-0100-000002000000}"/>
              </a:ext>
            </a:extLst>
          </p:cNvPr>
          <p:cNvGraphicFramePr>
            <a:graphicFrameLocks/>
          </p:cNvGraphicFramePr>
          <p:nvPr>
            <p:extLst>
              <p:ext uri="{D42A27DB-BD31-4B8C-83A1-F6EECF244321}">
                <p14:modId xmlns:p14="http://schemas.microsoft.com/office/powerpoint/2010/main" val="625388264"/>
              </p:ext>
            </p:extLst>
          </p:nvPr>
        </p:nvGraphicFramePr>
        <p:xfrm>
          <a:off x="5871411" y="506309"/>
          <a:ext cx="5919536" cy="278553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Gráfico 7">
            <a:extLst>
              <a:ext uri="{FF2B5EF4-FFF2-40B4-BE49-F238E27FC236}">
                <a16:creationId xmlns:a16="http://schemas.microsoft.com/office/drawing/2014/main" xmlns="" id="{00000000-0008-0000-0100-000003000000}"/>
              </a:ext>
            </a:extLst>
          </p:cNvPr>
          <p:cNvGraphicFramePr>
            <a:graphicFrameLocks/>
          </p:cNvGraphicFramePr>
          <p:nvPr>
            <p:extLst>
              <p:ext uri="{D42A27DB-BD31-4B8C-83A1-F6EECF244321}">
                <p14:modId xmlns:p14="http://schemas.microsoft.com/office/powerpoint/2010/main" val="2834329935"/>
              </p:ext>
            </p:extLst>
          </p:nvPr>
        </p:nvGraphicFramePr>
        <p:xfrm>
          <a:off x="6011321" y="3546141"/>
          <a:ext cx="5779626" cy="289723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222456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93660083-018D-4F9E-81A3-A28562A81E90}"/>
              </a:ext>
            </a:extLst>
          </p:cNvPr>
          <p:cNvSpPr/>
          <p:nvPr/>
        </p:nvSpPr>
        <p:spPr>
          <a:xfrm>
            <a:off x="911205" y="109408"/>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del </a:t>
            </a:r>
            <a:r>
              <a:rPr lang="es-MX" sz="2800" b="1" dirty="0">
                <a:solidFill>
                  <a:schemeClr val="bg2">
                    <a:lumMod val="25000"/>
                  </a:schemeClr>
                </a:solidFill>
                <a:latin typeface="Arial" panose="020B0604020202020204" pitchFamily="34" charset="0"/>
                <a:cs typeface="Arial" panose="020B0604020202020204" pitchFamily="34" charset="0"/>
              </a:rPr>
              <a:t>Departamento</a:t>
            </a:r>
            <a:r>
              <a:rPr lang="es-MX" sz="2800" dirty="0">
                <a:solidFill>
                  <a:schemeClr val="bg2">
                    <a:lumMod val="25000"/>
                  </a:schemeClr>
                </a:solidFill>
                <a:latin typeface="Arial" panose="020B0604020202020204" pitchFamily="34" charset="0"/>
                <a:cs typeface="Arial" panose="020B0604020202020204" pitchFamily="34" charset="0"/>
              </a:rPr>
              <a:t> de </a:t>
            </a:r>
            <a:r>
              <a:rPr lang="es-MX" sz="2800" b="1" dirty="0">
                <a:solidFill>
                  <a:schemeClr val="bg2">
                    <a:lumMod val="25000"/>
                  </a:schemeClr>
                </a:solidFill>
                <a:latin typeface="Arial" panose="020B0604020202020204" pitchFamily="34" charset="0"/>
                <a:cs typeface="Arial" panose="020B0604020202020204" pitchFamily="34" charset="0"/>
              </a:rPr>
              <a:t>Comunicación</a:t>
            </a:r>
            <a:r>
              <a:rPr lang="es-MX" sz="2800" dirty="0">
                <a:solidFill>
                  <a:schemeClr val="bg2">
                    <a:lumMod val="25000"/>
                  </a:schemeClr>
                </a:solidFill>
                <a:latin typeface="Arial" panose="020B0604020202020204" pitchFamily="34" charset="0"/>
                <a:cs typeface="Arial" panose="020B0604020202020204" pitchFamily="34" charset="0"/>
              </a:rPr>
              <a:t> </a:t>
            </a:r>
            <a:r>
              <a:rPr lang="es-MX" sz="2800" b="1" dirty="0">
                <a:solidFill>
                  <a:schemeClr val="bg2">
                    <a:lumMod val="25000"/>
                  </a:schemeClr>
                </a:solidFill>
                <a:latin typeface="Arial" panose="020B0604020202020204" pitchFamily="34" charset="0"/>
                <a:cs typeface="Arial" panose="020B0604020202020204" pitchFamily="34" charset="0"/>
              </a:rPr>
              <a:t>Social</a:t>
            </a:r>
            <a:r>
              <a:rPr lang="es-MX" sz="2800" dirty="0">
                <a:solidFill>
                  <a:schemeClr val="bg2">
                    <a:lumMod val="25000"/>
                  </a:schemeClr>
                </a:solidFill>
                <a:latin typeface="Arial" panose="020B0604020202020204" pitchFamily="34" charset="0"/>
                <a:cs typeface="Arial" panose="020B0604020202020204" pitchFamily="34" charset="0"/>
              </a:rPr>
              <a:t> y </a:t>
            </a:r>
            <a:r>
              <a:rPr lang="es-MX" sz="2800" b="1" dirty="0">
                <a:solidFill>
                  <a:schemeClr val="bg2">
                    <a:lumMod val="25000"/>
                  </a:schemeClr>
                </a:solidFill>
                <a:latin typeface="Arial" panose="020B0604020202020204" pitchFamily="34" charset="0"/>
                <a:cs typeface="Arial" panose="020B0604020202020204" pitchFamily="34" charset="0"/>
              </a:rPr>
              <a:t>Enlace</a:t>
            </a:r>
            <a:r>
              <a:rPr lang="es-MX" sz="2800" dirty="0">
                <a:solidFill>
                  <a:schemeClr val="bg2">
                    <a:lumMod val="25000"/>
                  </a:schemeClr>
                </a:solidFill>
                <a:latin typeface="Arial" panose="020B0604020202020204" pitchFamily="34" charset="0"/>
                <a:cs typeface="Arial" panose="020B0604020202020204" pitchFamily="34" charset="0"/>
              </a:rPr>
              <a:t> </a:t>
            </a:r>
            <a:r>
              <a:rPr lang="es-MX" sz="2800" b="1" dirty="0">
                <a:solidFill>
                  <a:schemeClr val="bg2">
                    <a:lumMod val="25000"/>
                  </a:schemeClr>
                </a:solidFill>
                <a:latin typeface="Arial" panose="020B0604020202020204" pitchFamily="34" charset="0"/>
                <a:cs typeface="Arial" panose="020B0604020202020204" pitchFamily="34" charset="0"/>
              </a:rPr>
              <a:t>Interinstitucional</a:t>
            </a:r>
            <a:r>
              <a:rPr lang="es-MX" sz="2800" dirty="0">
                <a:solidFill>
                  <a:schemeClr val="bg2">
                    <a:lumMod val="25000"/>
                  </a:schemeClr>
                </a:solidFill>
                <a:latin typeface="Arial" panose="020B0604020202020204" pitchFamily="34" charset="0"/>
                <a:cs typeface="Arial" panose="020B0604020202020204" pitchFamily="34" charset="0"/>
              </a:rPr>
              <a:t>.</a:t>
            </a:r>
          </a:p>
        </p:txBody>
      </p:sp>
      <p:pic>
        <p:nvPicPr>
          <p:cNvPr id="3" name="Imagen 2"/>
          <p:cNvPicPr/>
          <p:nvPr/>
        </p:nvPicPr>
        <p:blipFill>
          <a:blip r:embed="rId2">
            <a:extLst>
              <a:ext uri="{28A0092B-C50C-407E-A947-70E740481C1C}">
                <a14:useLocalDpi xmlns:a14="http://schemas.microsoft.com/office/drawing/2010/main" val="0"/>
              </a:ext>
            </a:extLst>
          </a:blip>
          <a:stretch>
            <a:fillRect/>
          </a:stretch>
        </p:blipFill>
        <p:spPr>
          <a:xfrm>
            <a:off x="192720" y="1864025"/>
            <a:ext cx="3476807" cy="4011529"/>
          </a:xfrm>
          <a:prstGeom prst="rect">
            <a:avLst/>
          </a:prstGeom>
        </p:spPr>
      </p:pic>
      <p:pic>
        <p:nvPicPr>
          <p:cNvPr id="4" name="Imagen 3"/>
          <p:cNvPicPr/>
          <p:nvPr/>
        </p:nvPicPr>
        <p:blipFill rotWithShape="1">
          <a:blip r:embed="rId3">
            <a:extLst>
              <a:ext uri="{28A0092B-C50C-407E-A947-70E740481C1C}">
                <a14:useLocalDpi xmlns:a14="http://schemas.microsoft.com/office/drawing/2010/main" val="0"/>
              </a:ext>
            </a:extLst>
          </a:blip>
          <a:srcRect l="1" r="877" b="9695"/>
          <a:stretch/>
        </p:blipFill>
        <p:spPr>
          <a:xfrm>
            <a:off x="3729831" y="1864026"/>
            <a:ext cx="3975315" cy="4011528"/>
          </a:xfrm>
          <a:prstGeom prst="rect">
            <a:avLst/>
          </a:prstGeom>
        </p:spPr>
      </p:pic>
      <p:pic>
        <p:nvPicPr>
          <p:cNvPr id="6" name="Imagen 5"/>
          <p:cNvPicPr/>
          <p:nvPr/>
        </p:nvPicPr>
        <p:blipFill rotWithShape="1">
          <a:blip r:embed="rId4">
            <a:extLst>
              <a:ext uri="{28A0092B-C50C-407E-A947-70E740481C1C}">
                <a14:useLocalDpi xmlns:a14="http://schemas.microsoft.com/office/drawing/2010/main" val="0"/>
              </a:ext>
            </a:extLst>
          </a:blip>
          <a:srcRect r="981" b="13471"/>
          <a:stretch/>
        </p:blipFill>
        <p:spPr>
          <a:xfrm>
            <a:off x="7765450" y="1864026"/>
            <a:ext cx="4378595" cy="4011529"/>
          </a:xfrm>
          <a:prstGeom prst="rect">
            <a:avLst/>
          </a:prstGeom>
        </p:spPr>
      </p:pic>
    </p:spTree>
    <p:extLst>
      <p:ext uri="{BB962C8B-B14F-4D97-AF65-F5344CB8AC3E}">
        <p14:creationId xmlns:p14="http://schemas.microsoft.com/office/powerpoint/2010/main" val="236017271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765</TotalTime>
  <Words>4206</Words>
  <Application>Microsoft Office PowerPoint</Application>
  <PresentationFormat>Panorámica</PresentationFormat>
  <Paragraphs>339</Paragraphs>
  <Slides>39</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39</vt:i4>
      </vt:variant>
    </vt:vector>
  </HeadingPairs>
  <TitlesOfParts>
    <vt:vector size="46" baseType="lpstr">
      <vt:lpstr>Arial</vt:lpstr>
      <vt:lpstr>Arial Rounded MT Bold</vt:lpstr>
      <vt:lpstr>Calibri</vt:lpstr>
      <vt:lpstr>Calibri Light</vt:lpstr>
      <vt:lpstr>Century Gothic</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Cuenta Microsoft</dc:creator>
  <cp:lastModifiedBy>Cuenta Microsoft</cp:lastModifiedBy>
  <cp:revision>135</cp:revision>
  <dcterms:created xsi:type="dcterms:W3CDTF">2024-04-12T18:29:41Z</dcterms:created>
  <dcterms:modified xsi:type="dcterms:W3CDTF">2024-04-24T14:34:43Z</dcterms:modified>
</cp:coreProperties>
</file>