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311" r:id="rId3"/>
    <p:sldId id="317" r:id="rId4"/>
    <p:sldId id="389" r:id="rId5"/>
    <p:sldId id="387" r:id="rId6"/>
    <p:sldId id="356" r:id="rId7"/>
    <p:sldId id="388" r:id="rId8"/>
    <p:sldId id="315" r:id="rId9"/>
    <p:sldId id="399" r:id="rId10"/>
    <p:sldId id="400" r:id="rId11"/>
    <p:sldId id="401" r:id="rId12"/>
    <p:sldId id="398" r:id="rId13"/>
    <p:sldId id="391" r:id="rId14"/>
    <p:sldId id="346" r:id="rId15"/>
    <p:sldId id="392" r:id="rId16"/>
    <p:sldId id="322" r:id="rId17"/>
    <p:sldId id="379" r:id="rId18"/>
    <p:sldId id="393" r:id="rId19"/>
    <p:sldId id="380" r:id="rId20"/>
    <p:sldId id="382" r:id="rId21"/>
    <p:sldId id="345" r:id="rId22"/>
    <p:sldId id="354" r:id="rId23"/>
    <p:sldId id="394" r:id="rId24"/>
    <p:sldId id="390" r:id="rId25"/>
    <p:sldId id="395" r:id="rId26"/>
    <p:sldId id="396" r:id="rId27"/>
    <p:sldId id="397" r:id="rId28"/>
    <p:sldId id="367" r:id="rId29"/>
  </p:sldIdLst>
  <p:sldSz cx="12192000" cy="6858000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1132"/>
    <a:srgbClr val="9D2449"/>
    <a:srgbClr val="B38E5D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0" autoAdjust="0"/>
    <p:restoredTop sz="95885"/>
  </p:normalViewPr>
  <p:slideViewPr>
    <p:cSldViewPr snapToGrid="0" snapToObjects="1">
      <p:cViewPr varScale="1">
        <p:scale>
          <a:sx n="65" d="100"/>
          <a:sy n="65" d="100"/>
        </p:scale>
        <p:origin x="124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por\Mi%20unidad\Transparencia\_1er%20Trimestre%202024\Evidencia\Estadisticas%20Graficas%201Trim%20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por\Mi%20unidad\Transparencia\_1er%20Trimestre%202024\Evidencia\Estadisticas%20Graficas%201Trim%2020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por\Mi%20unidad\Transparencia\_1er%20Trimestre%202024\Evidencia\Estadisticas%20Graficas%201Trim%20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por\Mi%20unidad\Transparencia\_1er%20Trimestre%202024\Evidencia\Estadisticas%20Graficas%201Trim%2020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por\Mi%20unidad\Transparencia\_1er%20Trimestre%202024\Evidencia\Estadisticas%20Graficas%201Trim%2020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sz="1400" b="1" baseline="0">
                <a:solidFill>
                  <a:schemeClr val="tx1"/>
                </a:solidFill>
              </a:rPr>
              <a:t>METAS ALCANZADAS DURANTE EL PRIMER TRIMESTRE DEL 2024 EN UNIDADES Y PORCENTAJES POR ACTIVIDAD</a:t>
            </a:r>
            <a:endParaRPr lang="es-MX" sz="14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'1er Trim 2024 y Anual coordinac'!$B$4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83073957606123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51-4283-956E-46ACB59528AA}"/>
                </c:ext>
              </c:extLst>
            </c:dLbl>
            <c:dLbl>
              <c:idx val="1"/>
              <c:layout>
                <c:manualLayout>
                  <c:x val="-1.56922829800510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51-4283-956E-46ACB59528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'1er Trim 2024 y Anual coordinac'!$C$3:$E$3</c:f>
              <c:strCache>
                <c:ptCount val="3"/>
                <c:pt idx="0">
                  <c:v>Actividades en MIR</c:v>
                </c:pt>
                <c:pt idx="1">
                  <c:v>Avance de lo programado anual</c:v>
                </c:pt>
                <c:pt idx="2">
                  <c:v>Eventos 1er trimestre</c:v>
                </c:pt>
              </c:strCache>
            </c:strRef>
          </c:cat>
          <c:val>
            <c:numRef>
              <c:f>'1er Trim 2024 y Anual coordinac'!$C$4:$E$4</c:f>
              <c:numCache>
                <c:formatCode>General</c:formatCode>
                <c:ptCount val="3"/>
                <c:pt idx="0">
                  <c:v>16</c:v>
                </c:pt>
                <c:pt idx="1">
                  <c:v>61550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51-4283-956E-46ACB59528AA}"/>
            </c:ext>
          </c:extLst>
        </c:ser>
        <c:ser>
          <c:idx val="1"/>
          <c:order val="1"/>
          <c:tx>
            <c:strRef>
              <c:f>'1er Trim 2024 y Anual coordinac'!$B$5</c:f>
              <c:strCache>
                <c:ptCount val="1"/>
                <c:pt idx="0">
                  <c:v>Meta Realizada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10765276808164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51-4283-956E-46ACB59528AA}"/>
                </c:ext>
              </c:extLst>
            </c:dLbl>
            <c:dLbl>
              <c:idx val="1"/>
              <c:layout>
                <c:manualLayout>
                  <c:x val="2.82461093640918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651-4283-956E-46ACB59528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'1er Trim 2024 y Anual coordinac'!$C$3:$E$3</c:f>
              <c:strCache>
                <c:ptCount val="3"/>
                <c:pt idx="0">
                  <c:v>Actividades en MIR</c:v>
                </c:pt>
                <c:pt idx="1">
                  <c:v>Avance de lo programado anual</c:v>
                </c:pt>
                <c:pt idx="2">
                  <c:v>Eventos 1er trimestre</c:v>
                </c:pt>
              </c:strCache>
            </c:strRef>
          </c:cat>
          <c:val>
            <c:numRef>
              <c:f>'1er Trim 2024 y Anual coordinac'!$C$5:$E$5</c:f>
              <c:numCache>
                <c:formatCode>General</c:formatCode>
                <c:ptCount val="3"/>
                <c:pt idx="0">
                  <c:v>12</c:v>
                </c:pt>
                <c:pt idx="1">
                  <c:v>51035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651-4283-956E-46ACB59528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332679007"/>
        <c:axId val="1332668607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5692282980050973E-2"/>
                  <c:y val="-2.7043227641159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651-4283-956E-46ACB59528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'1er Trim 2024 y Anual coordinac'!$C$3:$E$3</c:f>
              <c:strCache>
                <c:ptCount val="3"/>
                <c:pt idx="0">
                  <c:v>Actividades en MIR</c:v>
                </c:pt>
                <c:pt idx="1">
                  <c:v>Avance de lo programado anual</c:v>
                </c:pt>
                <c:pt idx="2">
                  <c:v>Eventos 1er trimestre</c:v>
                </c:pt>
              </c:strCache>
            </c:strRef>
          </c:cat>
          <c:val>
            <c:numRef>
              <c:f>'1er Trim 2024 y Anual coordinac'!$C$6:$E$6</c:f>
              <c:numCache>
                <c:formatCode>0%</c:formatCode>
                <c:ptCount val="3"/>
                <c:pt idx="0">
                  <c:v>0.75</c:v>
                </c:pt>
                <c:pt idx="1">
                  <c:v>0.82916328188464661</c:v>
                </c:pt>
                <c:pt idx="2">
                  <c:v>1.0416666666666667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651-4283-956E-46ACB59528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2491903"/>
        <c:axId val="1452496063"/>
      </c:lineChart>
      <c:catAx>
        <c:axId val="13326790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68607"/>
        <c:crosses val="autoZero"/>
        <c:auto val="1"/>
        <c:lblAlgn val="ctr"/>
        <c:lblOffset val="100"/>
        <c:noMultiLvlLbl val="0"/>
      </c:catAx>
      <c:valAx>
        <c:axId val="1332668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>
                    <a:solidFill>
                      <a:schemeClr val="tx1"/>
                    </a:solidFill>
                  </a:rPr>
                  <a:t>Resultados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79007"/>
        <c:crosses val="autoZero"/>
        <c:crossBetween val="between"/>
      </c:valAx>
      <c:valAx>
        <c:axId val="1452496063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300">
                    <a:solidFill>
                      <a:schemeClr val="tx1"/>
                    </a:solidFill>
                  </a:rPr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452491903"/>
        <c:crosses val="max"/>
        <c:crossBetween val="between"/>
      </c:valAx>
      <c:catAx>
        <c:axId val="1452491903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452496063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800" b="1" baseline="0"/>
              <a:t>Elección y Renovación de nuevos comités deportivos</a:t>
            </a:r>
            <a:endParaRPr lang="es-MX" sz="18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'Comités deportivos'!$B$6</c:f>
              <c:strCache>
                <c:ptCount val="1"/>
                <c:pt idx="0">
                  <c:v>Meta de Comités Deportivos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'Comités deportivos'!$C$5</c:f>
              <c:strCache>
                <c:ptCount val="1"/>
                <c:pt idx="0">
                  <c:v>Estadística</c:v>
                </c:pt>
              </c:strCache>
            </c:strRef>
          </c:cat>
          <c:val>
            <c:numRef>
              <c:f>'Comités deportivos'!$C$6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B3-4547-BA9C-D4F0526F0BC0}"/>
            </c:ext>
          </c:extLst>
        </c:ser>
        <c:ser>
          <c:idx val="1"/>
          <c:order val="1"/>
          <c:tx>
            <c:strRef>
              <c:f>'Comités deportivos'!$B$7</c:f>
              <c:strCache>
                <c:ptCount val="1"/>
                <c:pt idx="0">
                  <c:v>Nuevos Comités Deportivos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9009005376251447E-3"/>
                  <c:y val="2.2376906607646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0B3-4547-BA9C-D4F0526F0B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'Comités deportivos'!$C$5</c:f>
              <c:strCache>
                <c:ptCount val="1"/>
                <c:pt idx="0">
                  <c:v>Estadística</c:v>
                </c:pt>
              </c:strCache>
            </c:strRef>
          </c:cat>
          <c:val>
            <c:numRef>
              <c:f>'Comités deportivos'!$C$7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B3-4547-BA9C-D4F0526F0B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332679007"/>
        <c:axId val="1332668607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1420462011328159"/>
                  <c:y val="8.4571177611029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B3-4547-BA9C-D4F0526F0B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'Comités deportivos'!$C$5</c:f>
              <c:strCache>
                <c:ptCount val="1"/>
                <c:pt idx="0">
                  <c:v>Estadística</c:v>
                </c:pt>
              </c:strCache>
            </c:strRef>
          </c:cat>
          <c:val>
            <c:numRef>
              <c:f>'Comités deportivos'!$C$8</c:f>
              <c:numCache>
                <c:formatCode>0%</c:formatCode>
                <c:ptCount val="1"/>
                <c:pt idx="0">
                  <c:v>1.33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0B3-4547-BA9C-D4F0526F0B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2491903"/>
        <c:axId val="1452496063"/>
      </c:lineChart>
      <c:catAx>
        <c:axId val="13326790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68607"/>
        <c:crosses val="autoZero"/>
        <c:auto val="1"/>
        <c:lblAlgn val="ctr"/>
        <c:lblOffset val="100"/>
        <c:noMultiLvlLbl val="0"/>
      </c:catAx>
      <c:valAx>
        <c:axId val="1332668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400">
                    <a:solidFill>
                      <a:schemeClr val="tx1"/>
                    </a:solidFill>
                  </a:rPr>
                  <a:t>Número</a:t>
                </a:r>
                <a:r>
                  <a:rPr lang="es-MX" sz="1400" baseline="0">
                    <a:solidFill>
                      <a:schemeClr val="tx1"/>
                    </a:solidFill>
                  </a:rPr>
                  <a:t> de comités deportivos </a:t>
                </a:r>
                <a:endParaRPr lang="es-MX" sz="140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79007"/>
        <c:crosses val="autoZero"/>
        <c:crossBetween val="between"/>
      </c:valAx>
      <c:valAx>
        <c:axId val="1452496063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400">
                    <a:solidFill>
                      <a:schemeClr val="tx1"/>
                    </a:solidFill>
                  </a:rPr>
                  <a:t> Porcentaje</a:t>
                </a:r>
                <a:r>
                  <a:rPr lang="es-MX" sz="1400" baseline="0">
                    <a:solidFill>
                      <a:schemeClr val="tx1"/>
                    </a:solidFill>
                  </a:rPr>
                  <a:t> de avance trimestral</a:t>
                </a:r>
                <a:endParaRPr lang="es-MX" sz="140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452491903"/>
        <c:crosses val="max"/>
        <c:crossBetween val="between"/>
      </c:valAx>
      <c:catAx>
        <c:axId val="1452491903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452496063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Mantenimiento en instalaciones deportivas realizado. 2110 beneficiados en promedio por instalación</a:t>
            </a:r>
            <a:r>
              <a:rPr lang="es-MX" b="1" baseline="0" dirty="0"/>
              <a:t> deportiva</a:t>
            </a: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0385553350371947"/>
          <c:y val="0.19042901644172108"/>
          <c:w val="0.75470646415177822"/>
          <c:h val="0.4912667217320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'1 Trim 2024 Mainto'!$C$5</c:f>
              <c:strCache>
                <c:ptCount val="1"/>
                <c:pt idx="0">
                  <c:v>Número de instalaciones deportivas atendidas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 Trim 2024 Mainto'!$C$11</c:f>
              <c:strCache>
                <c:ptCount val="1"/>
                <c:pt idx="0">
                  <c:v>Estadística de Beneficiados</c:v>
                </c:pt>
              </c:strCache>
            </c:strRef>
          </c:cat>
          <c:val>
            <c:numRef>
              <c:f>'1 Trim 2024 Mainto'!$D$5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77-4498-9AC6-83B31189BBB1}"/>
            </c:ext>
          </c:extLst>
        </c:ser>
        <c:ser>
          <c:idx val="1"/>
          <c:order val="1"/>
          <c:tx>
            <c:strRef>
              <c:f>'1 Trim 2024 Mainto'!$C$11</c:f>
              <c:strCache>
                <c:ptCount val="1"/>
                <c:pt idx="0">
                  <c:v>Estadística de Beneficiados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A77-4498-9AC6-83B31189BB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 Trim 2024 Mainto'!$C$11</c:f>
              <c:strCache>
                <c:ptCount val="1"/>
                <c:pt idx="0">
                  <c:v>Estadística de Beneficiados</c:v>
                </c:pt>
              </c:strCache>
            </c:strRef>
          </c:cat>
          <c:val>
            <c:numRef>
              <c:f>'1 Trim 2024 Mainto'!$D$11</c:f>
              <c:numCache>
                <c:formatCode>General</c:formatCode>
                <c:ptCount val="1"/>
                <c:pt idx="0">
                  <c:v>31650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77-4498-9AC6-83B31189BB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332679007"/>
        <c:axId val="1332668607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8820372041165126"/>
                  <c:y val="3.1550511755161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A77-4498-9AC6-83B31189BB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 Trim 2024 Mainto'!$D$4</c:f>
              <c:strCache>
                <c:ptCount val="1"/>
                <c:pt idx="0">
                  <c:v>Estadística</c:v>
                </c:pt>
              </c:strCache>
            </c:strRef>
          </c:cat>
          <c:val>
            <c:numRef>
              <c:f>'1 Trim 2024 Mainto'!$D$7</c:f>
              <c:numCache>
                <c:formatCode>General</c:formatCode>
                <c:ptCount val="1"/>
                <c:pt idx="0">
                  <c:v>2110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A77-4498-9AC6-83B31189BB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2491903"/>
        <c:axId val="1452496063"/>
      </c:lineChart>
      <c:catAx>
        <c:axId val="13326790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68607"/>
        <c:crosses val="autoZero"/>
        <c:auto val="1"/>
        <c:lblAlgn val="ctr"/>
        <c:lblOffset val="100"/>
        <c:noMultiLvlLbl val="0"/>
      </c:catAx>
      <c:valAx>
        <c:axId val="1332668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32679007"/>
        <c:crosses val="autoZero"/>
        <c:crossBetween val="between"/>
      </c:valAx>
      <c:valAx>
        <c:axId val="1452496063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800">
                    <a:solidFill>
                      <a:schemeClr val="tx1"/>
                    </a:solidFill>
                  </a:rPr>
                  <a:t> Beneficiados</a:t>
                </a:r>
              </a:p>
            </c:rich>
          </c:tx>
          <c:layout>
            <c:manualLayout>
              <c:xMode val="edge"/>
              <c:yMode val="edge"/>
              <c:x val="0.94312192011189111"/>
              <c:y val="0.292614730110509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452491903"/>
        <c:crosses val="max"/>
        <c:crossBetween val="between"/>
      </c:valAx>
      <c:catAx>
        <c:axId val="1452491903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452496063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4.6028621599201298E-2"/>
          <c:y val="0.81880544399085031"/>
          <c:w val="0.86113502794201191"/>
          <c:h val="0.148389633478159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>
                <a:solidFill>
                  <a:schemeClr val="tx1"/>
                </a:solidFill>
              </a:rPr>
              <a:t>METAS PLANEADAS Y ALCANZADAS A NIVEL ACTIVIDAD </a:t>
            </a:r>
          </a:p>
          <a:p>
            <a:pPr>
              <a:defRPr>
                <a:solidFill>
                  <a:schemeClr val="tx1"/>
                </a:solidFill>
              </a:defRPr>
            </a:pPr>
            <a:r>
              <a:rPr lang="es-MX">
                <a:solidFill>
                  <a:schemeClr val="tx1"/>
                </a:solidFill>
              </a:rPr>
              <a:t>PRIMER TRIMESTRE 2024 EN UNIDADES Y PORCENTAJE DE AVANCE</a:t>
            </a:r>
          </a:p>
        </c:rich>
      </c:tx>
      <c:layout>
        <c:manualLayout>
          <c:xMode val="edge"/>
          <c:yMode val="edge"/>
          <c:x val="0.22194429143558503"/>
          <c:y val="1.133856123531330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9965189693942148"/>
          <c:y val="0.17982440070958844"/>
          <c:w val="0.65995511907699811"/>
          <c:h val="0.45831380715348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adapt 1T2024'!$B$7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adapt 1T2024'!$C$6:$E$6</c:f>
              <c:strCache>
                <c:ptCount val="3"/>
                <c:pt idx="0">
                  <c:v>Eventos del Deporte adaptado</c:v>
                </c:pt>
                <c:pt idx="1">
                  <c:v>Participación de niñas</c:v>
                </c:pt>
                <c:pt idx="2">
                  <c:v>Paticipación de niños</c:v>
                </c:pt>
              </c:strCache>
            </c:strRef>
          </c:cat>
          <c:val>
            <c:numRef>
              <c:f>'Actividades adapt 1T2024'!$C$7:$E$7</c:f>
              <c:numCache>
                <c:formatCode>General</c:formatCode>
                <c:ptCount val="3"/>
                <c:pt idx="0">
                  <c:v>200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8E-4497-886E-FE51F750B9E3}"/>
            </c:ext>
          </c:extLst>
        </c:ser>
        <c:ser>
          <c:idx val="1"/>
          <c:order val="1"/>
          <c:tx>
            <c:strRef>
              <c:f>'Actividades adapt 1T2024'!$B$8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adapt 1T2024'!$C$6:$E$6</c:f>
              <c:strCache>
                <c:ptCount val="3"/>
                <c:pt idx="0">
                  <c:v>Eventos del Deporte adaptado</c:v>
                </c:pt>
                <c:pt idx="1">
                  <c:v>Participación de niñas</c:v>
                </c:pt>
                <c:pt idx="2">
                  <c:v>Paticipación de niños</c:v>
                </c:pt>
              </c:strCache>
            </c:strRef>
          </c:cat>
          <c:val>
            <c:numRef>
              <c:f>'Actividades adapt 1T2024'!$C$8:$E$8</c:f>
              <c:numCache>
                <c:formatCode>General</c:formatCode>
                <c:ptCount val="3"/>
                <c:pt idx="0">
                  <c:v>3000</c:v>
                </c:pt>
                <c:pt idx="1">
                  <c:v>1600</c:v>
                </c:pt>
                <c:pt idx="2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8E-4497-886E-FE51F750B9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F98E-4497-886E-FE51F750B9E3}"/>
              </c:ext>
            </c:extLst>
          </c:dPt>
          <c:dLbls>
            <c:dLbl>
              <c:idx val="0"/>
              <c:layout>
                <c:manualLayout>
                  <c:x val="9.4143708176356311E-2"/>
                  <c:y val="-5.1138052608952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98E-4497-886E-FE51F750B9E3}"/>
                </c:ext>
              </c:extLst>
            </c:dLbl>
            <c:dLbl>
              <c:idx val="1"/>
              <c:layout>
                <c:manualLayout>
                  <c:x val="2.9251999944818537E-2"/>
                  <c:y val="-2.742840752078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8E-4497-886E-FE51F750B9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adapt 1T2024'!$C$6:$D$6</c:f>
              <c:strCache>
                <c:ptCount val="2"/>
                <c:pt idx="0">
                  <c:v>Eventos del Deporte adaptado</c:v>
                </c:pt>
                <c:pt idx="1">
                  <c:v>Participación de niñas</c:v>
                </c:pt>
              </c:strCache>
            </c:strRef>
          </c:cat>
          <c:val>
            <c:numRef>
              <c:f>'Actividades adapt 1T2024'!$C$9:$D$9</c:f>
              <c:numCache>
                <c:formatCode>0.00%</c:formatCode>
                <c:ptCount val="2"/>
                <c:pt idx="0">
                  <c:v>15</c:v>
                </c:pt>
                <c:pt idx="1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98E-4497-886E-FE51F750B9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3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6.10000000000000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70000000000000007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729189243844845"/>
          <c:y val="0.89924214280723702"/>
          <c:w val="0.58854063006410462"/>
          <c:h val="4.37374974642888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600" b="1"/>
              <a:t>Estadística de beneficiados de la actividad de formación en disciplinas del deporte adaptado primer trimestre del 2024</a:t>
            </a:r>
          </a:p>
        </c:rich>
      </c:tx>
      <c:layout>
        <c:manualLayout>
          <c:xMode val="edge"/>
          <c:yMode val="edge"/>
          <c:x val="0.16005422412097933"/>
          <c:y val="1.74019288524427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7.7162297939052396E-2"/>
          <c:y val="0.14305486030793246"/>
          <c:w val="0.90294476961769754"/>
          <c:h val="0.45324654771866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 1 trim entren dep adapt 2024'!$C$12</c:f>
              <c:strCache>
                <c:ptCount val="1"/>
                <c:pt idx="0">
                  <c:v>Número de nuevos inscritos y participantes por clases de formación en disciplinas del deporte adaptado mujeres.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1 trim entren dep adapt 2024'!$D$11:$F$11</c:f>
              <c:strCache>
                <c:ptCount val="3"/>
                <c:pt idx="0">
                  <c:v>Participantes</c:v>
                </c:pt>
                <c:pt idx="1">
                  <c:v>Número de clases de entrenamiento de Deporte Adaptado a la semana</c:v>
                </c:pt>
                <c:pt idx="2">
                  <c:v>Estadística</c:v>
                </c:pt>
              </c:strCache>
            </c:strRef>
          </c:cat>
          <c:val>
            <c:numRef>
              <c:f>' 1 trim entren dep adapt 2024'!$D$12:$F$12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C2-47A4-8D8A-C3999412CA17}"/>
            </c:ext>
          </c:extLst>
        </c:ser>
        <c:ser>
          <c:idx val="1"/>
          <c:order val="1"/>
          <c:tx>
            <c:strRef>
              <c:f>' 1 trim entren dep adapt 2024'!$C$13</c:f>
              <c:strCache>
                <c:ptCount val="1"/>
                <c:pt idx="0">
                  <c:v>Número de nuevos inscritos y participantes por clases de formación en disciplinas del deporte adaptado hombres.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1 trim entren dep adapt 2024'!$D$11:$F$11</c:f>
              <c:strCache>
                <c:ptCount val="3"/>
                <c:pt idx="0">
                  <c:v>Participantes</c:v>
                </c:pt>
                <c:pt idx="1">
                  <c:v>Número de clases de entrenamiento de Deporte Adaptado a la semana</c:v>
                </c:pt>
                <c:pt idx="2">
                  <c:v>Estadística</c:v>
                </c:pt>
              </c:strCache>
            </c:strRef>
          </c:cat>
          <c:val>
            <c:numRef>
              <c:f>' 1 trim entren dep adapt 2024'!$D$13:$F$13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C2-47A4-8D8A-C3999412CA17}"/>
            </c:ext>
          </c:extLst>
        </c:ser>
        <c:ser>
          <c:idx val="2"/>
          <c:order val="2"/>
          <c:tx>
            <c:strRef>
              <c:f>' 1 trim entren dep adapt 2024'!$C$14</c:f>
              <c:strCache>
                <c:ptCount val="1"/>
                <c:pt idx="0">
                  <c:v>Estadística de veces Beneficiados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1 trim entren dep adapt 2024'!$D$11:$F$11</c:f>
              <c:strCache>
                <c:ptCount val="3"/>
                <c:pt idx="0">
                  <c:v>Participantes</c:v>
                </c:pt>
                <c:pt idx="1">
                  <c:v>Número de clases de entrenamiento de Deporte Adaptado a la semana</c:v>
                </c:pt>
                <c:pt idx="2">
                  <c:v>Estadística</c:v>
                </c:pt>
              </c:strCache>
            </c:strRef>
          </c:cat>
          <c:val>
            <c:numRef>
              <c:f>' 1 trim entren dep adapt 2024'!$D$14:$F$14</c:f>
              <c:numCache>
                <c:formatCode>General</c:formatCode>
                <c:ptCount val="3"/>
                <c:pt idx="2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C2-47A4-8D8A-C3999412CA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"/>
        <c:overlap val="-27"/>
        <c:axId val="1571582592"/>
        <c:axId val="1342639280"/>
      </c:barChart>
      <c:catAx>
        <c:axId val="157158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342639280"/>
        <c:crosses val="autoZero"/>
        <c:auto val="1"/>
        <c:lblAlgn val="ctr"/>
        <c:lblOffset val="100"/>
        <c:noMultiLvlLbl val="0"/>
      </c:catAx>
      <c:valAx>
        <c:axId val="1342639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571582592"/>
        <c:crosses val="autoZero"/>
        <c:crossBetween val="between"/>
      </c:valAx>
      <c:spPr>
        <a:noFill/>
        <a:ln w="127000">
          <a:solidFill>
            <a:schemeClr val="bg1"/>
          </a:solidFill>
        </a:ln>
        <a:effectLst/>
      </c:spPr>
    </c:plotArea>
    <c:legend>
      <c:legendPos val="r"/>
      <c:layout>
        <c:manualLayout>
          <c:xMode val="edge"/>
          <c:yMode val="edge"/>
          <c:x val="1.8251278832659461E-2"/>
          <c:y val="0.76564345789125787"/>
          <c:w val="0.96201429275637951"/>
          <c:h val="0.2096618862503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dist="101600" dir="5400000" sx="1000" sy="1000" algn="ctr" rotWithShape="0">
        <a:srgbClr val="000000">
          <a:alpha val="43000"/>
        </a:srgbClr>
      </a:outerShdw>
    </a:effectLst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518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786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58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36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77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32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96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72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34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74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9C48C-D953-9A14-3043-FA4929D42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DF468AF-227C-98C6-1A05-DEDA204A3E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94B680-C610-1D86-AFCC-1F27A57CC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BD8B60-3BB5-A4A8-678E-452765E7E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311CE2-F2C5-7C25-DE22-0E6C2D1C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60574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2EF974-4DC3-F7D3-C3A4-07DE54BD7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68CEC41-D223-8837-2328-C8BC41C0FE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C32FF6-5806-C4A7-CC99-FC7AF4E63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E1A1D4-4F03-CAEF-6396-50F4458E1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98FC14-3320-28A4-2842-81932ABD5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9160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1686FC5-B764-D296-11FA-5BA34EA856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13FBDD8-0E87-0F4D-677D-441ABF82D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B5BB50-1F16-C167-B47B-34EC3E063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8342ED-92F7-BB01-382A-DA63ED081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F587ED-1B8A-C538-D387-32F059D9A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4148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933852-7D84-26AD-01AB-51BBD6578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F92AF8-E106-3AE0-038A-7367B143F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77C3CD-8944-57A2-B474-D108D5771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AA9E82-4AD6-EA66-EB65-8525FD2DA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9968FE-410F-5215-A6E7-A5085FF25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9273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B436BD-0572-D76E-1F3C-1D8A188FD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B65324-D031-6CBD-79FF-737664965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9DA8D9-A2E7-4A01-4D25-5D96EF79A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7EE526-CFD5-8615-8BF3-0B597136A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370DB0-CCAE-53DE-0BD6-5AB4D8924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2667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1C5C05-B087-AAAF-550E-79D35B82C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7BA3B5-D0B4-2FAA-DBEA-C466EDBE40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EDAD42A-0C6C-F3C1-14D6-188CA75B9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875F5D-006B-BA6A-0B76-1E9F501A6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392F76D-A6DF-5D8A-4621-3C9F5369D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DED167-D0E6-D282-A3E8-C91CBEAB6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2777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48E71E-9BAC-2978-7988-8B277FB4C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AE081D8-DD5E-F2D5-3625-8F255D3E5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EBC7B5-FE84-B123-1096-AC7B92148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3EB3F50-51E0-CD18-BE22-A43B7F7BD9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49B1A1-FC3E-7E68-4541-665278FF2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529B9D0-F8A2-7CE6-5B48-39C1E74E1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CC40FEB-0234-A50B-E43E-BC575E2F8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A9E7140-9D96-B777-C1CD-A894EEC38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2877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F783C6-D1E7-DCBE-AA70-369ACD83C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925A474-C051-AC2F-F5CB-A614A500B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D059EBF-D614-02FD-5986-4BD198CFC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9BF47C-7E39-16E9-0892-1FA0E58D3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89541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65DBFE8-9E6F-1789-04F2-48C8B8CF3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5E0231B-E934-E7A6-8194-315817790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CD721E3-FE43-5F53-EB50-310E71FBC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63323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F3C612-F58E-8BEF-55AA-7DB5B2850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B9E66E-FD7D-E521-3019-2E246EF76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4CAC94F-C90D-DE3D-FB49-1E976296B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811288-78EA-BE5A-99EF-E056E8521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D439DCF-6AA4-EFF1-65C5-C18AD485E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C33ECD1-FBF8-84FF-3351-FA89AEC16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1096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81CDBE-3E9A-93BC-28D8-5FA8D1EE1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545CD04-ED73-F2B8-8382-4E65D3A787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9EC5D3-66EB-6A94-4076-49D554366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C2D2D4B-9295-4200-3F38-01288631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B255D58-DE0B-8491-D260-395312D1C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9A831B-CC96-BB49-4ABC-D36B1E485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2750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B42F4A7-DD87-7AE2-8748-7668200EB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E15CFDF-17F9-8B2F-4C81-29ABF47DE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D3D8C9-2614-08C6-FC4F-790FC4371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19/04/2024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3DB261-1210-2BDC-7B96-8742AF4CA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E4BECD-7D1A-2703-3A47-0D13F10667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7172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7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2966152" y="2893035"/>
            <a:ext cx="9032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4 CANCÚN POR LA PAZ</a:t>
            </a:r>
          </a:p>
          <a:p>
            <a:pPr algn="ctr"/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IX SESIÓN ORDINARIA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2209800" y="4046573"/>
            <a:ext cx="970352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600" b="1" dirty="0"/>
              <a:t>PROGRAMA “DEPORTE SIN LÍMITES”</a:t>
            </a:r>
          </a:p>
          <a:p>
            <a:pPr algn="ctr"/>
            <a:r>
              <a:rPr lang="es-MX" sz="2600" b="1" dirty="0"/>
              <a:t>INFORME</a:t>
            </a:r>
            <a:r>
              <a:rPr lang="es-MX" sz="2600" dirty="0"/>
              <a:t> </a:t>
            </a:r>
            <a:r>
              <a:rPr lang="es-MX" sz="2600" b="1" dirty="0"/>
              <a:t>DE AVANCE EN CUMPLIMIENTO DE METAS</a:t>
            </a:r>
          </a:p>
          <a:p>
            <a:pPr algn="ctr"/>
            <a:r>
              <a:rPr lang="es-MX" sz="2600" b="1" dirty="0"/>
              <a:t>UNIDAD RESPONSABLE: INSTITUTO DEL DEPORTE DEL MUNICIPIO DE BENITO JUÁREZ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993643" y="5939791"/>
            <a:ext cx="1253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Enero 2024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E634102-A867-6070-C594-9BCC297ED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18" y="2535936"/>
            <a:ext cx="2351395" cy="185126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A22BB67-8CBA-0C7E-6B8B-94C514432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6592" y="745329"/>
            <a:ext cx="3050199" cy="1457400"/>
          </a:xfrm>
          <a:prstGeom prst="rect">
            <a:avLst/>
          </a:prstGeom>
        </p:spPr>
      </p:pic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DDB6DAA1-AAA2-C02C-7955-A5ADEDAD5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44" y="734831"/>
            <a:ext cx="5547360" cy="145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349662" y="420278"/>
            <a:ext cx="9184066" cy="879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Actividades Deportivas organizadas y 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Promoción del Deporte.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Evento internacional de fútbol </a:t>
            </a:r>
            <a:r>
              <a:rPr lang="es-MX" sz="2400" b="1" dirty="0" err="1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endParaRPr lang="es-MX" sz="2400" b="1" dirty="0"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F80437A-F769-B090-F22C-A89B48FE4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2" y="206077"/>
            <a:ext cx="1830733" cy="88762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A3544F1-41D1-8039-ED6C-93375412C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44" y="1582950"/>
            <a:ext cx="4220620" cy="446950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2F85322-010E-B870-27F8-9CFBBB6CD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8046" y="1299920"/>
            <a:ext cx="4810354" cy="269973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9482194-8782-DEBD-14B9-DCDD12540A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8046" y="4032614"/>
            <a:ext cx="4810354" cy="26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4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349662" y="420278"/>
            <a:ext cx="9184066" cy="879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Actividades Deportivas organizadas y 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Promoción del Deporte.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Evento internacional de fútbol </a:t>
            </a:r>
            <a:r>
              <a:rPr lang="es-MX" sz="2400" b="1" dirty="0" err="1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endParaRPr lang="es-MX" sz="2400" b="1" dirty="0"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F80437A-F769-B090-F22C-A89B48FE4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2" y="206077"/>
            <a:ext cx="1830733" cy="88762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A2DC87B-690E-62B6-456A-ED9380E45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3205" y="3526970"/>
            <a:ext cx="4180116" cy="313508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E8F6A44-484A-66F5-A5C3-09A27E6D7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79" y="1897398"/>
            <a:ext cx="7458041" cy="419860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31296C-85D2-73F9-C7E6-0F3D9DDF8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3205" y="1451084"/>
            <a:ext cx="4180116" cy="197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349662" y="420278"/>
            <a:ext cx="9184066" cy="1934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Actividades Deportivas organizadas y 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Promoción del Deporte.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200" dirty="0">
                <a:solidFill>
                  <a:srgbClr val="1C1E21"/>
                </a:solidFill>
                <a:effectLst/>
                <a:ea typeface="Century Schoolbook" panose="02040604050505020304" pitchFamily="18" charset="0"/>
                <a:cs typeface="Helvetica" panose="020B0604020202020204" pitchFamily="34" charset="0"/>
              </a:rPr>
              <a:t>Impulsar y Coordinar actividades deportivas aplicando adecuadamente los Recursos Económicos y en especie a favor de la práctica deportiva, se organiza</a:t>
            </a:r>
            <a:r>
              <a:rPr lang="es-MX" sz="2200" dirty="0">
                <a:effectLst/>
                <a:ea typeface="Century Schoolbook" panose="02040604050505020304" pitchFamily="18" charset="0"/>
                <a:cs typeface="Times New Roman" panose="02020603050405020304" pitchFamily="18" charset="0"/>
              </a:rPr>
              <a:t> eventos de </a:t>
            </a:r>
            <a:r>
              <a:rPr lang="es-MX" sz="2200" b="1" dirty="0">
                <a:effectLst/>
                <a:ea typeface="Century Schoolbook" panose="02040604050505020304" pitchFamily="18" charset="0"/>
                <a:cs typeface="Times New Roman" panose="02020603050405020304" pitchFamily="18" charset="0"/>
              </a:rPr>
              <a:t>lucha libre</a:t>
            </a:r>
            <a:r>
              <a:rPr lang="es-MX" sz="2200" dirty="0">
                <a:effectLst/>
                <a:ea typeface="Century Schoolbook" panose="02040604050505020304" pitchFamily="18" charset="0"/>
                <a:cs typeface="Times New Roman" panose="02020603050405020304" pitchFamily="18" charset="0"/>
              </a:rPr>
              <a:t>, demostración, exhibición, esparcimiento y recreación en colonias populares.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F80437A-F769-B090-F22C-A89B48FE4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2" y="206077"/>
            <a:ext cx="1830733" cy="88762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D1D1DC1-D2A1-0735-21FD-966C2C1003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71" y="4337494"/>
            <a:ext cx="2536918" cy="2100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7E7AF68-ED10-7C42-4866-EC7B27C94D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71" y="2401916"/>
            <a:ext cx="2536918" cy="1903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07B3993-5394-1913-6728-878E9304DE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548" y="2378887"/>
            <a:ext cx="3037108" cy="4048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7B1195F-1CD3-FE0D-EC99-4451EDDD42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319" y="2378886"/>
            <a:ext cx="5397499" cy="4048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478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2822306" y="483569"/>
            <a:ext cx="7138123" cy="854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Capacitación al personal del Instituto del Deporte</a:t>
            </a:r>
            <a:endParaRPr lang="es-MX" sz="24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2227520-B273-E767-BE78-7C0476A661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418634" y="439684"/>
            <a:ext cx="2079337" cy="100712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8FE35A3-80B3-9A75-478C-6DD063994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8" y="1498176"/>
            <a:ext cx="11827265" cy="10364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21A2441-AA7C-7132-BB74-A56BA83F5182}"/>
              </a:ext>
            </a:extLst>
          </p:cNvPr>
          <p:cNvSpPr txBox="1"/>
          <p:nvPr/>
        </p:nvSpPr>
        <p:spPr>
          <a:xfrm>
            <a:off x="710478" y="1876941"/>
            <a:ext cx="3001552" cy="4515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-Se realiza capacitación </a:t>
            </a: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Metodológica Deportiva 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al personal del Instituto impartida por con personal experto para detectar talentos y enfocar a niñas, niños y jóvenes a realizar deporte y en las disciplinas acorde a sus habilidades, así mismo para dar mejor atención a la ciudadanía y aplicación de las actividades administrativas y operativas del Instituto del Deporte.</a:t>
            </a:r>
            <a:endParaRPr lang="es-MX" sz="1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6A84605-7A99-EC43-B0F4-C714ABE416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637" y="2005830"/>
            <a:ext cx="7765628" cy="4368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410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280160" y="528126"/>
            <a:ext cx="107476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Comités deportivos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C7C306-1BAC-7C4F-5953-E1963F31E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4" y="196169"/>
            <a:ext cx="1982677" cy="96129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4B98032-24D7-3336-21A0-722F9A796BC3}"/>
              </a:ext>
            </a:extLst>
          </p:cNvPr>
          <p:cNvSpPr txBox="1"/>
          <p:nvPr/>
        </p:nvSpPr>
        <p:spPr>
          <a:xfrm>
            <a:off x="352938" y="2324660"/>
            <a:ext cx="442589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Se renueva </a:t>
            </a:r>
            <a:r>
              <a:rPr lang="es-MX" b="1" dirty="0"/>
              <a:t>4 comités </a:t>
            </a:r>
            <a:r>
              <a:rPr lang="es-MX" dirty="0"/>
              <a:t>deportivo en este trimestre para la coordinación y promoción del deporte popular.</a:t>
            </a:r>
          </a:p>
          <a:p>
            <a:endParaRPr lang="es-MX" dirty="0"/>
          </a:p>
          <a:p>
            <a:r>
              <a:rPr lang="es-MX" b="1" dirty="0"/>
              <a:t>Meta trimestral: </a:t>
            </a:r>
            <a:r>
              <a:rPr lang="es-MX" dirty="0"/>
              <a:t>La meta en el trimestre se supera con 4 comités deportivos de los 3  programados.</a:t>
            </a:r>
          </a:p>
          <a:p>
            <a:r>
              <a:rPr lang="es-MX" dirty="0"/>
              <a:t>  </a:t>
            </a:r>
          </a:p>
          <a:p>
            <a:r>
              <a:rPr lang="es-MX" b="1" dirty="0"/>
              <a:t>Avance trimestral: </a:t>
            </a:r>
            <a:r>
              <a:rPr lang="es-MX" dirty="0"/>
              <a:t>El porcentaje de avance fue del 133.33% en el trimestre debido a la mayor solicitud de la comunidad en este trimestre. 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2BAF44C-E537-4C81-B5C5-5548A6A544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9415965"/>
              </p:ext>
            </p:extLst>
          </p:nvPr>
        </p:nvGraphicFramePr>
        <p:xfrm>
          <a:off x="5236030" y="1669930"/>
          <a:ext cx="6128656" cy="4659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0737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280160" y="528126"/>
            <a:ext cx="107476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Comités deportivos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C7C306-1BAC-7C4F-5953-E1963F31E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4" y="196169"/>
            <a:ext cx="1982677" cy="9612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436CCCE-16C3-63BA-7F38-3E27805DE841}"/>
              </a:ext>
            </a:extLst>
          </p:cNvPr>
          <p:cNvSpPr txBox="1"/>
          <p:nvPr/>
        </p:nvSpPr>
        <p:spPr>
          <a:xfrm>
            <a:off x="446313" y="1728918"/>
            <a:ext cx="10787743" cy="959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b="1" dirty="0"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Renovación y elección de nuevos </a:t>
            </a: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Comités deportivos. 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Como lo marcan los lineamientos se eligen y renuevan los comités deportivos. En este trimestre se eligieron 4 nuevos comités deportivos en SM 90, SM 93, SM 107 y SM 248. Asistieron más de 170 vecinos de las instalaciones deportivas.</a:t>
            </a:r>
            <a:endParaRPr lang="es-MX" sz="16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DCEE6FE-B1FB-5263-9995-EAD0277F9B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97" y="2775857"/>
            <a:ext cx="6729796" cy="3238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5D2804C-1E62-6692-CB7C-B8332DC6AD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543" y="2775856"/>
            <a:ext cx="4314169" cy="3235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4170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2722674" y="518866"/>
            <a:ext cx="8888017" cy="1948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-Deporte popular.</a:t>
            </a:r>
            <a:r>
              <a:rPr lang="es-MX" sz="24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es-MX" sz="2200" dirty="0">
                <a:solidFill>
                  <a:srgbClr val="050505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Segoe UI Historic" panose="020B0502040204020203" pitchFamily="34" charset="0"/>
              </a:rPr>
              <a:t>Se realizan torneos en las zonas populares entre los que destaca el organizado por el Instituto del Deporte “Fútbol Inter Regiones”, </a:t>
            </a:r>
            <a:r>
              <a:rPr lang="es-MX" sz="2200" b="1" dirty="0">
                <a:solidFill>
                  <a:srgbClr val="050505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Segoe UI Historic" panose="020B0502040204020203" pitchFamily="34" charset="0"/>
              </a:rPr>
              <a:t>90 equipos en representación de 28 clubes con más de mil 500 jóvenes</a:t>
            </a:r>
            <a:r>
              <a:rPr lang="es-MX" sz="2200" dirty="0">
                <a:solidFill>
                  <a:srgbClr val="050505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Segoe UI Historic" panose="020B0502040204020203" pitchFamily="34" charset="0"/>
              </a:rPr>
              <a:t> acompañados de sus padres de familia para recibir sus respectivos trofeos de equipos campeones del fútbol infantil y juvenil Inter Regiones.</a:t>
            </a:r>
            <a:endParaRPr lang="es-ES_tradnl" sz="2200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07419D2-F58B-7186-5CD0-B57B8F5A2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13" y="518866"/>
            <a:ext cx="2291361" cy="111096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0B65DFE-B1EC-D7C7-7C98-F569ACD8C6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8" y="3015343"/>
            <a:ext cx="6597107" cy="3323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2003D67-92ED-2323-F71A-C0569EF8CC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315" y="3015343"/>
            <a:ext cx="4431298" cy="3323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407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D66C58E-20BE-FAD6-C312-E2EB37D8F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52" y="272775"/>
            <a:ext cx="2422202" cy="1175025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02B3DF4-7B5B-4DF6-BDEA-35761736C6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0139723"/>
              </p:ext>
            </p:extLst>
          </p:nvPr>
        </p:nvGraphicFramePr>
        <p:xfrm>
          <a:off x="1720353" y="2133032"/>
          <a:ext cx="9383487" cy="4561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536C5C2-DCB5-7C2B-7EEA-6017E8BE863A}"/>
              </a:ext>
            </a:extLst>
          </p:cNvPr>
          <p:cNvSpPr txBox="1"/>
          <p:nvPr/>
        </p:nvSpPr>
        <p:spPr>
          <a:xfrm>
            <a:off x="2931454" y="454512"/>
            <a:ext cx="89045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Mantenimiento e </a:t>
            </a:r>
            <a:r>
              <a:rPr lang="es-MX" sz="24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infraestructura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 de Instalaciones Deportivas</a:t>
            </a:r>
            <a:endParaRPr lang="es-MX" sz="2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A74EACE-BF24-EAD7-BA4F-8E8C2635B3E9}"/>
              </a:ext>
            </a:extLst>
          </p:cNvPr>
          <p:cNvSpPr txBox="1"/>
          <p:nvPr/>
        </p:nvSpPr>
        <p:spPr>
          <a:xfrm>
            <a:off x="2980439" y="1070325"/>
            <a:ext cx="88065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4.2.1.1.2.1</a:t>
            </a:r>
            <a:r>
              <a:rPr lang="es-MX" sz="20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Realización de mantenimiento de instalaciones deportivas.</a:t>
            </a:r>
          </a:p>
          <a:p>
            <a:r>
              <a:rPr lang="es-MX" sz="2000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s-MX" sz="2000" b="1" i="0" u="none" strike="noStrike" dirty="0" err="1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PMDR</a:t>
            </a:r>
            <a:r>
              <a:rPr lang="es-MX" sz="20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:</a:t>
            </a:r>
            <a:r>
              <a:rPr lang="es-MX" sz="20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Porcentaje de limpieza y mantenimiento en instalaciones deportivas realizados.</a:t>
            </a:r>
          </a:p>
        </p:txBody>
      </p:sp>
    </p:spTree>
    <p:extLst>
      <p:ext uri="{BB962C8B-B14F-4D97-AF65-F5344CB8AC3E}">
        <p14:creationId xmlns:p14="http://schemas.microsoft.com/office/powerpoint/2010/main" val="2213860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44ACC865-58A2-EB98-D5C6-BDA23AAAD35C}"/>
              </a:ext>
            </a:extLst>
          </p:cNvPr>
          <p:cNvSpPr txBox="1"/>
          <p:nvPr/>
        </p:nvSpPr>
        <p:spPr>
          <a:xfrm>
            <a:off x="3211286" y="293856"/>
            <a:ext cx="8547662" cy="231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200" b="1" dirty="0"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Mantenimiento e </a:t>
            </a:r>
            <a:r>
              <a:rPr lang="es-MX" sz="22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infraestructura</a:t>
            </a:r>
            <a:r>
              <a:rPr lang="es-MX" sz="2200" b="1" dirty="0"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de Instalaciones Deportivas. </a:t>
            </a:r>
            <a:endParaRPr lang="es-MX" sz="2200" dirty="0"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La Rehabilitación y Rescate de Espacios Deportivos “</a:t>
            </a:r>
            <a:r>
              <a:rPr lang="es-MX" sz="1800" dirty="0" err="1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RRED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” que con apoyo de los comités deportivos, promotores, entrenadores, deportistas, usuarios y vecinos de las instalaciones deportivas en colaboración del personal de del Instituto del Deporte se realizaron reparaciones con pintura, reparaciones menores en</a:t>
            </a:r>
            <a:r>
              <a:rPr lang="es-MX" sz="18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 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Unidades deportivas y en áreas deportivas en las que se realizaron servicios menores de mantenimiento sumando </a:t>
            </a:r>
            <a:r>
              <a:rPr lang="es-MX" sz="18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15 instalaciones deportivas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 atendidas.</a:t>
            </a:r>
            <a:endParaRPr lang="es-MX" sz="1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D66C58E-20BE-FAD6-C312-E2EB37D8F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52" y="272775"/>
            <a:ext cx="2422202" cy="11750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4CD6E4C-6A0E-BC3F-F9D0-8D6A11460D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105" y="2788825"/>
            <a:ext cx="4142981" cy="379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26E4D59-695F-8DF0-73E2-03B888BE11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745" y="2767744"/>
            <a:ext cx="4246084" cy="381748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57845E6-A93F-3718-E2E7-5C80E75EA1F4}"/>
              </a:ext>
            </a:extLst>
          </p:cNvPr>
          <p:cNvSpPr txBox="1"/>
          <p:nvPr/>
        </p:nvSpPr>
        <p:spPr>
          <a:xfrm>
            <a:off x="282374" y="4372683"/>
            <a:ext cx="860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ANTES</a:t>
            </a:r>
            <a:endParaRPr lang="es-MX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23036EA-BFB5-3CB3-294F-90E1CC46E21E}"/>
              </a:ext>
            </a:extLst>
          </p:cNvPr>
          <p:cNvSpPr txBox="1"/>
          <p:nvPr/>
        </p:nvSpPr>
        <p:spPr>
          <a:xfrm>
            <a:off x="10493829" y="4324422"/>
            <a:ext cx="11133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DESPUÉS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67118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5852ACF-659D-F605-79BD-15F2C350FEDB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mantenimiento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6601D50-7459-15D2-1A11-0A3D1CBC5414}"/>
              </a:ext>
            </a:extLst>
          </p:cNvPr>
          <p:cNvSpPr txBox="1"/>
          <p:nvPr/>
        </p:nvSpPr>
        <p:spPr>
          <a:xfrm>
            <a:off x="312631" y="1497149"/>
            <a:ext cx="11566737" cy="366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</a:pPr>
            <a:r>
              <a:rPr lang="es-ES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REHABILITACIÓN DE INSTALACIONES DEPORTIVAS </a:t>
            </a:r>
            <a:r>
              <a:rPr lang="es-ES" b="1" dirty="0">
                <a:solidFill>
                  <a:srgbClr val="000000"/>
                </a:solidFill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REGIÓN 234</a:t>
            </a:r>
            <a:endParaRPr lang="es-MX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94B9023-2BC9-1FC9-86D3-AAFE7D31B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66" y="373993"/>
            <a:ext cx="1609483" cy="78035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A83B827-2569-00E4-F8F5-9845B3C0C9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34" y="1948543"/>
            <a:ext cx="4394592" cy="4779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2F52A69-1710-ACB5-4824-3992690001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865" y="1948542"/>
            <a:ext cx="4491001" cy="47794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D0702EC-9CD7-D0BF-DDD4-D12120B0FA24}"/>
              </a:ext>
            </a:extLst>
          </p:cNvPr>
          <p:cNvSpPr txBox="1"/>
          <p:nvPr/>
        </p:nvSpPr>
        <p:spPr>
          <a:xfrm>
            <a:off x="282374" y="4372683"/>
            <a:ext cx="860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ANTES</a:t>
            </a:r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33FCEEA-5392-60C7-517D-9555DC63A069}"/>
              </a:ext>
            </a:extLst>
          </p:cNvPr>
          <p:cNvSpPr txBox="1"/>
          <p:nvPr/>
        </p:nvSpPr>
        <p:spPr>
          <a:xfrm>
            <a:off x="10914429" y="4363808"/>
            <a:ext cx="11133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DESPUÉS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9233695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7B46D283-C0D3-18A9-DC3D-173A3B4673D4}"/>
              </a:ext>
            </a:extLst>
          </p:cNvPr>
          <p:cNvSpPr txBox="1"/>
          <p:nvPr/>
        </p:nvSpPr>
        <p:spPr>
          <a:xfrm>
            <a:off x="503551" y="1556159"/>
            <a:ext cx="19162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dirty="0"/>
              <a:t>Propósito (Instituto </a:t>
            </a:r>
          </a:p>
          <a:p>
            <a:r>
              <a:rPr lang="es-MX" sz="1600" b="1" dirty="0"/>
              <a:t>Del Deporte)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93C12DD-248C-E8B3-30B2-2FDBA6AFCD23}"/>
              </a:ext>
            </a:extLst>
          </p:cNvPr>
          <p:cNvSpPr txBox="1"/>
          <p:nvPr/>
        </p:nvSpPr>
        <p:spPr>
          <a:xfrm>
            <a:off x="383018" y="2473425"/>
            <a:ext cx="244727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</a:rPr>
              <a:t>Resumen Narrativo.</a:t>
            </a:r>
          </a:p>
          <a:p>
            <a:endParaRPr lang="es-MX" sz="16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s-MX" sz="16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</a:rPr>
              <a:t>4.2.1.1 Las ciudadanas y los ciudadanos del Municipio de Benito Juárez participan regularmente en las actividades físicas y recreativas del Instituto del Deporte.</a:t>
            </a:r>
            <a:r>
              <a:rPr lang="es-MX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A674F94-D308-2E21-C8FF-26AAD55B065E}"/>
              </a:ext>
            </a:extLst>
          </p:cNvPr>
          <p:cNvSpPr txBox="1"/>
          <p:nvPr/>
        </p:nvSpPr>
        <p:spPr>
          <a:xfrm>
            <a:off x="393904" y="5301841"/>
            <a:ext cx="27577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Nombre del Indicador.</a:t>
            </a:r>
          </a:p>
          <a:p>
            <a:endParaRPr lang="es-MX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MX" sz="1600" b="1" i="0" u="none" strike="noStrike" dirty="0" err="1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PDEP</a:t>
            </a:r>
            <a:r>
              <a:rPr lang="es-MX" sz="16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Porcentaje de deportistas participantes. </a:t>
            </a:r>
            <a:endParaRPr lang="es-MX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9E01908C-FB74-FF7B-7100-D60670EFF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50" y="350837"/>
            <a:ext cx="1799258" cy="872831"/>
          </a:xfrm>
          <a:prstGeom prst="rect">
            <a:avLst/>
          </a:prstGeom>
        </p:spPr>
      </p:pic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9ECBBCBC-FEEA-4A12-96A8-ABC79187D2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76504"/>
              </p:ext>
            </p:extLst>
          </p:nvPr>
        </p:nvGraphicFramePr>
        <p:xfrm>
          <a:off x="3184634" y="1556160"/>
          <a:ext cx="8135007" cy="482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3" name="Imagen 22">
            <a:extLst>
              <a:ext uri="{FF2B5EF4-FFF2-40B4-BE49-F238E27FC236}">
                <a16:creationId xmlns:a16="http://schemas.microsoft.com/office/drawing/2014/main" id="{C349A9D6-63FC-C316-4974-BBB9E9A03A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0287" y="281381"/>
            <a:ext cx="8557895" cy="107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5852ACF-659D-F605-79BD-15F2C350FEDB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mantenimiento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6601D50-7459-15D2-1A11-0A3D1CBC5414}"/>
              </a:ext>
            </a:extLst>
          </p:cNvPr>
          <p:cNvSpPr txBox="1"/>
          <p:nvPr/>
        </p:nvSpPr>
        <p:spPr>
          <a:xfrm>
            <a:off x="330802" y="3416917"/>
            <a:ext cx="5024970" cy="1255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</a:pPr>
            <a:r>
              <a:rPr lang="es-ES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REHABILITACIÓN DE </a:t>
            </a:r>
            <a:r>
              <a:rPr lang="es-ES" b="1" dirty="0">
                <a:solidFill>
                  <a:srgbClr val="000000"/>
                </a:solidFill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INSTALACIONES</a:t>
            </a:r>
            <a:r>
              <a:rPr lang="es-ES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DEPORTIVAS,</a:t>
            </a:r>
            <a:r>
              <a:rPr lang="es-MX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ESCUELA MUNICIPAL DE BOX Y LUCHA</a:t>
            </a:r>
          </a:p>
          <a:p>
            <a:pPr marL="457200" algn="ctr">
              <a:lnSpc>
                <a:spcPct val="107000"/>
              </a:lnSpc>
            </a:pPr>
            <a:r>
              <a:rPr lang="es-MX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DE LA REGIÓN 259</a:t>
            </a:r>
            <a:r>
              <a:rPr lang="es-ES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endParaRPr lang="es-MX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94B9023-2BC9-1FC9-86D3-AAFE7D31B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66" y="373993"/>
            <a:ext cx="1609483" cy="78035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8826F1D-592D-F83C-25E5-7D9EB1ACD0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228" y="1529753"/>
            <a:ext cx="4441553" cy="52046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579324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212917" y="260356"/>
            <a:ext cx="7382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Actividades de Deporte Adaptado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1" y="931694"/>
            <a:ext cx="11827265" cy="103641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41A0881-42FA-3CF7-4CF0-E432798E8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" y="178391"/>
            <a:ext cx="1417247" cy="68715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6455D30-8C39-1DA8-7509-BFFB48D417F6}"/>
              </a:ext>
            </a:extLst>
          </p:cNvPr>
          <p:cNvSpPr txBox="1"/>
          <p:nvPr/>
        </p:nvSpPr>
        <p:spPr>
          <a:xfrm>
            <a:off x="350312" y="1541457"/>
            <a:ext cx="282831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4.2.1.1.7.2</a:t>
            </a:r>
            <a:r>
              <a:rPr lang="es-MX" sz="16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Participación de deportistas en eventos deportivos inclusivos inclusivo</a:t>
            </a:r>
            <a:endParaRPr lang="es-MX" sz="16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8413897-7CF2-7752-FF5D-85B7C41768F7}"/>
              </a:ext>
            </a:extLst>
          </p:cNvPr>
          <p:cNvSpPr txBox="1"/>
          <p:nvPr/>
        </p:nvSpPr>
        <p:spPr>
          <a:xfrm>
            <a:off x="350311" y="1157887"/>
            <a:ext cx="111123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4.2.1.1.7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Organización de eventos de deporte adaptado dirigidos  a deportistas seleccionados.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9E8D9F5B-9B50-4354-BA77-FBB23105F7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173129"/>
              </p:ext>
            </p:extLst>
          </p:nvPr>
        </p:nvGraphicFramePr>
        <p:xfrm>
          <a:off x="3360278" y="1581407"/>
          <a:ext cx="8481409" cy="491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DEB8AF38-E7A6-AB57-FA5E-6436B4D3EC59}"/>
              </a:ext>
            </a:extLst>
          </p:cNvPr>
          <p:cNvSpPr txBox="1"/>
          <p:nvPr/>
        </p:nvSpPr>
        <p:spPr>
          <a:xfrm>
            <a:off x="266633" y="2618675"/>
            <a:ext cx="300996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effectLst/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Con la escuela de </a:t>
            </a:r>
            <a:r>
              <a:rPr lang="es-MX" sz="1600" dirty="0" err="1">
                <a:effectLst/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Para-danza</a:t>
            </a:r>
            <a:r>
              <a:rPr lang="es-MX" sz="1600" dirty="0">
                <a:effectLst/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Deportiva del Instituto del Deporte  </a:t>
            </a:r>
            <a:r>
              <a:rPr lang="es-MX" sz="1600" b="1" dirty="0"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se f</a:t>
            </a:r>
            <a:r>
              <a:rPr lang="es-MX" sz="1600" b="1" dirty="0">
                <a:effectLst/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omenta y da a conocer el deporte adaptado </a:t>
            </a:r>
            <a:r>
              <a:rPr lang="es-MX" sz="1600" dirty="0">
                <a:effectLst/>
                <a:latin typeface="Ebrima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 los alumnos y padres de familia de 12 escuelas regulares y 4 de atención especial CAM se les informó sobre los derechos que tienen las personas con Discapacidad, a la práctica del deporte y a una vida inclusiva, posterior a la plática se realizó la presentación del show de baile Deportivo.</a:t>
            </a:r>
            <a:endParaRPr lang="es-MX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316778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981199" y="253698"/>
            <a:ext cx="919843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Deporte Adaptado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7" y="977051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4C154DA-85A7-29D8-FFA8-6298B6791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50" y="166669"/>
            <a:ext cx="1438135" cy="6972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007FE70-BE2F-2F7E-047E-27E24B0043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49" y="1777968"/>
            <a:ext cx="4861109" cy="378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76FDB5D-BEDC-1CF6-7A7C-A5C196E9CC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29" y="1777969"/>
            <a:ext cx="6727230" cy="37846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3917446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212917" y="260356"/>
            <a:ext cx="7382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Actividades de Deporte Adaptado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1" y="931694"/>
            <a:ext cx="11827265" cy="103641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41A0881-42FA-3CF7-4CF0-E432798E8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" y="178391"/>
            <a:ext cx="1417247" cy="68715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8D3B722-B53F-7894-016C-7CA21A0C191F}"/>
              </a:ext>
            </a:extLst>
          </p:cNvPr>
          <p:cNvSpPr txBox="1"/>
          <p:nvPr/>
        </p:nvSpPr>
        <p:spPr>
          <a:xfrm>
            <a:off x="201385" y="1732784"/>
            <a:ext cx="396279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4.2.1.1.7.3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Formación en disciplinas del deporte adaptado.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s-MX" sz="1800" b="1" i="0" u="none" strike="noStrike" dirty="0" err="1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PDD</a:t>
            </a: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: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Porcentaje de deportistas con discapacidad participantes en el deporte adaptado.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8413897-7CF2-7752-FF5D-85B7C41768F7}"/>
              </a:ext>
            </a:extLst>
          </p:cNvPr>
          <p:cNvSpPr txBox="1"/>
          <p:nvPr/>
        </p:nvSpPr>
        <p:spPr>
          <a:xfrm>
            <a:off x="849084" y="1183453"/>
            <a:ext cx="108966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4.2.1.1.7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Organización de eventos de deporte adaptado dirigidos  a deportistas seleccionados.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81E19D-475E-8090-CEBA-A0557B880A08}"/>
              </a:ext>
            </a:extLst>
          </p:cNvPr>
          <p:cNvSpPr txBox="1"/>
          <p:nvPr/>
        </p:nvSpPr>
        <p:spPr>
          <a:xfrm>
            <a:off x="261652" y="3647889"/>
            <a:ext cx="3902530" cy="2737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b="1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Actividades de deporte adaptado. </a:t>
            </a:r>
            <a:r>
              <a:rPr lang="es-MX" sz="1800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 escuelas de </a:t>
            </a:r>
            <a:r>
              <a:rPr lang="es-MX" sz="1800" b="1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formación en disciplinas del deporte adaptado </a:t>
            </a:r>
            <a:r>
              <a:rPr lang="es-MX" sz="1800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el Instituto del Deporte realiza entrenamientos de </a:t>
            </a:r>
            <a:r>
              <a:rPr lang="es-MX" sz="1800" kern="1200" dirty="0" err="1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para-atletismo</a:t>
            </a:r>
            <a:r>
              <a:rPr lang="es-MX" sz="1800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MX" sz="1800" kern="1200" dirty="0" err="1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Para-danza</a:t>
            </a:r>
            <a:r>
              <a:rPr lang="es-MX" sz="1800" kern="1200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Deportiva, Tae Kwon Do a deportistas con discapacidad teniendo al momento 55 atletas en entrenamiento. </a:t>
            </a:r>
            <a:endParaRPr lang="es-MX" sz="16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C0337AA8-798F-9D69-85A0-51C3BD3F73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650175"/>
              </p:ext>
            </p:extLst>
          </p:nvPr>
        </p:nvGraphicFramePr>
        <p:xfrm>
          <a:off x="4315449" y="1585441"/>
          <a:ext cx="7424740" cy="5012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9902925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C7C306-1BAC-7C4F-5953-E1963F31E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4" y="196169"/>
            <a:ext cx="1982677" cy="96129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B60ABF7-8B39-7736-38D1-CB978533E131}"/>
              </a:ext>
            </a:extLst>
          </p:cNvPr>
          <p:cNvSpPr/>
          <p:nvPr/>
        </p:nvSpPr>
        <p:spPr>
          <a:xfrm>
            <a:off x="2656113" y="515308"/>
            <a:ext cx="919843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Deporte Adaptado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CA20C51-46FE-EA95-28F0-9CE2BA355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02" y="1563810"/>
            <a:ext cx="5445417" cy="4543076"/>
          </a:xfrm>
          <a:prstGeom prst="rect">
            <a:avLst/>
          </a:prstGeom>
          <a:noFill/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E08F859-5130-ADB8-EBFA-0224FE6EC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063" y="1536254"/>
            <a:ext cx="5402341" cy="4570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963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212917" y="260356"/>
            <a:ext cx="73824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Actividades de Deporte Adaptado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1" y="931694"/>
            <a:ext cx="11827265" cy="103641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41A0881-42FA-3CF7-4CF0-E432798E8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" y="178391"/>
            <a:ext cx="1417247" cy="68715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A754033-C0A4-D650-5E2A-EAD36DB8C457}"/>
              </a:ext>
            </a:extLst>
          </p:cNvPr>
          <p:cNvSpPr txBox="1"/>
          <p:nvPr/>
        </p:nvSpPr>
        <p:spPr>
          <a:xfrm>
            <a:off x="570165" y="1102898"/>
            <a:ext cx="113418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4.2.1.1.5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Eventos deportivos de categoría estudiantil realizados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E269B17-D58C-F69D-D799-BFAC1D4BFF3B}"/>
              </a:ext>
            </a:extLst>
          </p:cNvPr>
          <p:cNvSpPr txBox="1"/>
          <p:nvPr/>
        </p:nvSpPr>
        <p:spPr>
          <a:xfrm>
            <a:off x="570163" y="1620070"/>
            <a:ext cx="107258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4.2.1.1.5.1 Participación de deportistas seleccionados(as) de los Juegos Municipales de la CONADE </a:t>
            </a:r>
          </a:p>
          <a:p>
            <a:endParaRPr lang="es-MX" sz="1800" b="1" i="0" u="none" strike="noStrike" dirty="0">
              <a:solidFill>
                <a:srgbClr val="000000"/>
              </a:solidFill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es-MX" sz="1800" b="1" i="0" u="none" strike="noStrike" dirty="0" err="1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PDSP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: Porcentaje de deportistas seleccionadas(os) participantes.</a:t>
            </a:r>
            <a:r>
              <a:rPr lang="es-MX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FDC8123C-3603-02FA-8ECD-342355FD4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956590"/>
              </p:ext>
            </p:extLst>
          </p:nvPr>
        </p:nvGraphicFramePr>
        <p:xfrm>
          <a:off x="1772524" y="4928120"/>
          <a:ext cx="8937171" cy="1559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9057">
                  <a:extLst>
                    <a:ext uri="{9D8B030D-6E8A-4147-A177-3AD203B41FA5}">
                      <a16:colId xmlns:a16="http://schemas.microsoft.com/office/drawing/2014/main" val="2550149564"/>
                    </a:ext>
                  </a:extLst>
                </a:gridCol>
                <a:gridCol w="2979057">
                  <a:extLst>
                    <a:ext uri="{9D8B030D-6E8A-4147-A177-3AD203B41FA5}">
                      <a16:colId xmlns:a16="http://schemas.microsoft.com/office/drawing/2014/main" val="2953125073"/>
                    </a:ext>
                  </a:extLst>
                </a:gridCol>
                <a:gridCol w="2979057">
                  <a:extLst>
                    <a:ext uri="{9D8B030D-6E8A-4147-A177-3AD203B41FA5}">
                      <a16:colId xmlns:a16="http://schemas.microsoft.com/office/drawing/2014/main" val="671137693"/>
                    </a:ext>
                  </a:extLst>
                </a:gridCol>
              </a:tblGrid>
              <a:tr h="987591">
                <a:tc>
                  <a:txBody>
                    <a:bodyPr/>
                    <a:lstStyle/>
                    <a:p>
                      <a:r>
                        <a:rPr lang="es-ES" dirty="0"/>
                        <a:t>Meta programada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Avance en el trimestre de la actividad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Porcentaje de avance </a:t>
                      </a:r>
                      <a:endParaRPr lang="es-MX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8893817"/>
                  </a:ext>
                </a:extLst>
              </a:tr>
              <a:tr h="572175">
                <a:tc>
                  <a:txBody>
                    <a:bodyPr/>
                    <a:lstStyle/>
                    <a:p>
                      <a:r>
                        <a:rPr lang="es-ES" b="1" dirty="0"/>
                        <a:t>11,000 </a:t>
                      </a:r>
                      <a:endParaRPr lang="es-MX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b="1" dirty="0"/>
                        <a:t>11,000</a:t>
                      </a:r>
                      <a:endParaRPr lang="es-MX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b="1" dirty="0"/>
                        <a:t>100 %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0156936"/>
                  </a:ext>
                </a:extLst>
              </a:tr>
            </a:tbl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13BC67AE-964E-6B91-2F23-7D9B2CA3CE5D}"/>
              </a:ext>
            </a:extLst>
          </p:cNvPr>
          <p:cNvSpPr txBox="1"/>
          <p:nvPr/>
        </p:nvSpPr>
        <p:spPr>
          <a:xfrm>
            <a:off x="512347" y="2783494"/>
            <a:ext cx="10783636" cy="2144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Juegos deportivos CONADE (Olimpiadas). 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Participación de deportistas seleccionados(as) de los Juegos Municipales de la CONADE anteriormente conocido como Olimpiadas, con rumbo a la estatal, regional y nacional. En el proceso municipal participaron </a:t>
            </a: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11,000 deportistas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 de diferentes edades y de </a:t>
            </a: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37 disciplinas deportivas,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 al final del proceso municipal se seleccionaron poco mas de 1300 deportistas que nos representan en la etapa estatal y estar en los procesos de clasificar para los Regionales y Nacionales CONADE. Se les apoyó con </a:t>
            </a:r>
            <a:r>
              <a:rPr lang="es-MX" sz="1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uniformes 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Open Sans" panose="020B0606030504020204" pitchFamily="34" charset="0"/>
              </a:rPr>
              <a:t>dignificando a nuestros representantes en las competencias Estatales, además se les proporcionó transportación, alimentación y hospedaje.</a:t>
            </a:r>
            <a:endParaRPr lang="es-MX" sz="16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0521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C7C306-1BAC-7C4F-5953-E1963F31E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4" y="196169"/>
            <a:ext cx="1982677" cy="96129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B60ABF7-8B39-7736-38D1-CB978533E131}"/>
              </a:ext>
            </a:extLst>
          </p:cNvPr>
          <p:cNvSpPr/>
          <p:nvPr/>
        </p:nvSpPr>
        <p:spPr>
          <a:xfrm>
            <a:off x="3020013" y="354711"/>
            <a:ext cx="729342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Seleccionados Municipales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E74EE10-5C65-5D14-D037-513469A80E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" y="2100688"/>
            <a:ext cx="5517515" cy="4138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EE9A2FD-1C3E-26E9-5017-4F2D8A6D67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98110"/>
            <a:ext cx="5830933" cy="410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00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C7C306-1BAC-7C4F-5953-E1963F31E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94" y="196169"/>
            <a:ext cx="1982677" cy="961298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C3229BB-5A51-20F8-032A-1032C1C71482}"/>
              </a:ext>
            </a:extLst>
          </p:cNvPr>
          <p:cNvSpPr/>
          <p:nvPr/>
        </p:nvSpPr>
        <p:spPr>
          <a:xfrm>
            <a:off x="3020013" y="354711"/>
            <a:ext cx="729342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Seleccionados Municipales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17AE463-7147-2242-F216-C1248534A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24" y="1441234"/>
            <a:ext cx="10324758" cy="51770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859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40" y="6309320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878477" y="2897860"/>
            <a:ext cx="970352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/>
              <a:t>“GRACIAS POR SU ATENCIÓN”</a:t>
            </a:r>
          </a:p>
          <a:p>
            <a:pPr algn="ctr"/>
            <a:r>
              <a:rPr lang="es-MX" sz="4500" b="1" dirty="0"/>
              <a:t>INSTITUTO DEL DEPORTE DEL MUNICIPIO DE BENITO JUÁREZ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993643" y="5939791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Abril 2024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E634102-A867-6070-C594-9BCC297ED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570" y="585216"/>
            <a:ext cx="2351395" cy="185126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A22BB67-8CBA-0C7E-6B8B-94C514432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9472" y="745329"/>
            <a:ext cx="2867319" cy="1370019"/>
          </a:xfrm>
          <a:prstGeom prst="rect">
            <a:avLst/>
          </a:prstGeom>
        </p:spPr>
      </p:pic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DDB6DAA1-AAA2-C02C-7955-A5ADEDAD5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44" y="734831"/>
            <a:ext cx="4401312" cy="115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11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1524001" y="1451671"/>
            <a:ext cx="8762999" cy="1967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19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Apoyos en incentivos a talentos deportivos.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El programa del Instituto del Deporte del Municipio de Benito Juárez, en el tercer trimestre se realizó en la actividad </a:t>
            </a:r>
            <a:r>
              <a:rPr lang="es-MX" sz="18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Entrega de incentivos a talentos deportivos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 en el que se beneficiando con apoyos en especie (balones, uniformes, equipo deportivo, transportación, medallas, trofeos) e incentivos en efectivo a </a:t>
            </a:r>
            <a:r>
              <a:rPr lang="es-MX" sz="18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150 beneficiados </a:t>
            </a:r>
            <a:r>
              <a:rPr lang="es-MX" sz="1800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Helvetica" panose="020B0604020202020204" pitchFamily="34" charset="0"/>
              </a:rPr>
              <a:t>directa e indirectamente. </a:t>
            </a:r>
            <a:endParaRPr lang="es-MX" sz="1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2227520-B273-E767-BE78-7C0476A661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355150" y="272331"/>
            <a:ext cx="2096771" cy="1015569"/>
          </a:xfrm>
          <a:prstGeom prst="rect">
            <a:avLst/>
          </a:prstGeom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id="{D69F91B2-684F-EC0A-B2F2-23F7E306A205}"/>
              </a:ext>
            </a:extLst>
          </p:cNvPr>
          <p:cNvGrpSpPr/>
          <p:nvPr/>
        </p:nvGrpSpPr>
        <p:grpSpPr>
          <a:xfrm>
            <a:off x="1524001" y="3520033"/>
            <a:ext cx="8839199" cy="2771910"/>
            <a:chOff x="685188" y="3520033"/>
            <a:chExt cx="7371890" cy="2039667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65E17688-E12E-A6C2-68CF-DADCDE465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0262" y="3537857"/>
              <a:ext cx="1158794" cy="76642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DDDF3322-39DD-84AE-D77E-F36CA9C4D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0833" y="3526728"/>
              <a:ext cx="1084226" cy="85207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4578F7DF-9731-993C-77F3-36F931863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26835" y="3520033"/>
              <a:ext cx="1084226" cy="7804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F4C9C4C0-34E1-746A-E2B9-C8315BA22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19056" y="4304281"/>
              <a:ext cx="1084226" cy="1255419"/>
            </a:xfrm>
            <a:prstGeom prst="rect">
              <a:avLst/>
            </a:prstGeom>
          </p:spPr>
        </p:pic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04111AD8-D55F-B23A-17CC-EA8A7925A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86483" y="4304281"/>
              <a:ext cx="1170595" cy="1255419"/>
            </a:xfrm>
            <a:prstGeom prst="rect">
              <a:avLst/>
            </a:prstGeom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F4731B4B-8279-303A-7F34-357C9021B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44631" y="4304281"/>
              <a:ext cx="1174425" cy="1255419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DC47629B-B68C-D116-4C61-3259415BF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85188" y="3537857"/>
              <a:ext cx="3959443" cy="2021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2822306" y="483569"/>
            <a:ext cx="6630905" cy="459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-Apoyos en incentivos a talentos deportivos. </a:t>
            </a:r>
            <a:endParaRPr lang="es-MX" sz="24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2227520-B273-E767-BE78-7C0476A661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418634" y="439684"/>
            <a:ext cx="2079337" cy="100712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8FE35A3-80B3-9A75-478C-6DD063994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8" y="1498176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9D3389D-FD80-F4CF-8769-3E55F2B15E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330" y="1975853"/>
            <a:ext cx="2034981" cy="451940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F006DCB-ED17-8CF6-D796-A0577855BA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7336" y="1975853"/>
            <a:ext cx="2034981" cy="451940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CA15A36-9BD3-38CF-ECDF-9B0D06055E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324" y="1975852"/>
            <a:ext cx="2034982" cy="451940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7E43579-2F24-B8D5-BFA0-0D5FB3C673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2134" y="1975852"/>
            <a:ext cx="1980575" cy="439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55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2822306" y="483569"/>
            <a:ext cx="6630905" cy="459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-Apoyos en incentivos a talentos deportivos. </a:t>
            </a:r>
            <a:endParaRPr lang="es-MX" sz="24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2227520-B273-E767-BE78-7C0476A661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418634" y="439684"/>
            <a:ext cx="2079337" cy="100712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8FE35A3-80B3-9A75-478C-6DD063994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8" y="1498176"/>
            <a:ext cx="11827265" cy="10364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308C765-D5DF-DE0C-5A85-9A82A75BF8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098" y="1959428"/>
            <a:ext cx="5844016" cy="438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FF1A338-7820-41CC-D217-4E10E97C8A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9448" y="1959428"/>
            <a:ext cx="4384037" cy="438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5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3956375" y="538358"/>
            <a:ext cx="3661933" cy="5209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Eventos deportivos.</a:t>
            </a:r>
            <a:r>
              <a:rPr lang="es-MX" sz="2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endParaRPr lang="es-MX" sz="2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4884E39-133D-DBA3-F682-1D69A6E0D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26" y="408636"/>
            <a:ext cx="1609483" cy="78035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BA05669A-2F15-1590-CD3B-45E0BC20459C}"/>
              </a:ext>
            </a:extLst>
          </p:cNvPr>
          <p:cNvSpPr/>
          <p:nvPr/>
        </p:nvSpPr>
        <p:spPr>
          <a:xfrm>
            <a:off x="694481" y="1662007"/>
            <a:ext cx="11146420" cy="14404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3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Eventos deportivos.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El Instituto del Deporte apoyó en coordinación con asociaciones, ligas y clubes nacionales, extranjeros y locales, la realización de más de 25 eventos deportivos en los que destacan los eventos de atletismo (carreras), beisbol, voleibol, </a:t>
            </a:r>
            <a:r>
              <a:rPr lang="es-MX" sz="1800" dirty="0" err="1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cachibol</a:t>
            </a:r>
            <a:r>
              <a:rPr lang="es-MX" sz="1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, Basquetbol, fútbol, luchas asociadas.  </a:t>
            </a:r>
            <a:endParaRPr lang="es-MX" sz="1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B672E63-3601-82A5-ACE5-9948CC886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8" y="3711466"/>
            <a:ext cx="4653864" cy="2618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2DA3518-0FCC-3C19-758F-9C3E6949BF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836" y="3715894"/>
            <a:ext cx="2240016" cy="2641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3FB9471-C0AD-F19F-C663-6F5B27203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150" y="3711466"/>
            <a:ext cx="4654752" cy="26186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060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787332" y="555906"/>
            <a:ext cx="7190045" cy="5209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800" b="1" dirty="0"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Eventos deportivos</a:t>
            </a:r>
            <a:r>
              <a:rPr lang="es-MX" sz="28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.</a:t>
            </a:r>
            <a:r>
              <a:rPr lang="es-MX" sz="2800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endParaRPr lang="es-MX" sz="2800" dirty="0">
              <a:effectLst/>
              <a:latin typeface="Century Schoolbook" panose="02040604050505020304" pitchFamily="18" charset="0"/>
              <a:ea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4884E39-133D-DBA3-F682-1D69A6E0D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26" y="408636"/>
            <a:ext cx="1609483" cy="78035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A2AACC6-E8AE-D62F-C6A6-231D387B8D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25" y="1813050"/>
            <a:ext cx="7203298" cy="4051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0613BD3-2260-92B4-CDD3-EE906FE6DD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325" y="3874687"/>
            <a:ext cx="2652909" cy="2070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59443A7-C6EF-5013-9457-1EA15AD14D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325" y="1773949"/>
            <a:ext cx="2687773" cy="2014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6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349662" y="420278"/>
            <a:ext cx="9184066" cy="900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Actividades Deportivas organizadas y 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Promoción del Deporte.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6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Evento internacional de fútbol </a:t>
            </a:r>
            <a:r>
              <a:rPr lang="es-MX" sz="2600" b="1" dirty="0" err="1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endParaRPr lang="es-MX" sz="2600" b="1" dirty="0"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F80437A-F769-B090-F22C-A89B48FE4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2" y="206077"/>
            <a:ext cx="1830733" cy="887629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78D37E0-7F1A-BD34-3BBD-C04EE5F3C617}"/>
              </a:ext>
            </a:extLst>
          </p:cNvPr>
          <p:cNvSpPr txBox="1"/>
          <p:nvPr/>
        </p:nvSpPr>
        <p:spPr>
          <a:xfrm>
            <a:off x="2857815" y="1321037"/>
            <a:ext cx="8675913" cy="5345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  <a:tabLst>
                <a:tab pos="962025" algn="l"/>
              </a:tabLst>
            </a:pPr>
            <a:r>
              <a:rPr lang="es-ES" sz="2200" b="1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Evento </a:t>
            </a:r>
            <a:r>
              <a:rPr lang="es-ES" sz="2200" b="1" dirty="0" err="1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r>
              <a:rPr lang="es-ES" sz="2200" b="1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Américas fútbol. – </a:t>
            </a:r>
            <a:r>
              <a:rPr lang="es-ES" sz="2200" dirty="0">
                <a:solidFill>
                  <a:srgbClr val="222222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vento internacional </a:t>
            </a:r>
            <a:r>
              <a:rPr lang="es-ES" sz="2200" b="0" dirty="0" err="1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Fútbol, se espera la participación de equipos provenientes de </a:t>
            </a:r>
            <a:r>
              <a:rPr lang="es-ES" sz="2200" b="1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18 países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en la explanada del asta bandera de la zona hotelera se arma un </a:t>
            </a:r>
            <a:r>
              <a:rPr lang="es-ES" sz="2200" b="1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estadio de futbol de pasto sintético con capacidad para 2000 personas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el </a:t>
            </a:r>
            <a:r>
              <a:rPr lang="es-ES" sz="2200" b="0" dirty="0" err="1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es una categoría de futbol de seis jugadores por equipo, se dio inicio el 21 </a:t>
            </a:r>
            <a:r>
              <a:rPr lang="es-ES" sz="2200" dirty="0">
                <a:solidFill>
                  <a:srgbClr val="222222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 febrero y 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la final del torneo el día domingo 25 de febrero</a:t>
            </a:r>
            <a:r>
              <a:rPr lang="es-ES" sz="2200" dirty="0">
                <a:solidFill>
                  <a:srgbClr val="222222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</a:t>
            </a:r>
            <a:r>
              <a:rPr lang="es-ES" sz="2200" b="0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en áreas aledañas al estadio se realizan </a:t>
            </a:r>
            <a:r>
              <a:rPr lang="es-ES" sz="2200" dirty="0">
                <a:solidFill>
                  <a:srgbClr val="222222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exhibiciones culturales y de patrocinadores en un ambiente de esparcimiento familiar. </a:t>
            </a:r>
          </a:p>
          <a:p>
            <a:pPr lvl="0" algn="just">
              <a:spcAft>
                <a:spcPts val="1200"/>
              </a:spcAft>
              <a:tabLst>
                <a:tab pos="962025" algn="l"/>
              </a:tabLst>
            </a:pPr>
            <a:r>
              <a:rPr lang="es-ES" sz="2200" dirty="0">
                <a:solidFill>
                  <a:srgbClr val="222222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 contó con la participación de dependencias gubernamentales de Turismo, comercio, servicios públicos, Fonatur, y de todos los niveles de Fuerzas Seguridad Pública.</a:t>
            </a:r>
          </a:p>
          <a:p>
            <a:pPr lvl="0" algn="just">
              <a:lnSpc>
                <a:spcPct val="115000"/>
              </a:lnSpc>
              <a:spcAft>
                <a:spcPts val="1200"/>
              </a:spcAft>
              <a:tabLst>
                <a:tab pos="962025" algn="l"/>
              </a:tabLst>
            </a:pPr>
            <a:r>
              <a:rPr lang="es-ES" sz="2600" b="1" dirty="0">
                <a:solidFill>
                  <a:srgbClr val="222222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La asistencia fue de 35,000 aficionados, más los que vieron en redes sociales y tv en vivo.</a:t>
            </a:r>
            <a:endParaRPr lang="es-MX" sz="2600" b="1" dirty="0">
              <a:solidFill>
                <a:srgbClr val="000000"/>
              </a:solidFill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C3F491D-E34C-055C-A1E5-4031996FE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49" y="1953397"/>
            <a:ext cx="2738366" cy="387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6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349662" y="420278"/>
            <a:ext cx="9184066" cy="879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Actividades Deportivas organizadas y </a:t>
            </a:r>
            <a:r>
              <a:rPr lang="es-MX" sz="2400" b="1" dirty="0">
                <a:effectLst/>
                <a:latin typeface="Ebrima" panose="02000000000000000000" pitchFamily="2" charset="0"/>
                <a:ea typeface="Century Schoolbook" panose="02040604050505020304" pitchFamily="18" charset="0"/>
                <a:cs typeface="Times New Roman" panose="02020603050405020304" pitchFamily="18" charset="0"/>
              </a:rPr>
              <a:t>Promoción del Deporte.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2400" b="1" dirty="0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Evento internacional de fútbol </a:t>
            </a:r>
            <a:r>
              <a:rPr lang="es-MX" sz="2400" b="1" dirty="0" err="1">
                <a:solidFill>
                  <a:srgbClr val="1C1E21"/>
                </a:solidFill>
                <a:effectLst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Socca</a:t>
            </a:r>
            <a:endParaRPr lang="es-MX" sz="2400" b="1" dirty="0">
              <a:effectLst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F80437A-F769-B090-F22C-A89B48FE4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2" y="206077"/>
            <a:ext cx="1830733" cy="88762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43F93F2-3F99-E3C9-A442-0E8443B9A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921" y="1299621"/>
            <a:ext cx="9186157" cy="517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8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74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4DAF509-F44A-4B38-BCEA-9C8B8272D109}">
  <we:reference id="wa104381909" version="3.12.0.0" store="es-ES" storeType="OMEX"/>
  <we:alternateReferences>
    <we:reference id="wa104381909" version="3.12.0.0" store="wa104381909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14620</TotalTime>
  <Words>1343</Words>
  <Application>Microsoft Office PowerPoint</Application>
  <PresentationFormat>Panorámica</PresentationFormat>
  <Paragraphs>125</Paragraphs>
  <Slides>28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Calibri</vt:lpstr>
      <vt:lpstr>Calibri Light</vt:lpstr>
      <vt:lpstr>Century Schoolbook</vt:lpstr>
      <vt:lpstr>Ebrima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Coord Técnica</cp:lastModifiedBy>
  <cp:revision>573</cp:revision>
  <cp:lastPrinted>2022-08-09T15:08:40Z</cp:lastPrinted>
  <dcterms:created xsi:type="dcterms:W3CDTF">2021-04-16T16:11:05Z</dcterms:created>
  <dcterms:modified xsi:type="dcterms:W3CDTF">2024-04-19T21:34:46Z</dcterms:modified>
</cp:coreProperties>
</file>