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8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316" r:id="rId3"/>
    <p:sldId id="322" r:id="rId4"/>
    <p:sldId id="317" r:id="rId5"/>
    <p:sldId id="320" r:id="rId6"/>
    <p:sldId id="321" r:id="rId7"/>
    <p:sldId id="315" r:id="rId8"/>
    <p:sldId id="318" r:id="rId9"/>
    <p:sldId id="277" r:id="rId10"/>
    <p:sldId id="319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8E5D"/>
    <a:srgbClr val="9D2449"/>
    <a:srgbClr val="621132"/>
    <a:srgbClr val="F1C1D0"/>
    <a:srgbClr val="D4C19C"/>
    <a:srgbClr val="ECA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84627" autoAdjust="0"/>
  </p:normalViewPr>
  <p:slideViewPr>
    <p:cSldViewPr snapToGrid="0" snapToObjects="1">
      <p:cViewPr varScale="1">
        <p:scale>
          <a:sx n="65" d="100"/>
          <a:sy n="65" d="100"/>
        </p:scale>
        <p:origin x="6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rofa%20Fanny\Desktop\Graficas%20Du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aky0\Desktop\Graficas%20Du_Tercer_Trimestre%202024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Índice de Manejo Sustentable del Medio Ambiente</a:t>
            </a:r>
          </a:p>
        </c:rich>
      </c:tx>
      <c:layout>
        <c:manualLayout>
          <c:xMode val="edge"/>
          <c:yMode val="edge"/>
          <c:x val="0.13676178833229805"/>
          <c:y val="3.59265779096620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'NIVEL FIN'!$B$4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'NIVEL FIN'!$C$3</c:f>
              <c:strCache>
                <c:ptCount val="1"/>
                <c:pt idx="0">
                  <c:v>índice de Manejo Sustentable del Medio Ambiente.</c:v>
                </c:pt>
              </c:strCache>
            </c:strRef>
          </c:cat>
          <c:val>
            <c:numRef>
              <c:f>'NIVEL FIN'!$C$4</c:f>
              <c:numCache>
                <c:formatCode>General</c:formatCode>
                <c:ptCount val="1"/>
                <c:pt idx="0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3E-437A-9CA4-842B0E421477}"/>
            </c:ext>
          </c:extLst>
        </c:ser>
        <c:ser>
          <c:idx val="1"/>
          <c:order val="1"/>
          <c:tx>
            <c:strRef>
              <c:f>'NIVEL FIN'!$B$5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'NIVEL FIN'!$C$3</c:f>
              <c:strCache>
                <c:ptCount val="1"/>
                <c:pt idx="0">
                  <c:v>índice de Manejo Sustentable del Medio Ambiente.</c:v>
                </c:pt>
              </c:strCache>
            </c:strRef>
          </c:cat>
          <c:val>
            <c:numRef>
              <c:f>'NIVEL FIN'!$C$5</c:f>
              <c:numCache>
                <c:formatCode>General</c:formatCode>
                <c:ptCount val="1"/>
                <c:pt idx="0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3E-437A-9CA4-842B0E42147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'NIVEL FIN'!$C$3</c:f>
              <c:strCache>
                <c:ptCount val="1"/>
                <c:pt idx="0">
                  <c:v>índice de Manejo Sustentable del Medio Ambiente.</c:v>
                </c:pt>
              </c:strCache>
            </c:strRef>
          </c:cat>
          <c:val>
            <c:numRef>
              <c:f>'NIVEL FIN'!$C$6</c:f>
              <c:numCache>
                <c:formatCode>0.00%</c:formatCode>
                <c:ptCount val="1"/>
                <c:pt idx="0">
                  <c:v>0.87037037037037035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63E-437A-9CA4-842B0E4214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METAS PLANEADAS Y ALCANZADAS A NIVEL ACTIVIDAD </a:t>
            </a:r>
          </a:p>
          <a:p>
            <a:pPr>
              <a:defRPr/>
            </a:pPr>
            <a:r>
              <a:rPr lang="es-MX"/>
              <a:t>EN UNIDADES Y PORCENTAJE DE AVANCE</a:t>
            </a:r>
          </a:p>
          <a:p>
            <a:pPr>
              <a:defRPr/>
            </a:pPr>
            <a:r>
              <a:rPr lang="es-MX"/>
              <a:t>TERCER TRIMESTRE 2024</a:t>
            </a:r>
          </a:p>
          <a:p>
            <a:pPr>
              <a:defRPr/>
            </a:pPr>
            <a:endParaRPr lang="es-MX"/>
          </a:p>
        </c:rich>
      </c:tx>
      <c:layout>
        <c:manualLayout>
          <c:xMode val="edge"/>
          <c:yMode val="edge"/>
          <c:x val="0.18605192241141139"/>
          <c:y val="3.53130291210162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'Normatividad de Obras Arqui (A)'!$B$4</c:f>
              <c:strCache>
                <c:ptCount val="1"/>
                <c:pt idx="0">
                  <c:v>Meta Planeada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'Normatividad de Obras Arqui (A)'!$C$3</c:f>
              <c:strCache>
                <c:ptCount val="1"/>
                <c:pt idx="0">
                  <c:v>Recepción de solicitudes de licencias de construcción</c:v>
                </c:pt>
              </c:strCache>
            </c:strRef>
          </c:cat>
          <c:val>
            <c:numRef>
              <c:f>'Normatividad de Obras Arqui (A)'!$C$4</c:f>
              <c:numCache>
                <c:formatCode>General</c:formatCode>
                <c:ptCount val="1"/>
                <c:pt idx="0">
                  <c:v>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DB-470F-82FC-FA47F31B77B5}"/>
            </c:ext>
          </c:extLst>
        </c:ser>
        <c:ser>
          <c:idx val="1"/>
          <c:order val="1"/>
          <c:tx>
            <c:strRef>
              <c:f>'Normatividad de Obras Arqui (A)'!$B$5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'Normatividad de Obras Arqui (A)'!$C$3</c:f>
              <c:strCache>
                <c:ptCount val="1"/>
                <c:pt idx="0">
                  <c:v>Recepción de solicitudes de licencias de construcción</c:v>
                </c:pt>
              </c:strCache>
            </c:strRef>
          </c:cat>
          <c:val>
            <c:numRef>
              <c:f>'Normatividad de Obras Arqui (A)'!$C$5</c:f>
              <c:numCache>
                <c:formatCode>General</c:formatCode>
                <c:ptCount val="1"/>
                <c:pt idx="0">
                  <c:v>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DB-470F-82FC-FA47F31B77B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4987234093524299E-2"/>
                  <c:y val="-3.055556390954838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4DB-470F-82FC-FA47F31B77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'Normatividad de Obras Arqui (A)'!$C$3</c:f>
              <c:strCache>
                <c:ptCount val="1"/>
                <c:pt idx="0">
                  <c:v>Recepción de solicitudes de licencias de construcción</c:v>
                </c:pt>
              </c:strCache>
            </c:strRef>
          </c:cat>
          <c:val>
            <c:numRef>
              <c:f>'Normatividad de Obras Arqui (A)'!$C$6</c:f>
              <c:numCache>
                <c:formatCode>0.00%</c:formatCode>
                <c:ptCount val="1"/>
                <c:pt idx="0">
                  <c:v>1.1200000000000001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4DB-470F-82FC-FA47F31B77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METAS PLANEADAS Y ALCANZADAS A NIVEL COMPONENTE </a:t>
            </a:r>
          </a:p>
          <a:p>
            <a:pPr>
              <a:defRPr/>
            </a:pPr>
            <a:r>
              <a:rPr lang="es-MX"/>
              <a:t>EN UNIDADES Y PORCENTAJE DE AVANCE</a:t>
            </a:r>
          </a:p>
          <a:p>
            <a:pPr>
              <a:defRPr/>
            </a:pPr>
            <a:r>
              <a:rPr lang="es-MX"/>
              <a:t>TERCER TRIMESTRE 2024</a:t>
            </a:r>
          </a:p>
          <a:p>
            <a:pPr>
              <a:defRPr/>
            </a:pPr>
            <a:endParaRPr lang="es-MX"/>
          </a:p>
        </c:rich>
      </c:tx>
      <c:layout>
        <c:manualLayout>
          <c:xMode val="edge"/>
          <c:yMode val="edge"/>
          <c:x val="0.20083199077573743"/>
          <c:y val="4.757466642246267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9.3446956193866795E-2"/>
          <c:y val="0.36712521078383165"/>
          <c:w val="0.81008836012329222"/>
          <c:h val="0.449261057373201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'Coordinación de Inspección y Vi'!$B$4</c:f>
              <c:strCache>
                <c:ptCount val="1"/>
                <c:pt idx="0">
                  <c:v>Meta Planeada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'Coordinación de Inspección y Vi'!$C$3</c:f>
              <c:strCache>
                <c:ptCount val="1"/>
                <c:pt idx="0">
                  <c:v>Verificación de anuncios y obras arquitectónicas, apegados a la reglamentación vigente en el estado y municipio.</c:v>
                </c:pt>
              </c:strCache>
            </c:strRef>
          </c:cat>
          <c:val>
            <c:numRef>
              <c:f>'Coordinación de Inspección y Vi'!$C$4</c:f>
              <c:numCache>
                <c:formatCode>General</c:formatCode>
                <c:ptCount val="1"/>
                <c:pt idx="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78-43CC-A387-8C73A02784C7}"/>
            </c:ext>
          </c:extLst>
        </c:ser>
        <c:ser>
          <c:idx val="1"/>
          <c:order val="1"/>
          <c:tx>
            <c:strRef>
              <c:f>'Coordinación de Inspección y Vi'!$B$5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'Coordinación de Inspección y Vi'!$C$3</c:f>
              <c:strCache>
                <c:ptCount val="1"/>
                <c:pt idx="0">
                  <c:v>Verificación de anuncios y obras arquitectónicas, apegados a la reglamentación vigente en el estado y municipio.</c:v>
                </c:pt>
              </c:strCache>
            </c:strRef>
          </c:cat>
          <c:val>
            <c:numRef>
              <c:f>'Coordinación de Inspección y Vi'!$C$5</c:f>
              <c:numCache>
                <c:formatCode>General</c:formatCode>
                <c:ptCount val="1"/>
                <c:pt idx="0">
                  <c:v>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78-43CC-A387-8C73A02784C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6456218213804263E-2"/>
                  <c:y val="-1.9097233186841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D78-43CC-A387-8C73A02784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'Coordinación de Inspección y Vi'!$C$3</c:f>
              <c:strCache>
                <c:ptCount val="1"/>
                <c:pt idx="0">
                  <c:v>Verificación de anuncios y obras arquitectónicas, apegados a la reglamentación vigente en el estado y municipio.</c:v>
                </c:pt>
              </c:strCache>
            </c:strRef>
          </c:cat>
          <c:val>
            <c:numRef>
              <c:f>'Coordinación de Inspección y Vi'!$C$6</c:f>
              <c:numCache>
                <c:formatCode>0.00%</c:formatCode>
                <c:ptCount val="1"/>
                <c:pt idx="0">
                  <c:v>0.90909090909090906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D78-43CC-A387-8C73A02784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  <c:max val="600"/>
          <c:min val="4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METAS PLANEADAS Y ALCANZADAS A NIVEL ACTIVIDAD </a:t>
            </a:r>
          </a:p>
          <a:p>
            <a:pPr>
              <a:defRPr/>
            </a:pPr>
            <a:r>
              <a:rPr lang="es-MX"/>
              <a:t>EN UNIDADES Y PORCENTAJE DE AVANCE</a:t>
            </a:r>
          </a:p>
          <a:p>
            <a:pPr>
              <a:defRPr/>
            </a:pPr>
            <a:r>
              <a:rPr lang="es-MX"/>
              <a:t>TERCER TRIMESTRE 2024</a:t>
            </a:r>
          </a:p>
          <a:p>
            <a:pPr>
              <a:defRPr/>
            </a:pPr>
            <a:endParaRPr lang="es-MX"/>
          </a:p>
        </c:rich>
      </c:tx>
      <c:layout>
        <c:manualLayout>
          <c:xMode val="edge"/>
          <c:yMode val="edge"/>
          <c:x val="0.20282632189873825"/>
          <c:y val="3.132695089497686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'Coordinación de Inspección  (2)'!$B$4</c:f>
              <c:strCache>
                <c:ptCount val="1"/>
                <c:pt idx="0">
                  <c:v>Meta Planeada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894218375126121E-2"/>
                  <c:y val="2.93519266287677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066-44E0-ABD6-FA4D00B63D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'Coordinación de Inspección  (2)'!$C$3:$D$3</c:f>
              <c:strCache>
                <c:ptCount val="2"/>
                <c:pt idx="0">
                  <c:v>Inspección y Regularización de  Obras Arquitectónicas y Civiles Realizadas.</c:v>
                </c:pt>
                <c:pt idx="1">
                  <c:v>Inspección y Regularización  de Anuncios Realizados</c:v>
                </c:pt>
              </c:strCache>
            </c:strRef>
          </c:cat>
          <c:val>
            <c:numRef>
              <c:f>'Coordinación de Inspección  (2)'!$C$4:$D$4</c:f>
              <c:numCache>
                <c:formatCode>General</c:formatCode>
                <c:ptCount val="2"/>
                <c:pt idx="0">
                  <c:v>250</c:v>
                </c:pt>
                <c:pt idx="1">
                  <c:v>175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66-44E0-ABD6-FA4D00B63D08}"/>
            </c:ext>
          </c:extLst>
        </c:ser>
        <c:ser>
          <c:idx val="1"/>
          <c:order val="1"/>
          <c:tx>
            <c:strRef>
              <c:f>'Coordinación de Inspección  (2)'!$B$5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2125626605053692E-16"/>
                  <c:y val="2.29166798242092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066-44E0-ABD6-FA4D00B63D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'Coordinación de Inspección  (2)'!$C$3:$D$3</c:f>
              <c:strCache>
                <c:ptCount val="2"/>
                <c:pt idx="0">
                  <c:v>Inspección y Regularización de  Obras Arquitectónicas y Civiles Realizadas.</c:v>
                </c:pt>
                <c:pt idx="1">
                  <c:v>Inspección y Regularización  de Anuncios Realizados</c:v>
                </c:pt>
              </c:strCache>
            </c:strRef>
          </c:cat>
          <c:val>
            <c:numRef>
              <c:f>'Coordinación de Inspección  (2)'!$C$5:$D$5</c:f>
              <c:numCache>
                <c:formatCode>General</c:formatCode>
                <c:ptCount val="2"/>
                <c:pt idx="0">
                  <c:v>300</c:v>
                </c:pt>
                <c:pt idx="1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66-44E0-ABD6-FA4D00B63D0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6.7794059172873414E-2"/>
                  <c:y val="-2.29166798242092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066-44E0-ABD6-FA4D00B63D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'Coordinación de Inspección  (2)'!$C$3:$D$3</c:f>
              <c:strCache>
                <c:ptCount val="2"/>
                <c:pt idx="0">
                  <c:v>Inspección y Regularización de  Obras Arquitectónicas y Civiles Realizadas.</c:v>
                </c:pt>
                <c:pt idx="1">
                  <c:v>Inspección y Regularización  de Anuncios Realizados</c:v>
                </c:pt>
              </c:strCache>
            </c:strRef>
          </c:cat>
          <c:val>
            <c:numRef>
              <c:f>'Coordinación de Inspección  (2)'!$C$6:$D$6</c:f>
              <c:numCache>
                <c:formatCode>0.00%</c:formatCode>
                <c:ptCount val="2"/>
                <c:pt idx="0">
                  <c:v>1.2</c:v>
                </c:pt>
                <c:pt idx="1">
                  <c:v>1.1428571428571428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066-44E0-ABD6-FA4D00B63D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600"/>
              <a:t>METAS PLANEADAS Y ALCANZADAS A NIVEL PRÓPOSITO </a:t>
            </a:r>
          </a:p>
          <a:p>
            <a:pPr>
              <a:defRPr sz="1600"/>
            </a:pPr>
            <a:r>
              <a:rPr lang="es-MX" sz="1600"/>
              <a:t>EN UNIDADES Y PORCENTAJE DE AVANCE</a:t>
            </a:r>
          </a:p>
          <a:p>
            <a:pPr>
              <a:defRPr sz="1600"/>
            </a:pPr>
            <a:r>
              <a:rPr lang="es-MX" sz="1600"/>
              <a:t>TERCER TRIMESTRE 2024</a:t>
            </a:r>
          </a:p>
          <a:p>
            <a:pPr>
              <a:defRPr sz="1600"/>
            </a:pPr>
            <a:endParaRPr lang="es-MX" sz="16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SECRETARIA!$B$4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B717-42AC-BB9A-7F3140EED9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SECRETARIA!$C$3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SECRETARIA!$C$4</c:f>
              <c:numCache>
                <c:formatCode>#,##0</c:formatCode>
                <c:ptCount val="1"/>
                <c:pt idx="0">
                  <c:v>12500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17-42AC-BB9A-7F3140EED92D}"/>
            </c:ext>
          </c:extLst>
        </c:ser>
        <c:ser>
          <c:idx val="1"/>
          <c:order val="1"/>
          <c:tx>
            <c:strRef>
              <c:f>SECRETARIA!$B$5</c:f>
              <c:strCache>
                <c:ptCount val="1"/>
                <c:pt idx="0">
                  <c:v>Meta Alcanzada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52400" h="50800" prst="softRound"/>
            </a:sp3d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717-42AC-BB9A-7F3140EED9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SECRETARIA!$C$3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SECRETARIA!$C$5</c:f>
              <c:numCache>
                <c:formatCode>#,##0</c:formatCode>
                <c:ptCount val="1"/>
                <c:pt idx="0">
                  <c:v>15792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717-42AC-BB9A-7F3140EED92D}"/>
            </c:ext>
          </c:extLst>
        </c:ser>
        <c:ser>
          <c:idx val="2"/>
          <c:order val="2"/>
          <c:tx>
            <c:v>Porcentaje de avance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B717-42AC-BB9A-7F3140EED9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SECRETARIA!$C$3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SECRETARIA!$C$6</c:f>
              <c:numCache>
                <c:formatCode>0.00%</c:formatCode>
                <c:ptCount val="1"/>
                <c:pt idx="0">
                  <c:v>1.26336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717-42AC-BB9A-7F3140EED92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882931536"/>
        <c:axId val="-882929904"/>
      </c:bar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METAS PLANEADAS Y ALCANZADAS A NIVEL COMPONENTE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r>
              <a:rPr lang="es-MX"/>
              <a:t>EN UNIDADES Y PORCENTAJE DE AVANCE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r>
              <a:rPr lang="es-MX" sz="1800" b="1" i="0" baseline="0">
                <a:effectLst/>
              </a:rPr>
              <a:t>TERCER TRIMESTRE 2024</a:t>
            </a:r>
            <a:endParaRPr lang="es-MX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endParaRPr lang="es-MX"/>
          </a:p>
        </c:rich>
      </c:tx>
      <c:layout>
        <c:manualLayout>
          <c:xMode val="edge"/>
          <c:yMode val="edge"/>
          <c:x val="0.15231998379296238"/>
          <c:y val="3.50653390856282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600" b="1" i="0" u="none" strike="noStrike" kern="1200" baseline="0">
              <a:solidFill>
                <a:srgbClr val="44546A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'Desarrollo Urbano'!$B$4</c:f>
              <c:strCache>
                <c:ptCount val="1"/>
                <c:pt idx="0">
                  <c:v>Meta Planeada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'Desarrollo Urbano'!$C$3</c:f>
              <c:strCache>
                <c:ptCount val="1"/>
                <c:pt idx="0">
                  <c:v>Solicitudes Ciudadanas en materia de Desarrollo Urbano vinculadas con programas de Ordenamiento Territorial atendidas.</c:v>
                </c:pt>
              </c:strCache>
            </c:strRef>
          </c:cat>
          <c:val>
            <c:numRef>
              <c:f>'Desarrollo Urbano'!$C$4</c:f>
              <c:numCache>
                <c:formatCode>General</c:formatCode>
                <c:ptCount val="1"/>
                <c:pt idx="0">
                  <c:v>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70-4BAD-8B3F-6B4765C0624F}"/>
            </c:ext>
          </c:extLst>
        </c:ser>
        <c:ser>
          <c:idx val="1"/>
          <c:order val="1"/>
          <c:tx>
            <c:strRef>
              <c:f>'Desarrollo Urbano'!$B$5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'Desarrollo Urbano'!$C$3</c:f>
              <c:strCache>
                <c:ptCount val="1"/>
                <c:pt idx="0">
                  <c:v>Solicitudes Ciudadanas en materia de Desarrollo Urbano vinculadas con programas de Ordenamiento Territorial atendidas.</c:v>
                </c:pt>
              </c:strCache>
            </c:strRef>
          </c:cat>
          <c:val>
            <c:numRef>
              <c:f>'Desarrollo Urbano'!$C$5</c:f>
              <c:numCache>
                <c:formatCode>General</c:formatCode>
                <c:ptCount val="1"/>
                <c:pt idx="0">
                  <c:v>175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70-4BAD-8B3F-6B4765C0624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8.8578394608211777E-2"/>
                  <c:y val="-5.734187034854235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770-4BAD-8B3F-6B4765C062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'Desarrollo Urbano'!$C$3</c:f>
              <c:strCache>
                <c:ptCount val="1"/>
                <c:pt idx="0">
                  <c:v>Solicitudes Ciudadanas en materia de Desarrollo Urbano vinculadas con programas de Ordenamiento Territorial atendidas.</c:v>
                </c:pt>
              </c:strCache>
            </c:strRef>
          </c:cat>
          <c:val>
            <c:numRef>
              <c:f>'Desarrollo Urbano'!$C$6</c:f>
              <c:numCache>
                <c:formatCode>0.00%</c:formatCode>
                <c:ptCount val="1"/>
                <c:pt idx="0">
                  <c:v>1.0057471264367817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770-4BAD-8B3F-6B4765C062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METAS PLANEADAS Y ALCANZADAS A NIVEL ACTIVIDAD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r>
              <a:rPr lang="es-MX"/>
              <a:t>EN UNIDADES Y PORCENTAJE DE AVANCE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r>
              <a:rPr lang="es-MX" sz="1800" b="1" i="0" baseline="0">
                <a:effectLst/>
              </a:rPr>
              <a:t>TERCER TRIMESTRE 2024</a:t>
            </a:r>
            <a:endParaRPr lang="es-MX" sz="1800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endParaRPr lang="es-MX"/>
          </a:p>
        </c:rich>
      </c:tx>
      <c:layout>
        <c:manualLayout>
          <c:xMode val="edge"/>
          <c:yMode val="edge"/>
          <c:x val="0.16885512017659005"/>
          <c:y val="2.7496529969206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600" b="1" i="0" u="none" strike="noStrike" kern="1200" baseline="0">
              <a:solidFill>
                <a:srgbClr val="44546A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'Desarrollo Urbano (2)'!$B$4</c:f>
              <c:strCache>
                <c:ptCount val="1"/>
                <c:pt idx="0">
                  <c:v>Meta Planeada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'Desarrollo Urbano (2)'!$C$3</c:f>
              <c:strCache>
                <c:ptCount val="1"/>
                <c:pt idx="0">
                  <c:v>Verificación de las actividades de las direcciones de área.</c:v>
                </c:pt>
              </c:strCache>
            </c:strRef>
          </c:cat>
          <c:val>
            <c:numRef>
              <c:f>'Desarrollo Urbano (2)'!$C$4</c:f>
              <c:numCache>
                <c:formatCode>General</c:formatCode>
                <c:ptCount val="1"/>
                <c:pt idx="0">
                  <c:v>6350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6F-4A10-8ADA-CFFFE407448E}"/>
            </c:ext>
          </c:extLst>
        </c:ser>
        <c:ser>
          <c:idx val="1"/>
          <c:order val="1"/>
          <c:tx>
            <c:strRef>
              <c:f>'Desarrollo Urbano (2)'!$B$5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'Desarrollo Urbano (2)'!$C$3</c:f>
              <c:strCache>
                <c:ptCount val="1"/>
                <c:pt idx="0">
                  <c:v>Verificación de las actividades de las direcciones de área.</c:v>
                </c:pt>
              </c:strCache>
            </c:strRef>
          </c:cat>
          <c:val>
            <c:numRef>
              <c:f>'Desarrollo Urbano (2)'!$C$5</c:f>
              <c:numCache>
                <c:formatCode>General</c:formatCode>
                <c:ptCount val="1"/>
                <c:pt idx="0">
                  <c:v>5020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6F-4A10-8ADA-CFFFE407448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47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1412759448658662E-2"/>
                  <c:y val="-3.62138641253678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66F-4A10-8ADA-CFFFE40744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'Desarrollo Urbano (2)'!$C$3</c:f>
              <c:strCache>
                <c:ptCount val="1"/>
                <c:pt idx="0">
                  <c:v>Verificación de las actividades de las direcciones de área.</c:v>
                </c:pt>
              </c:strCache>
            </c:strRef>
          </c:cat>
          <c:val>
            <c:numRef>
              <c:f>'Desarrollo Urbano (2)'!$C$6</c:f>
              <c:numCache>
                <c:formatCode>0.00%</c:formatCode>
                <c:ptCount val="1"/>
                <c:pt idx="0">
                  <c:v>0.79055118110236222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66F-4A10-8ADA-CFFFE40744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METAS PLANEADAS Y ALCANZADAS A NIVEL COMPONENTE </a:t>
            </a:r>
          </a:p>
          <a:p>
            <a:pPr>
              <a:defRPr/>
            </a:pPr>
            <a:r>
              <a:rPr lang="es-MX"/>
              <a:t>EN UNIDADES Y PORCENTAJE DE AVANCE</a:t>
            </a:r>
          </a:p>
          <a:p>
            <a:pPr>
              <a:defRPr/>
            </a:pPr>
            <a:r>
              <a:rPr lang="es-MX"/>
              <a:t>TERCER TRIMESTRE 2024</a:t>
            </a:r>
          </a:p>
          <a:p>
            <a:pPr>
              <a:defRPr/>
            </a:pPr>
            <a:endParaRPr lang="es-MX"/>
          </a:p>
        </c:rich>
      </c:tx>
      <c:layout>
        <c:manualLayout>
          <c:xMode val="edge"/>
          <c:yMode val="edge"/>
          <c:x val="0.1446125270714034"/>
          <c:y val="3.14935836323227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'Imagen Urbana y Vialidad (2)'!$B$4</c:f>
              <c:strCache>
                <c:ptCount val="1"/>
                <c:pt idx="0">
                  <c:v>Meta Planeada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'Imagen Urbana y Vialidad (2)'!$C$3</c:f>
              <c:strCache>
                <c:ptCount val="1"/>
                <c:pt idx="0">
                  <c:v>Permisos de Uso de Suelo Autorizados</c:v>
                </c:pt>
              </c:strCache>
            </c:strRef>
          </c:cat>
          <c:val>
            <c:numRef>
              <c:f>'Imagen Urbana y Vialidad (2)'!$C$4</c:f>
              <c:numCache>
                <c:formatCode>General</c:formatCode>
                <c:ptCount val="1"/>
                <c:pt idx="0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51-4AB8-9E3D-740536C30019}"/>
            </c:ext>
          </c:extLst>
        </c:ser>
        <c:ser>
          <c:idx val="1"/>
          <c:order val="1"/>
          <c:tx>
            <c:strRef>
              <c:f>'Imagen Urbana y Vialidad (2)'!$B$5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</c:spPr>
          <c:invertIfNegative val="0"/>
          <c:dLbls>
            <c:dLbl>
              <c:idx val="0"/>
              <c:layout>
                <c:manualLayout>
                  <c:x val="1.6535136383627664E-3"/>
                  <c:y val="-2.29166729321612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51-4AB8-9E3D-740536C300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'Imagen Urbana y Vialidad (2)'!$C$3</c:f>
              <c:strCache>
                <c:ptCount val="1"/>
                <c:pt idx="0">
                  <c:v>Permisos de Uso de Suelo Autorizados</c:v>
                </c:pt>
              </c:strCache>
            </c:strRef>
          </c:cat>
          <c:val>
            <c:numRef>
              <c:f>'Imagen Urbana y Vialidad (2)'!$C$5</c:f>
              <c:numCache>
                <c:formatCode>General</c:formatCode>
                <c:ptCount val="1"/>
                <c:pt idx="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51-4AB8-9E3D-740536C3001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9.4250277386677683E-2"/>
                  <c:y val="-1.5277781954774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251-4AB8-9E3D-740536C300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'Imagen Urbana y Vialidad (2)'!$C$3</c:f>
              <c:strCache>
                <c:ptCount val="1"/>
                <c:pt idx="0">
                  <c:v>Permisos de Uso de Suelo Autorizados</c:v>
                </c:pt>
              </c:strCache>
            </c:strRef>
          </c:cat>
          <c:val>
            <c:numRef>
              <c:f>'Imagen Urbana y Vialidad (2)'!$C$6</c:f>
              <c:numCache>
                <c:formatCode>0.00%</c:formatCode>
                <c:ptCount val="1"/>
                <c:pt idx="0">
                  <c:v>1.0909090909090908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251-4AB8-9E3D-740536C300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METAS PLANEADAS Y ALCANZADAS A NIVEL ACTIVIDAD </a:t>
            </a:r>
          </a:p>
          <a:p>
            <a:pPr>
              <a:defRPr/>
            </a:pPr>
            <a:r>
              <a:rPr lang="es-MX"/>
              <a:t>EN UNIDADES Y PORCENTAJE DE AVANCE</a:t>
            </a:r>
          </a:p>
          <a:p>
            <a:pPr>
              <a:defRPr/>
            </a:pPr>
            <a:r>
              <a:rPr lang="es-MX"/>
              <a:t>TERCER TRIMESTRE 2024</a:t>
            </a:r>
          </a:p>
          <a:p>
            <a:pPr>
              <a:defRPr/>
            </a:pPr>
            <a:endParaRPr lang="es-MX"/>
          </a:p>
        </c:rich>
      </c:tx>
      <c:layout>
        <c:manualLayout>
          <c:xMode val="edge"/>
          <c:yMode val="edge"/>
          <c:x val="0.21017447303041137"/>
          <c:y val="3.55233520179672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'Imagen Urbana y Vialidad'!$B$4</c:f>
              <c:strCache>
                <c:ptCount val="1"/>
                <c:pt idx="0">
                  <c:v>Meta Planeada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'Imagen Urbana y Vialidad'!$C$3:$D$3</c:f>
              <c:strCache>
                <c:ptCount val="2"/>
                <c:pt idx="0">
                  <c:v>Recepción de Solicitudes de Constancias de Uso de Suelo para Operación </c:v>
                </c:pt>
                <c:pt idx="1">
                  <c:v>Recepción de Solicitudes de Permisos para Publicidad y Anuncios.</c:v>
                </c:pt>
              </c:strCache>
            </c:strRef>
          </c:cat>
          <c:val>
            <c:numRef>
              <c:f>'Imagen Urbana y Vialidad'!$C$4:$D$4</c:f>
              <c:numCache>
                <c:formatCode>General</c:formatCode>
                <c:ptCount val="2"/>
                <c:pt idx="0">
                  <c:v>590</c:v>
                </c:pt>
                <c:pt idx="1">
                  <c:v>1125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7A-4DB4-991E-0B27693265C0}"/>
            </c:ext>
          </c:extLst>
        </c:ser>
        <c:ser>
          <c:idx val="1"/>
          <c:order val="1"/>
          <c:tx>
            <c:strRef>
              <c:f>'Imagen Urbana y Vialidad'!$B$5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'Imagen Urbana y Vialidad'!$C$3:$D$3</c:f>
              <c:strCache>
                <c:ptCount val="2"/>
                <c:pt idx="0">
                  <c:v>Recepción de Solicitudes de Constancias de Uso de Suelo para Operación </c:v>
                </c:pt>
                <c:pt idx="1">
                  <c:v>Recepción de Solicitudes de Permisos para Publicidad y Anuncios.</c:v>
                </c:pt>
              </c:strCache>
            </c:strRef>
          </c:cat>
          <c:val>
            <c:numRef>
              <c:f>'Imagen Urbana y Vialidad'!$C$5:$D$5</c:f>
              <c:numCache>
                <c:formatCode>General</c:formatCode>
                <c:ptCount val="2"/>
                <c:pt idx="0">
                  <c:v>600</c:v>
                </c:pt>
                <c:pt idx="1">
                  <c:v>1200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7A-4DB4-991E-0B27693265C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47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5.7176768706780845E-2"/>
                  <c:y val="-7.67027197695503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4122602751306808E-2"/>
                      <c:h val="7.360198653759988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A37A-4DB4-991E-0B27693265C0}"/>
                </c:ext>
              </c:extLst>
            </c:dLbl>
            <c:dLbl>
              <c:idx val="1"/>
              <c:layout>
                <c:manualLayout>
                  <c:x val="7.2754600087961599E-2"/>
                  <c:y val="-2.64908398013396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37A-4DB4-991E-0B27693265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'Imagen Urbana y Vialidad'!$C$3:$D$3</c:f>
              <c:strCache>
                <c:ptCount val="2"/>
                <c:pt idx="0">
                  <c:v>Recepción de Solicitudes de Constancias de Uso de Suelo para Operación </c:v>
                </c:pt>
                <c:pt idx="1">
                  <c:v>Recepción de Solicitudes de Permisos para Publicidad y Anuncios.</c:v>
                </c:pt>
              </c:strCache>
            </c:strRef>
          </c:cat>
          <c:val>
            <c:numRef>
              <c:f>'Imagen Urbana y Vialidad'!$C$6:$D$6</c:f>
              <c:numCache>
                <c:formatCode>0.00%</c:formatCode>
                <c:ptCount val="2"/>
                <c:pt idx="0">
                  <c:v>1.0169491525423728</c:v>
                </c:pt>
                <c:pt idx="1">
                  <c:v>1.0666666666666667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A37A-4DB4-991E-0B27693265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METAS PLANEADAS Y ALCANZADAS A NIVEL COMPONENTE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r>
              <a:rPr lang="es-MX"/>
              <a:t>EN UNIDADES Y PORCENTAJE DE AVANCE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r>
              <a:rPr lang="es-MX" sz="1800" b="1" i="0" baseline="0">
                <a:effectLst/>
              </a:rPr>
              <a:t>TERCER TRIMESTRE 2024</a:t>
            </a:r>
            <a:endParaRPr lang="es-MX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endParaRPr lang="es-MX"/>
          </a:p>
        </c:rich>
      </c:tx>
      <c:layout>
        <c:manualLayout>
          <c:xMode val="edge"/>
          <c:yMode val="edge"/>
          <c:x val="0.13634495887958958"/>
          <c:y val="1.99278086036598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600" b="1" i="0" u="none" strike="noStrike" kern="1200" baseline="0">
              <a:solidFill>
                <a:srgbClr val="44546A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'Planeación Urbana'!$B$4</c:f>
              <c:strCache>
                <c:ptCount val="1"/>
                <c:pt idx="0">
                  <c:v>Meta Planeada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'Planeación Urbana'!$C$3</c:f>
              <c:strCache>
                <c:ptCount val="1"/>
                <c:pt idx="0">
                  <c:v>Constancias de uso de suelo apegadas a la reglamentación vigente en el estado y Municipio, autorizadas.</c:v>
                </c:pt>
              </c:strCache>
            </c:strRef>
          </c:cat>
          <c:val>
            <c:numRef>
              <c:f>'Planeación Urbana'!$C$4</c:f>
              <c:numCache>
                <c:formatCode>General</c:formatCode>
                <c:ptCount val="1"/>
                <c:pt idx="0">
                  <c:v>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08-46C1-A52F-BF387981D828}"/>
            </c:ext>
          </c:extLst>
        </c:ser>
        <c:ser>
          <c:idx val="1"/>
          <c:order val="1"/>
          <c:tx>
            <c:strRef>
              <c:f>'Planeación Urbana'!$B$5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208-46C1-A52F-BF387981D8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'Planeación Urbana'!$C$3</c:f>
              <c:strCache>
                <c:ptCount val="1"/>
                <c:pt idx="0">
                  <c:v>Constancias de uso de suelo apegadas a la reglamentación vigente en el estado y Municipio, autorizadas.</c:v>
                </c:pt>
              </c:strCache>
            </c:strRef>
          </c:cat>
          <c:val>
            <c:numRef>
              <c:f>'Planeación Urbana'!$C$5</c:f>
              <c:numCache>
                <c:formatCode>General</c:formatCode>
                <c:ptCount val="1"/>
                <c:pt idx="0">
                  <c:v>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08-46C1-A52F-BF387981D82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771514100305002E-2"/>
                  <c:y val="-1.5277781954774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208-46C1-A52F-BF387981D8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'Planeación Urbana'!$C$3</c:f>
              <c:strCache>
                <c:ptCount val="1"/>
                <c:pt idx="0">
                  <c:v>Constancias de uso de suelo apegadas a la reglamentación vigente en el estado y Municipio, autorizadas.</c:v>
                </c:pt>
              </c:strCache>
            </c:strRef>
          </c:cat>
          <c:val>
            <c:numRef>
              <c:f>'Planeación Urbana'!$C$6</c:f>
              <c:numCache>
                <c:formatCode>0.00%</c:formatCode>
                <c:ptCount val="1"/>
                <c:pt idx="0">
                  <c:v>1.1290322580645162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208-46C1-A52F-BF387981D8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METAS PLANEADAS Y ALCANZADAS A NIVEL ACTIVIDAD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r>
              <a:rPr lang="es-MX"/>
              <a:t>EN UNIDADES Y PORCENTAJE DE AVANCE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r>
              <a:rPr lang="es-MX" sz="1800" b="1" i="0" baseline="0">
                <a:effectLst/>
              </a:rPr>
              <a:t>TERCER TRIMESTRE 2024</a:t>
            </a:r>
            <a:endParaRPr lang="es-MX"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44546A"/>
                </a:solidFill>
              </a:defRPr>
            </a:pPr>
            <a:endParaRPr lang="es-MX"/>
          </a:p>
        </c:rich>
      </c:tx>
      <c:layout>
        <c:manualLayout>
          <c:xMode val="edge"/>
          <c:yMode val="edge"/>
          <c:x val="0.20721702718037907"/>
          <c:y val="5.51926179388653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600" b="1" i="0" u="none" strike="noStrike" kern="1200" baseline="0">
              <a:solidFill>
                <a:srgbClr val="44546A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'Planeación Urbana (actividad)'!$B$4</c:f>
              <c:strCache>
                <c:ptCount val="1"/>
                <c:pt idx="0">
                  <c:v>Meta Planeada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'Planeación Urbana (actividad)'!$C$3</c:f>
              <c:strCache>
                <c:ptCount val="1"/>
                <c:pt idx="0">
                  <c:v>Revisión de solicitudes de constancias de uso de suelo.</c:v>
                </c:pt>
              </c:strCache>
            </c:strRef>
          </c:cat>
          <c:val>
            <c:numRef>
              <c:f>'Planeación Urbana (actividad)'!$C$4</c:f>
              <c:numCache>
                <c:formatCode>General</c:formatCode>
                <c:ptCount val="1"/>
                <c:pt idx="0">
                  <c:v>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9E-4B0E-AF89-0CEB015856FA}"/>
            </c:ext>
          </c:extLst>
        </c:ser>
        <c:ser>
          <c:idx val="1"/>
          <c:order val="1"/>
          <c:tx>
            <c:strRef>
              <c:f>'Planeación Urbana (actividad)'!$B$5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hardEdg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'Planeación Urbana (actividad)'!$C$3</c:f>
              <c:strCache>
                <c:ptCount val="1"/>
                <c:pt idx="0">
                  <c:v>Revisión de solicitudes de constancias de uso de suelo.</c:v>
                </c:pt>
              </c:strCache>
            </c:strRef>
          </c:cat>
          <c:val>
            <c:numRef>
              <c:f>'Planeación Urbana (actividad)'!$C$5</c:f>
              <c:numCache>
                <c:formatCode>General</c:formatCode>
                <c:ptCount val="1"/>
                <c:pt idx="0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9E-4B0E-AF89-0CEB015856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771514100305002E-2"/>
                  <c:y val="-1.5277781954774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D9E-4B0E-AF89-0CEB015856F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'Planeación Urbana (actividad)'!$C$3</c:f>
              <c:strCache>
                <c:ptCount val="1"/>
                <c:pt idx="0">
                  <c:v>Revisión de solicitudes de constancias de uso de suelo.</c:v>
                </c:pt>
              </c:strCache>
            </c:strRef>
          </c:cat>
          <c:val>
            <c:numRef>
              <c:f>'Planeación Urbana (actividad)'!$C$6</c:f>
              <c:numCache>
                <c:formatCode>0.00%</c:formatCode>
                <c:ptCount val="1"/>
                <c:pt idx="0">
                  <c:v>0.90293453724604966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D9E-4B0E-AF89-0CEB015856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METAS PLANEADAS Y ALCANZADAS A NIVEL COMPONENTE </a:t>
            </a:r>
          </a:p>
          <a:p>
            <a:pPr>
              <a:defRPr/>
            </a:pPr>
            <a:r>
              <a:rPr lang="es-MX"/>
              <a:t>EN UNIDADES Y PORCENTAJE DE AVANCE</a:t>
            </a:r>
          </a:p>
          <a:p>
            <a:pPr>
              <a:defRPr/>
            </a:pPr>
            <a:r>
              <a:rPr lang="es-MX"/>
              <a:t>TERCER TRIMESTRE 2024</a:t>
            </a:r>
          </a:p>
          <a:p>
            <a:pPr>
              <a:defRPr/>
            </a:pPr>
            <a:endParaRPr lang="es-MX"/>
          </a:p>
        </c:rich>
      </c:tx>
      <c:layout>
        <c:manualLayout>
          <c:xMode val="edge"/>
          <c:yMode val="edge"/>
          <c:x val="0.11650279521923636"/>
          <c:y val="4.6663699328439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'Normatividad de Obras Arquitect'!$B$4</c:f>
              <c:strCache>
                <c:ptCount val="1"/>
                <c:pt idx="0">
                  <c:v>Meta Planeada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'Normatividad de Obras Arquitect'!$C$3</c:f>
              <c:strCache>
                <c:ptCount val="1"/>
                <c:pt idx="0">
                  <c:v>Licencias de construcción autorizadas.</c:v>
                </c:pt>
              </c:strCache>
            </c:strRef>
          </c:cat>
          <c:val>
            <c:numRef>
              <c:f>'Normatividad de Obras Arquitect'!$C$4</c:f>
              <c:numCache>
                <c:formatCode>General</c:formatCode>
                <c:ptCount val="1"/>
                <c:pt idx="0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0B-43E3-8C9F-2E74E1C512FB}"/>
            </c:ext>
          </c:extLst>
        </c:ser>
        <c:ser>
          <c:idx val="1"/>
          <c:order val="1"/>
          <c:tx>
            <c:strRef>
              <c:f>'Normatividad de Obras Arquitect'!$B$5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'Normatividad de Obras Arquitect'!$C$3</c:f>
              <c:strCache>
                <c:ptCount val="1"/>
                <c:pt idx="0">
                  <c:v>Licencias de construcción autorizadas.</c:v>
                </c:pt>
              </c:strCache>
            </c:strRef>
          </c:cat>
          <c:val>
            <c:numRef>
              <c:f>'Normatividad de Obras Arquitect'!$C$5</c:f>
              <c:numCache>
                <c:formatCode>General</c:formatCode>
                <c:ptCount val="1"/>
                <c:pt idx="0">
                  <c:v>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0B-43E3-8C9F-2E74E1C512F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882931536"/>
        <c:axId val="-88292990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771514100305002E-2"/>
                  <c:y val="-1.5277781954774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20B-43E3-8C9F-2E74E1C512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'Normatividad de Obras Arquitect'!$C$3</c:f>
              <c:strCache>
                <c:ptCount val="1"/>
                <c:pt idx="0">
                  <c:v>Licencias de construcción autorizadas.</c:v>
                </c:pt>
              </c:strCache>
            </c:strRef>
          </c:cat>
          <c:val>
            <c:numRef>
              <c:f>'Normatividad de Obras Arquitect'!$C$6</c:f>
              <c:numCache>
                <c:formatCode>0.00%</c:formatCode>
                <c:ptCount val="1"/>
                <c:pt idx="0">
                  <c:v>1.1666666666666667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20B-43E3-8C9F-2E74E1C51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82935888"/>
        <c:axId val="-882929360"/>
      </c:lineChart>
      <c:catAx>
        <c:axId val="-88293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29904"/>
        <c:crosses val="autoZero"/>
        <c:auto val="1"/>
        <c:lblAlgn val="ctr"/>
        <c:lblOffset val="100"/>
        <c:noMultiLvlLbl val="0"/>
      </c:catAx>
      <c:valAx>
        <c:axId val="-882929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1536"/>
        <c:crosses val="autoZero"/>
        <c:crossBetween val="between"/>
      </c:valAx>
      <c:valAx>
        <c:axId val="-88292936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882935888"/>
        <c:crosses val="max"/>
        <c:crossBetween val="between"/>
      </c:valAx>
      <c:catAx>
        <c:axId val="-882935888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-882929360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0E345E5-69E5-46CA-B395-52A6421A2A3D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F85A3B2-6601-44E5-AE42-D842DC1A672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0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5A3B2-6601-44E5-AE42-D842DC1A672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9490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5A3B2-6601-44E5-AE42-D842DC1A672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2737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5A3B2-6601-44E5-AE42-D842DC1A672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3576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5A3B2-6601-44E5-AE42-D842DC1A672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824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5A3B2-6601-44E5-AE42-D842DC1A672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382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7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5A3B2-6601-44E5-AE42-D842DC1A672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372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83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0742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04402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347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71853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0448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13128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841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082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2326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61185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3870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FA57-C585-244B-8F83-9BDCE76C2BCF}" type="datetimeFigureOut">
              <a:rPr lang="es-ES_tradnl" smtClean="0"/>
              <a:t>21/10/2024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58388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C3E338F-6158-420F-3B30-1277D5AAE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0" y="2818945"/>
            <a:ext cx="3733789" cy="2407945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98FA050F-DA14-5D47-860C-2B06FB8C55EA}"/>
              </a:ext>
            </a:extLst>
          </p:cNvPr>
          <p:cNvSpPr txBox="1"/>
          <p:nvPr/>
        </p:nvSpPr>
        <p:spPr>
          <a:xfrm>
            <a:off x="3432292" y="3120026"/>
            <a:ext cx="872736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>
                <a:latin typeface="Arial Black" panose="020B0604020202020204" pitchFamily="34" charset="0"/>
                <a:cs typeface="Arial Black" panose="020B0604020202020204" pitchFamily="34" charset="0"/>
              </a:rPr>
              <a:t>SUBCOMITÉ SECTORIAL DEL </a:t>
            </a:r>
          </a:p>
          <a:p>
            <a:pPr algn="ctr"/>
            <a:r>
              <a:rPr lang="es-MX" sz="2000" dirty="0">
                <a:latin typeface="Arial Black" panose="020B0604020202020204" pitchFamily="34" charset="0"/>
                <a:cs typeface="Arial Black" panose="020B0604020202020204" pitchFamily="34" charset="0"/>
              </a:rPr>
              <a:t>EJE 3 MEDIO AMBIENTE SOSTENIBLE </a:t>
            </a:r>
          </a:p>
          <a:p>
            <a:pPr algn="ctr"/>
            <a:r>
              <a:rPr lang="es-MX" sz="2000" b="1" dirty="0" smtClean="0">
                <a:latin typeface="Arial Black" panose="020B0604020202020204" pitchFamily="34" charset="0"/>
                <a:cs typeface="Arial Black" panose="020B0604020202020204" pitchFamily="34" charset="0"/>
              </a:rPr>
              <a:t>TERCERA </a:t>
            </a:r>
            <a:r>
              <a:rPr lang="es-MX" sz="2000" b="1" dirty="0">
                <a:latin typeface="Arial Black" panose="020B0604020202020204" pitchFamily="34" charset="0"/>
                <a:cs typeface="Arial Black" panose="020B0604020202020204" pitchFamily="34" charset="0"/>
              </a:rPr>
              <a:t>SESIÓN ORDINARIA </a:t>
            </a:r>
            <a:r>
              <a:rPr lang="es-MX" sz="2000" b="1" dirty="0" smtClean="0">
                <a:latin typeface="Arial Black" panose="020B0604020202020204" pitchFamily="34" charset="0"/>
                <a:cs typeface="Arial Black" panose="020B0604020202020204" pitchFamily="34" charset="0"/>
              </a:rPr>
              <a:t> 2024</a:t>
            </a:r>
            <a:endParaRPr lang="es-MX" sz="2000" b="1" dirty="0"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algn="ctr"/>
            <a:endParaRPr lang="es-MX" sz="2200" b="1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D16FDEF1-01AF-904D-BC09-635291126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09" y="463493"/>
            <a:ext cx="11823700" cy="1016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6D1D4BCC-2746-A64A-8759-D332562A7905}"/>
              </a:ext>
            </a:extLst>
          </p:cNvPr>
          <p:cNvSpPr txBox="1"/>
          <p:nvPr/>
        </p:nvSpPr>
        <p:spPr>
          <a:xfrm>
            <a:off x="3610708" y="4540466"/>
            <a:ext cx="8290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/>
              <a:t>INFORME</a:t>
            </a:r>
            <a:r>
              <a:rPr lang="es-MX" sz="2000" dirty="0"/>
              <a:t> </a:t>
            </a:r>
            <a:r>
              <a:rPr lang="es-MX" sz="2000" b="1" dirty="0"/>
              <a:t>DE AVANCES EN CUMPLIMIENTO DE METAS Y OBJETIVOS</a:t>
            </a:r>
          </a:p>
          <a:p>
            <a:pPr algn="ctr"/>
            <a:r>
              <a:rPr lang="es-MX" sz="2000" dirty="0"/>
              <a:t>CORRESPONDIENTE AL TRIMESTRE </a:t>
            </a:r>
            <a:r>
              <a:rPr lang="es-MX" sz="2000" dirty="0" smtClean="0"/>
              <a:t>JULIO-SEPTIEMBRE 2024</a:t>
            </a:r>
            <a:endParaRPr lang="es-MX" sz="2000" dirty="0"/>
          </a:p>
          <a:p>
            <a:pPr algn="ctr"/>
            <a:r>
              <a:rPr lang="es-MX" sz="2200" b="1" dirty="0"/>
              <a:t>UNIDAD RESPONSABLE: </a:t>
            </a:r>
            <a:r>
              <a:rPr lang="es-MX" sz="2200" dirty="0"/>
              <a:t>SECRETARÍA MUNICIPAL DE ECOLOGÍA Y DESARROLLO URBANO.</a:t>
            </a:r>
            <a:endParaRPr lang="es-MX" sz="2400" dirty="0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CC8BD34C-42EC-6345-9E2C-A04D5779E038}"/>
              </a:ext>
            </a:extLst>
          </p:cNvPr>
          <p:cNvSpPr txBox="1"/>
          <p:nvPr/>
        </p:nvSpPr>
        <p:spPr>
          <a:xfrm>
            <a:off x="1098147" y="5848350"/>
            <a:ext cx="1468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Octubre 2024</a:t>
            </a:r>
            <a:endParaRPr lang="es-MX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45AFDFF-1686-7540-83FE-C2B0E37717C2}"/>
              </a:ext>
            </a:extLst>
          </p:cNvPr>
          <p:cNvSpPr txBox="1"/>
          <p:nvPr/>
        </p:nvSpPr>
        <p:spPr>
          <a:xfrm>
            <a:off x="597807" y="5570084"/>
            <a:ext cx="227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Cancún, Quintana Roo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9D7EBAE-1498-836C-C091-FFA3BCBC23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803" y="565093"/>
            <a:ext cx="5464337" cy="1538883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2B35C842-3E06-EB76-807B-AF8CDBAC9C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0" y="217558"/>
            <a:ext cx="5693952" cy="263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189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3048000" y="99634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ENTREGA LA DIRECCIÓN DE IMA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GEN URBANA Y VÍA PÚBLICA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2458DDE-51B3-CC09-7AE7-4D2077AEFF3B}"/>
              </a:ext>
            </a:extLst>
          </p:cNvPr>
          <p:cNvSpPr txBox="1"/>
          <p:nvPr/>
        </p:nvSpPr>
        <p:spPr>
          <a:xfrm>
            <a:off x="1081830" y="715588"/>
            <a:ext cx="10541481" cy="18743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sz="1600" dirty="0"/>
              <a:t>LA IMAGEN URBANA ES LA IMPRESIÓN PERCEPTUAL QUE PRODUCE EL ESPACIO URBANO EN LOS USUARIOS Y QUE DEPENDE DEL PAISAJE URBANO, LA FUNCIONALIDAD, LA LEGIBILIDAD, LA IDENTIFICACIÓN DE LOS LUGARES, DE LOS ELEMENTOS SOCIOCULTURALES Y DEL ESTABLECIMIENTO DE UNA RELACIÓN ENTRE EL ESPACIO Y EL USUARIO.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LA 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DIRECCIÓN DE IMAGEN URBANA Y VIALIDAD</a:t>
            </a:r>
            <a:r>
              <a:rPr kumimoji="0" lang="es-E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VIGILA EL CUMPLIMIENTO DE LA NORMATIVIDAD EN MATERIA DE IMAGEN URBANA, PARA FOMENTAR UNA IMAGEN ARMÓNICA DEL MUNICIPIO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es-ES_tradn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29168CB-BACC-404A-C171-61E69772B118}"/>
              </a:ext>
            </a:extLst>
          </p:cNvPr>
          <p:cNvSpPr txBox="1"/>
          <p:nvPr/>
        </p:nvSpPr>
        <p:spPr>
          <a:xfrm>
            <a:off x="1081830" y="2001091"/>
            <a:ext cx="10541481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DURANTE ESTE </a:t>
            </a: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TRIMESTRE SE </a:t>
            </a:r>
            <a:r>
              <a:rPr lang="es-ES_tradnl" sz="1600" b="1" dirty="0">
                <a:solidFill>
                  <a:prstClr val="black"/>
                </a:solidFill>
                <a:latin typeface="Calibri" panose="020F0502020204030204"/>
              </a:rPr>
              <a:t>AUTORIZARON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#600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PERMISOS </a:t>
            </a: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USO DE SUELO PARA OPERACIÓN, </a:t>
            </a: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</a:t>
            </a: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 REPRESENTO UN 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AVANCE</a:t>
            </a:r>
            <a:r>
              <a:rPr kumimoji="0" lang="es-ES_tradnl" sz="16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109.09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EN BASE A LA META PLANEADA QUE FUE DE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#550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AUTORIZACIONES DURANTE ESTE TERCER TRIMESTRE.</a:t>
            </a:r>
            <a:endParaRPr kumimoji="0" lang="es-ES_tradnl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538C63B5-8C3D-497E-8E0D-7D2E6B0F19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5941096"/>
              </p:ext>
            </p:extLst>
          </p:nvPr>
        </p:nvGraphicFramePr>
        <p:xfrm>
          <a:off x="2255693" y="3201420"/>
          <a:ext cx="7680614" cy="3325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90185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33890BF-7CB6-61EF-3D69-883C49083DCC}"/>
              </a:ext>
            </a:extLst>
          </p:cNvPr>
          <p:cNvSpPr txBox="1"/>
          <p:nvPr/>
        </p:nvSpPr>
        <p:spPr>
          <a:xfrm>
            <a:off x="930697" y="1299815"/>
            <a:ext cx="9851603" cy="23021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LA DIRECCIÓN DE IMAGEN URBANA Y VÍA PÚBLICA LOGRÓ UN AVANCE </a:t>
            </a:r>
            <a:r>
              <a:rPr kumimoji="0" lang="es-ES_tradnl" sz="1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DE</a:t>
            </a:r>
            <a:r>
              <a:rPr lang="es-ES_tradnl" sz="1400" noProof="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s-ES_tradnl" sz="1400" b="1" noProof="0" dirty="0" smtClean="0">
                <a:solidFill>
                  <a:prstClr val="black"/>
                </a:solidFill>
                <a:latin typeface="Calibri" panose="020F0502020204030204"/>
              </a:rPr>
              <a:t>101.69</a:t>
            </a:r>
            <a:r>
              <a:rPr kumimoji="0" lang="es-ES_tradnl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% </a:t>
            </a:r>
            <a:r>
              <a:rPr kumimoji="0" lang="es-ES_tradnl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 LA </a:t>
            </a:r>
            <a:r>
              <a:rPr lang="es-ES_tradnl" sz="1400" dirty="0">
                <a:solidFill>
                  <a:prstClr val="black"/>
                </a:solidFill>
                <a:latin typeface="Calibri" panose="020F0502020204030204"/>
              </a:rPr>
              <a:t>RECEPCIÓN DE SOLICITUDES DE CONSTANCIA DE USO DE SUELO  PARA </a:t>
            </a:r>
            <a:r>
              <a:rPr lang="es-ES_tradnl" sz="1400" dirty="0" smtClean="0">
                <a:solidFill>
                  <a:prstClr val="black"/>
                </a:solidFill>
                <a:latin typeface="Calibri" panose="020F0502020204030204"/>
              </a:rPr>
              <a:t>OPERACIÓN EN BASE A LA META PROYECTADA QUE FUE DE </a:t>
            </a:r>
            <a:r>
              <a:rPr lang="es-ES_tradnl" sz="1400" b="1" dirty="0" smtClean="0">
                <a:solidFill>
                  <a:prstClr val="black"/>
                </a:solidFill>
                <a:latin typeface="Calibri" panose="020F0502020204030204"/>
              </a:rPr>
              <a:t>#590 SOLICITUDES, CON EL REAJUSTE DE LA META PROYECTADA, DURANTE ESTE TRIMESTRE SE CUMPLIO LA META PROYECTADA.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EN </a:t>
            </a:r>
            <a:r>
              <a:rPr lang="es-ES_tradnl" sz="1600" dirty="0">
                <a:solidFill>
                  <a:prstClr val="black"/>
                </a:solidFill>
                <a:latin typeface="Calibri" panose="020F0502020204030204"/>
              </a:rPr>
              <a:t>RECEPCIÓN DE SOLICITUDES DE PERMISOS PARA PUBLICIDAD Y ANUNCIOS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SE PROYECTO UNA META PARA ESTE TRIMESTRE DE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#1,125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RECEPCIONES DE ESTE TRÁMITE, DE LO CUAL SE LOGRO RECEPCIONAR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#1,200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SOLICITUDES LOGRAN UN AVANCE DE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106.67%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 CON RESPECTO A LA META PROYECTADA. SE SEGUIRA TRABAJANDO </a:t>
            </a:r>
            <a:r>
              <a:rPr lang="es-ES_tradnl" sz="1600" dirty="0">
                <a:solidFill>
                  <a:prstClr val="black"/>
                </a:solidFill>
                <a:latin typeface="Calibri" panose="020F0502020204030204"/>
              </a:rPr>
              <a:t>EN EQUIPO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CON EL ÁREA </a:t>
            </a:r>
            <a:r>
              <a:rPr lang="es-ES_tradnl" sz="1600" dirty="0">
                <a:solidFill>
                  <a:prstClr val="black"/>
                </a:solidFill>
                <a:latin typeface="Calibri" panose="020F0502020204030204"/>
              </a:rPr>
              <a:t>DE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INSPECCIÓN, ATENCIONES CIUDADANAS ASÍ COMO TÁMBIEN NOS SEGUIREMOS APOYANDO DE LOS PROGRAMAS DE QUEJAS Y REDES SOCIALES, PARA SEGUIR GESTIONANDO ACCIIONES EN PRO DE UNA MEJOR IMAGEN PARA NUESTRA CIUDAD ASI COMO DE SUS PERMISOS DE USO DE SUELO PARA LA APERTURA DE SUS NEGOCIOS.</a:t>
            </a:r>
            <a:endParaRPr kumimoji="0" lang="es-ES_tradnl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BEBFE28-2B3D-92E4-0AAF-B1F1154D36EB}"/>
              </a:ext>
            </a:extLst>
          </p:cNvPr>
          <p:cNvSpPr txBox="1"/>
          <p:nvPr/>
        </p:nvSpPr>
        <p:spPr>
          <a:xfrm>
            <a:off x="930697" y="465741"/>
            <a:ext cx="9662961" cy="834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ACTIVIDADES REALIZA LA DIRECCIÓN DE </a:t>
            </a:r>
            <a:r>
              <a:rPr lang="es-ES" sz="1600" b="1" dirty="0">
                <a:solidFill>
                  <a:prstClr val="black"/>
                </a:solidFill>
                <a:latin typeface="Calibri" panose="020F0502020204030204"/>
              </a:rPr>
              <a:t>IMAGEN URBANA Y VÍA PÚBLICA? </a:t>
            </a:r>
            <a:endParaRPr lang="es-ES" sz="1600" b="1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RECEPCIÓN </a:t>
            </a:r>
            <a:r>
              <a:rPr lang="es-ES" sz="1600" b="1" dirty="0">
                <a:solidFill>
                  <a:prstClr val="black"/>
                </a:solidFill>
                <a:latin typeface="Calibri" panose="020F0502020204030204"/>
              </a:rPr>
              <a:t>DE SOLICITUDES DE CONSTANCIAS DE USO DE SUELO PARA OPERACIÓN Y RECEPCIÓN DE SOLICITUDES DE PERMISOS PARA PUBLICIDAD Y ANUNCIOS.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27AB6A3C-F820-4127-98BC-A44F8D3CFC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9887808"/>
              </p:ext>
            </p:extLst>
          </p:nvPr>
        </p:nvGraphicFramePr>
        <p:xfrm>
          <a:off x="2016191" y="3768183"/>
          <a:ext cx="7511267" cy="3071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95735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5624A8FF-8C60-8EEE-2646-9E90F3919D30}"/>
              </a:ext>
            </a:extLst>
          </p:cNvPr>
          <p:cNvSpPr/>
          <p:nvPr/>
        </p:nvSpPr>
        <p:spPr>
          <a:xfrm>
            <a:off x="2125409" y="408636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 </a:t>
            </a:r>
          </a:p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Dirección Imagen Urbana y Vía Pública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C1EE5FE-7C56-8DDD-8533-EE5F96311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15" y="1858294"/>
            <a:ext cx="5034116" cy="377558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060" y="1858295"/>
            <a:ext cx="3306396" cy="377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263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0E5340C-F64F-C952-BD63-58F7E9D34738}"/>
              </a:ext>
            </a:extLst>
          </p:cNvPr>
          <p:cNvSpPr txBox="1"/>
          <p:nvPr/>
        </p:nvSpPr>
        <p:spPr>
          <a:xfrm>
            <a:off x="868780" y="1529116"/>
            <a:ext cx="10541481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DIRECCIÓN DE PLANEACIÓN Y NORMATIVIDAD URBANA</a:t>
            </a:r>
            <a:r>
              <a:rPr kumimoji="0" lang="es-E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AUTORIZA Y </a:t>
            </a:r>
            <a:r>
              <a:rPr kumimoji="0" lang="es-ES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CONSERVA </a:t>
            </a:r>
            <a:r>
              <a:rPr kumimoji="0" lang="es-E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 LICENCIAS DE FRACCIONAMIENTOS, CONSTANCIAS DE USO DE SUELO, LICENCIAS DE RÉGIMEN EN CONDOMINIO Y FACTIBILIDAD URBANÍSTICA, DE ACUERDO A LA REGLAMENTACIÓN Y NORMATIVIDAD </a:t>
            </a:r>
            <a:r>
              <a:rPr kumimoji="0" lang="es-ES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VIGENTES.</a:t>
            </a:r>
            <a:endParaRPr kumimoji="0" lang="es-ES_tradnl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C034212-5820-5560-8D6B-0A1A225ABB28}"/>
              </a:ext>
            </a:extLst>
          </p:cNvPr>
          <p:cNvSpPr txBox="1"/>
          <p:nvPr/>
        </p:nvSpPr>
        <p:spPr>
          <a:xfrm>
            <a:off x="846478" y="2397898"/>
            <a:ext cx="10735922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</a:t>
            </a:r>
            <a:r>
              <a:rPr lang="es-ES_tradnl" sz="1600" dirty="0">
                <a:solidFill>
                  <a:prstClr val="black"/>
                </a:solidFill>
                <a:latin typeface="Calibri" panose="020F0502020204030204"/>
              </a:rPr>
              <a:t>ESTE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TERCER </a:t>
            </a: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TRIMESTRE SE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AUTORIZARON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 350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SOLICITUDES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CONSTANCIAS DE USO DE SUELO APEGADAS A</a:t>
            </a:r>
            <a:r>
              <a:rPr kumimoji="0" lang="es-ES_tradnl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LA REGLAMENTACIÓN VIGENTE EN EL ESTADO Y MUNICIPIO, ESTO R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EPRESENTO </a:t>
            </a: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 AVANCE ACUMULADO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112.90% </a:t>
            </a:r>
            <a:r>
              <a:rPr lang="es-ES_tradnl" sz="1600" dirty="0">
                <a:solidFill>
                  <a:prstClr val="black"/>
                </a:solidFill>
                <a:latin typeface="Calibri" panose="020F0502020204030204"/>
              </a:rPr>
              <a:t>DURANTE ESTE TRIMESTRE CON RESPECTO A LA META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PROYECTADA </a:t>
            </a:r>
            <a:r>
              <a:rPr lang="es-ES_tradnl" sz="1600" dirty="0">
                <a:solidFill>
                  <a:prstClr val="black"/>
                </a:solidFill>
                <a:latin typeface="Calibri" panose="020F0502020204030204"/>
              </a:rPr>
              <a:t>LA CUAL FUE DE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310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 SOLICITUDES AUTORIZADAS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es-ES_tradn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3F02E3E-D85F-F123-791E-085090906671}"/>
              </a:ext>
            </a:extLst>
          </p:cNvPr>
          <p:cNvSpPr txBox="1"/>
          <p:nvPr/>
        </p:nvSpPr>
        <p:spPr>
          <a:xfrm>
            <a:off x="3048000" y="99634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ENTREGA LA DIRECCIÓN DE PLANEACIÓN Y NORMATIVIDAD URBANA? 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036F9F8-751D-481D-ACBF-2F3915C86A14}"/>
              </a:ext>
            </a:extLst>
          </p:cNvPr>
          <p:cNvSpPr txBox="1"/>
          <p:nvPr/>
        </p:nvSpPr>
        <p:spPr>
          <a:xfrm>
            <a:off x="868780" y="728350"/>
            <a:ext cx="102672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i="0" dirty="0">
                <a:solidFill>
                  <a:srgbClr val="333333"/>
                </a:solidFill>
                <a:effectLst/>
              </a:rPr>
              <a:t>UNA CIUDAD BIEN PLANEADA PROMUEVE LA INCLUSIÓN SOCIAL, LA RESILIENCIA Y LA PROSPERIDAD, OFRECE A SUS RESIDENTES LA OPORTUNIDAD DE LLEVAR VIDAS SEGURAS, SALUDABLES Y PRODUCTIVAS, ES DECIR, UNA MEJOR CALIDAD DE VIDA</a:t>
            </a:r>
            <a:r>
              <a:rPr lang="es-ES" sz="1600" b="1" i="0" dirty="0">
                <a:solidFill>
                  <a:srgbClr val="333333"/>
                </a:solidFill>
                <a:effectLst/>
              </a:rPr>
              <a:t>.</a:t>
            </a:r>
            <a:endParaRPr lang="es-MX" sz="1600" b="1" dirty="0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80416A39-DFAB-48F0-A434-38EF0AD154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4713284"/>
              </p:ext>
            </p:extLst>
          </p:nvPr>
        </p:nvGraphicFramePr>
        <p:xfrm>
          <a:off x="2162103" y="3087012"/>
          <a:ext cx="7680614" cy="3365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5856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7FC8F27-4C47-0092-5056-8B115B3C8FF2}"/>
              </a:ext>
            </a:extLst>
          </p:cNvPr>
          <p:cNvSpPr txBox="1"/>
          <p:nvPr/>
        </p:nvSpPr>
        <p:spPr>
          <a:xfrm>
            <a:off x="930697" y="1258432"/>
            <a:ext cx="10152186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DIRECCIÓN DE PLANEACIÓN Y NORMATIVIDAD URBANA LOGRÓ UN AVANCE DEL </a:t>
            </a:r>
            <a:r>
              <a:rPr lang="es-ES_tradnl" sz="1600" b="1" noProof="0" dirty="0" smtClean="0">
                <a:solidFill>
                  <a:prstClr val="black"/>
                </a:solidFill>
                <a:latin typeface="Calibri" panose="020F0502020204030204"/>
              </a:rPr>
              <a:t>90.29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 </a:t>
            </a: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LA </a:t>
            </a:r>
            <a:r>
              <a:rPr lang="es-ES" sz="1600" dirty="0">
                <a:solidFill>
                  <a:prstClr val="black"/>
                </a:solidFill>
                <a:latin typeface="Calibri" panose="020F0502020204030204"/>
              </a:rPr>
              <a:t>REVISIÓN DE SOLICITUDES DE CONSTANCIAS DE USO DE SUELO APEGADAS A LA REGLAMENTACIÓN VIGENTE EN EL ESTADO Y MUNICIPIO, LO CUAL NOS INDICA QUE 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DURANTE ESTE TRIMESTRE NOS FALTO UN POCO PARA LLEGAR A LA 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META PROYECTADA QUE FUE REALIZAR 443 REVISIONES DURANTE </a:t>
            </a:r>
            <a:r>
              <a:rPr lang="es-ES" sz="1600" b="1" dirty="0">
                <a:solidFill>
                  <a:prstClr val="black"/>
                </a:solidFill>
                <a:latin typeface="Calibri" panose="020F0502020204030204"/>
              </a:rPr>
              <a:t>ESTE 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TRIMESTRE</a:t>
            </a:r>
            <a:r>
              <a:rPr lang="es-ES" sz="1600" b="1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es-ES_tradnl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C0D7E4D-62A6-7C46-9A29-652F6594DDDA}"/>
              </a:ext>
            </a:extLst>
          </p:cNvPr>
          <p:cNvSpPr txBox="1"/>
          <p:nvPr/>
        </p:nvSpPr>
        <p:spPr>
          <a:xfrm>
            <a:off x="1320989" y="465741"/>
            <a:ext cx="9662961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ACTIVIDADES REALIZA LA DIRECCIÓN DE PLANEACIÓN Y NORMATIVIDAD URBANA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? RECEPCIÓN DE SOLICITUDES DE CONSTANCIAS DE USO DE SUELO. ,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ACTIVIDAD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5C1874CA-4B13-4E8C-893E-293AA6D55E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225653"/>
              </p:ext>
            </p:extLst>
          </p:nvPr>
        </p:nvGraphicFramePr>
        <p:xfrm>
          <a:off x="1941795" y="2718440"/>
          <a:ext cx="7680614" cy="3222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7486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F0FB519-2DD0-A9BF-A7DA-8C064EECA1DB}"/>
              </a:ext>
            </a:extLst>
          </p:cNvPr>
          <p:cNvSpPr/>
          <p:nvPr/>
        </p:nvSpPr>
        <p:spPr>
          <a:xfrm>
            <a:off x="1471961" y="408636"/>
            <a:ext cx="901436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 </a:t>
            </a:r>
          </a:p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Dirección Planeación y Normatividad Urbana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6D9CA0C-F768-1264-E3BA-4C0C7D815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944" y="1680434"/>
            <a:ext cx="3671947" cy="244911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185" y="4221890"/>
            <a:ext cx="3669706" cy="2390012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663678" y="1917290"/>
            <a:ext cx="558963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b="1" dirty="0" smtClean="0"/>
              <a:t>Participación en el Consejo Municipal de Ordenamiento Territorial  y Desarrollo Urbano del Municipio de Benito Juárez.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b="1" dirty="0" smtClean="0"/>
              <a:t>Participación en el programa de regularización para el bienestar patrimonial.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b="1" dirty="0" smtClean="0"/>
              <a:t>Participación en el programa para la revitalización del espacio público.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b="1" dirty="0" smtClean="0"/>
              <a:t>Reuniones con la CANADEVI para seguimiento de trámite de los agremiados.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000" b="1" dirty="0" smtClean="0"/>
              <a:t>Participación en el proyecto Av. Luis Donaldo Colosio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3739614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C3894F1-9245-0E46-355B-A36B6F5079B2}"/>
              </a:ext>
            </a:extLst>
          </p:cNvPr>
          <p:cNvSpPr txBox="1"/>
          <p:nvPr/>
        </p:nvSpPr>
        <p:spPr>
          <a:xfrm>
            <a:off x="868780" y="759209"/>
            <a:ext cx="10541481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DIRECCIÓN DE NORMATIVIDAD DE OBRAS ARQUITÉCTONICAS Y CIVILES, REVISA, ANALIZA, AUTORIZA Y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CONSERVA 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 LICENCIAS DE CONSTRUCCIÓN, 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ALINEAMIENTOS 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 NÚMEROS OFICIALES, DE ACUERDO AL REGLAMENTO DE CONSTRUCCIÓN, Y DEMÁS NORMAS VIGENTES.</a:t>
            </a:r>
            <a:endParaRPr kumimoji="0" lang="es-ES_tradn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FFD1D37-0F58-B71C-F667-4CDD1BC6142F}"/>
              </a:ext>
            </a:extLst>
          </p:cNvPr>
          <p:cNvSpPr txBox="1"/>
          <p:nvPr/>
        </p:nvSpPr>
        <p:spPr>
          <a:xfrm>
            <a:off x="868780" y="1600416"/>
            <a:ext cx="10541481" cy="10556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ESTE TERCER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TRIMESTRE </a:t>
            </a:r>
            <a:r>
              <a:rPr lang="es-ES_tradnl" sz="1600" noProof="0" dirty="0" smtClean="0">
                <a:solidFill>
                  <a:prstClr val="black"/>
                </a:solidFill>
                <a:latin typeface="Calibri" panose="020F0502020204030204"/>
              </a:rPr>
              <a:t>SE </a:t>
            </a:r>
            <a:r>
              <a:rPr lang="es-ES_tradnl" sz="1600" b="1" noProof="0" dirty="0" smtClean="0">
                <a:solidFill>
                  <a:prstClr val="black"/>
                </a:solidFill>
                <a:latin typeface="Calibri" panose="020F0502020204030204"/>
              </a:rPr>
              <a:t>AUTORIZARON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 700</a:t>
            </a:r>
            <a:r>
              <a:rPr kumimoji="0" lang="es-ES_tradnl" sz="1600" b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s-ES_tradnl" sz="16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LICENCIAS DE </a:t>
            </a:r>
            <a:r>
              <a:rPr kumimoji="0" lang="es-ES_tradnl" sz="1600" b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CONSTRUCCIÓN</a:t>
            </a:r>
            <a:r>
              <a:rPr kumimoji="0" lang="es-ES_tradnl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 </a:t>
            </a: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REPRESENTO UN AVANCE  ACUMULADO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 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116.67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%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,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</a:t>
            </a: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 A LA META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PROYECTADA </a:t>
            </a: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FUE</a:t>
            </a:r>
            <a:r>
              <a:rPr kumimoji="0" lang="es-ES_tradnl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</a:t>
            </a:r>
            <a:r>
              <a:rPr lang="es-ES_tradnl" sz="1600" b="1" noProof="0" dirty="0" smtClean="0">
                <a:solidFill>
                  <a:prstClr val="black"/>
                </a:solidFill>
                <a:latin typeface="Calibri" panose="020F0502020204030204"/>
              </a:rPr>
              <a:t>6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00 AUTORIZACIONES DE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LICENCIAS</a:t>
            </a:r>
            <a:r>
              <a:rPr kumimoji="0" lang="es-ES_tradnl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CONSTRUCCIÓN DURANTE ESTE TRIMESTRE, POR LO TANTO SE LOGRO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LLEGAR A</a:t>
            </a:r>
            <a:r>
              <a:rPr kumimoji="0" lang="es-ES_tradnl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LA META PROYECTADA.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600" b="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EEDBDF5-BCC3-85D2-7596-1624049C523F}"/>
              </a:ext>
            </a:extLst>
          </p:cNvPr>
          <p:cNvSpPr txBox="1"/>
          <p:nvPr/>
        </p:nvSpPr>
        <p:spPr>
          <a:xfrm>
            <a:off x="3048000" y="99634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ENTREGA LA DIRECCIÓN DE NORMATIVIDAD DE OBRAS ARQUITÉCTONICAS Y CIVILES? 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44CF81CE-CDF8-4195-B953-E3A373BF1A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509793"/>
              </p:ext>
            </p:extLst>
          </p:nvPr>
        </p:nvGraphicFramePr>
        <p:xfrm>
          <a:off x="2299213" y="2762742"/>
          <a:ext cx="7680614" cy="3747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9976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F5DA9C3-ABCB-8F1D-C740-53336BE3ACC9}"/>
              </a:ext>
            </a:extLst>
          </p:cNvPr>
          <p:cNvSpPr txBox="1"/>
          <p:nvPr/>
        </p:nvSpPr>
        <p:spPr>
          <a:xfrm>
            <a:off x="1320989" y="465741"/>
            <a:ext cx="9662961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ACTIVIDADES REALIZA LA DIRECCIÓN DE NORMATIVIDAD DE OBRAS ARQUITÉCTONICAS Y CIVILES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? RECEPCIÓN DE SOLICITUDES DE LICENCIAS DE CONSTRUCCIÓN. ,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ACTIVIDAD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91AD485-3A09-7A85-F17D-B1BDF6E3680C}"/>
              </a:ext>
            </a:extLst>
          </p:cNvPr>
          <p:cNvSpPr txBox="1"/>
          <p:nvPr/>
        </p:nvSpPr>
        <p:spPr>
          <a:xfrm>
            <a:off x="930697" y="1546906"/>
            <a:ext cx="101521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DIRECCIÓN DE NORMATIVIDAD DE OBRAS ARQUITÉCTONICAS Y CIVILES LOGRÓ UN AVANCE DEL </a:t>
            </a:r>
            <a:r>
              <a:rPr lang="es-ES_tradnl" sz="1600" b="1" noProof="0" dirty="0" smtClean="0">
                <a:solidFill>
                  <a:prstClr val="black"/>
                </a:solidFill>
                <a:latin typeface="Calibri" panose="020F0502020204030204"/>
              </a:rPr>
              <a:t>112.00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 </a:t>
            </a: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LA </a:t>
            </a:r>
            <a:r>
              <a:rPr lang="es-ES" sz="1600" dirty="0">
                <a:solidFill>
                  <a:prstClr val="black"/>
                </a:solidFill>
                <a:latin typeface="Calibri" panose="020F0502020204030204"/>
              </a:rPr>
              <a:t> RECEPCIÓN DE SOLICITUDES DE LICENCIAS DE CONSTRUCCIÓN APEGADAS A LA REGLAMENTACIÓN VIGENTE EN EL ESTADO Y 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MUNICIPIO, EN ESTE TRIMESTRE 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SE LOGRO LLEGAR A  LA META PROYECTADA YA QUE LA META PROYECTADA ERA DE #625 RECEPCIONES DE SOLICITUDES DE LICENCIA DE CONSTRUCCIÓN Y SE INGRESARON 75 MÁS DE LO QUE SE PROYECTO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es-ES_tradnl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AB841095-AFCC-462C-AD10-DF42B54110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5424380"/>
              </p:ext>
            </p:extLst>
          </p:nvPr>
        </p:nvGraphicFramePr>
        <p:xfrm>
          <a:off x="2312162" y="2749094"/>
          <a:ext cx="7680614" cy="3651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42805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5F83C855-1257-EEDE-60CD-0DCAE5240530}"/>
              </a:ext>
            </a:extLst>
          </p:cNvPr>
          <p:cNvSpPr/>
          <p:nvPr/>
        </p:nvSpPr>
        <p:spPr>
          <a:xfrm>
            <a:off x="200538" y="408636"/>
            <a:ext cx="1179092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 </a:t>
            </a:r>
          </a:p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Dirección Normatividad de Obras Arquitectónicas y Civiles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2EDBF05-D079-8CAB-0CDC-0CF79A807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646" y="1625236"/>
            <a:ext cx="4662133" cy="357456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937" y="1625236"/>
            <a:ext cx="3301774" cy="357456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81" y="1625236"/>
            <a:ext cx="2680920" cy="357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232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FEC3CAB-43D3-9DFC-99AC-8F5D9DE1C721}"/>
              </a:ext>
            </a:extLst>
          </p:cNvPr>
          <p:cNvSpPr txBox="1"/>
          <p:nvPr/>
        </p:nvSpPr>
        <p:spPr>
          <a:xfrm>
            <a:off x="868780" y="921437"/>
            <a:ext cx="10541481" cy="16650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914400">
              <a:lnSpc>
                <a:spcPct val="90000"/>
              </a:lnSpc>
              <a:spcAft>
                <a:spcPts val="600"/>
              </a:spcAft>
              <a:defRPr/>
            </a:pPr>
            <a:r>
              <a:rPr lang="es-ES" sz="1600" b="1" dirty="0"/>
              <a:t>LA COORDINACION DE INSPECCIÓN Y VIGILANCIA, DE CONFORMIDAD CON EL REGLAMENTO INTERIOR DE LA SECRETARÍA MUNICIPAL DE ECOLOGÍA Y DESARROLLO URBANO DEL MUNICIPIO DE BENITO JUAREZ QUINTANA ROO, TIENE COMO PRINCIPAL FUNCIÓN LLEVAR A CABO VISITAS DE INSPECCIÓN, VERIFICACIÓN Y VIGILANCIA DE LAS OBRAS DE CONSTRUCCIÓN EN PROCESO Y TERMINADAS; DE IGUAL MANERA REALIZA DICHAS VISITAS, EN MATERIA DE IMAGEN URBAN Y VÍA PÚBLICA RESPECTO A LOS ANUNCIOS, ESTO CON LA FINALIDAD DE QUE SE CUMPLA CON LO ESTABLECIDO EN LAS LEYES Y REGLAMENTOS DE LA MATERIA.</a:t>
            </a:r>
            <a:endParaRPr lang="es-MX" sz="1600" dirty="0"/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78E9C9B-A313-015D-2953-6EAFD6DEA1D1}"/>
              </a:ext>
            </a:extLst>
          </p:cNvPr>
          <p:cNvSpPr txBox="1"/>
          <p:nvPr/>
        </p:nvSpPr>
        <p:spPr>
          <a:xfrm>
            <a:off x="846478" y="2428148"/>
            <a:ext cx="10563783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EL </a:t>
            </a:r>
            <a:r>
              <a:rPr lang="es-ES_tradnl" sz="1600" noProof="0" dirty="0" smtClean="0">
                <a:solidFill>
                  <a:prstClr val="black"/>
                </a:solidFill>
                <a:latin typeface="Calibri" panose="020F0502020204030204"/>
              </a:rPr>
              <a:t>TERCER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TRIMESTRE SE </a:t>
            </a:r>
            <a:r>
              <a:rPr lang="es-ES_tradnl" sz="1600" dirty="0">
                <a:solidFill>
                  <a:prstClr val="black"/>
                </a:solidFill>
                <a:latin typeface="Calibri" panose="020F0502020204030204"/>
              </a:rPr>
              <a:t>ATENDIERON</a:t>
            </a:r>
            <a:r>
              <a:rPr lang="es-ES_tradnl" sz="16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500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VERIFICACIONES DE ANUNCIOS Y OBRAS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ARQUITECTÓNICAS</a:t>
            </a:r>
            <a:r>
              <a:rPr kumimoji="0" lang="es-ES_tradnl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 </a:t>
            </a:r>
            <a:r>
              <a:rPr kumimoji="0" lang="es-ES_tradn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REPRESENTO UN AVANCE ACUMULADO 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</a:t>
            </a:r>
            <a:r>
              <a:rPr kumimoji="0" lang="es-ES_tradnl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90.91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</a:t>
            </a: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 A LA META 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PROYECTADA LA CUAL FUE DE 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550 VERIFICACIONES, 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 ESTOS RESULTADOS QUEDAMOS A UN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9.09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 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LOGRAR</a:t>
            </a:r>
            <a:r>
              <a:rPr kumimoji="0" lang="es-ES_tradnl" sz="16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LA META PROYECTADA, SEGUIREMOS IMPLEMENTANDO ACCIONES PARA VERIFICAR OBRAS Y NUNCIOS EN NUESTRA CIUDAD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endParaRPr kumimoji="0" lang="es-ES_tradnl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5EBC80F-7683-A35B-492D-B2396DA59FA1}"/>
              </a:ext>
            </a:extLst>
          </p:cNvPr>
          <p:cNvSpPr txBox="1"/>
          <p:nvPr/>
        </p:nvSpPr>
        <p:spPr>
          <a:xfrm>
            <a:off x="3048000" y="217618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ENTREGA LA COORDINACIÓN DE INSPECCIÓN Y VIGILANCIA? 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D369C81D-F77C-4226-A005-1E4BC4FD32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9692365"/>
              </p:ext>
            </p:extLst>
          </p:nvPr>
        </p:nvGraphicFramePr>
        <p:xfrm>
          <a:off x="2452074" y="3406877"/>
          <a:ext cx="7547332" cy="3110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7841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2567354" y="99634"/>
            <a:ext cx="7057292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¿A QUÉ CONTRIBUYE EL PROGRAMA DE 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MEDIO AMBIENTE SUSTENTABLE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?.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FIN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4B98C0C-0251-F6FA-F852-7BEA6A0A4835}"/>
              </a:ext>
            </a:extLst>
          </p:cNvPr>
          <p:cNvSpPr txBox="1"/>
          <p:nvPr/>
        </p:nvSpPr>
        <p:spPr>
          <a:xfrm>
            <a:off x="318975" y="1067230"/>
            <a:ext cx="4281779" cy="30475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Fin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 Objetivo Estratégico 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 Eje 3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  </a:t>
            </a:r>
            <a:r>
              <a:rPr kumimoji="0" lang="es-E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“Contribuir a garantizar la preservación de la riqueza natural única que tiene nuestro municipio mediante un crecimiento ordenado, sostenible y con responsabilidad compartida.”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Para el logro de su objetivo se estableció 1 indicador estratégico: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IMSMA: 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Índice del Manejo Sustentable del Medio Ambiente.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s-ES_trad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893FD3D-212B-853C-3B3F-8F7BA0E3C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600" y="4667500"/>
            <a:ext cx="2590720" cy="1333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FC242D9-3267-DE5A-D4B3-6E27742D2798}"/>
              </a:ext>
            </a:extLst>
          </p:cNvPr>
          <p:cNvSpPr txBox="1"/>
          <p:nvPr/>
        </p:nvSpPr>
        <p:spPr>
          <a:xfrm>
            <a:off x="6287649" y="2064205"/>
            <a:ext cx="551573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 índice del Manejo Sustentable del Medio Ambiente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fue de 47 puntos </a:t>
            </a:r>
            <a:r>
              <a:rPr kumimoji="0" lang="es-E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una escala de 100, dato actualizado y publicado por el IMCO en el 2022. Este índice se actualiza cada dos </a:t>
            </a:r>
            <a:r>
              <a:rPr kumimoji="0" lang="es-ES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años, Por</a:t>
            </a:r>
            <a:r>
              <a:rPr kumimoji="0" lang="es-ES" sz="18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lo que este año se estará actualizando</a:t>
            </a:r>
            <a:r>
              <a:rPr kumimoji="0" lang="es-ES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s-E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C5F8101-C7A2-FB3C-167D-7B641B983160}"/>
              </a:ext>
            </a:extLst>
          </p:cNvPr>
          <p:cNvSpPr txBox="1"/>
          <p:nvPr/>
        </p:nvSpPr>
        <p:spPr>
          <a:xfrm>
            <a:off x="5777025" y="16831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Avance Trimestral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405C9F0C-039A-4DB7-B9D3-95F0E56E9D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411039"/>
              </p:ext>
            </p:extLst>
          </p:nvPr>
        </p:nvGraphicFramePr>
        <p:xfrm>
          <a:off x="6573794" y="3421977"/>
          <a:ext cx="4534929" cy="2768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311634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4F10DD3-865F-5B84-C349-C2B050C90E16}"/>
              </a:ext>
            </a:extLst>
          </p:cNvPr>
          <p:cNvSpPr txBox="1"/>
          <p:nvPr/>
        </p:nvSpPr>
        <p:spPr>
          <a:xfrm>
            <a:off x="930697" y="387684"/>
            <a:ext cx="10053253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ACTIVIDADES REALIZA LA COORDINACIÓN DE INSPECCIÓN Y VIGILANCIA 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? INSPECCIÓN Y REGULARIZACIÓN DE  OBRAS ARQUITECTÓNICAS Y CIVILES REALIZADAS E INSPECCIÓN Y REGULARIZACIÓN  DE ANUNCIOS REALIZADOS. ,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ACTIVIDAD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4F3210A-C555-8A81-AA2E-2AD20905001E}"/>
              </a:ext>
            </a:extLst>
          </p:cNvPr>
          <p:cNvSpPr txBox="1"/>
          <p:nvPr/>
        </p:nvSpPr>
        <p:spPr>
          <a:xfrm>
            <a:off x="930697" y="1468849"/>
            <a:ext cx="10152186" cy="1942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</a:t>
            </a:r>
            <a:r>
              <a:rPr lang="es-ES_tradnl" sz="1600" dirty="0">
                <a:solidFill>
                  <a:prstClr val="black"/>
                </a:solidFill>
                <a:latin typeface="Calibri" panose="020F0502020204030204"/>
              </a:rPr>
              <a:t>COORDINACIÓN DE INSPECCIÓN Y VIGILANCIA</a:t>
            </a: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LOGRÓ UN AVANCE DEL </a:t>
            </a:r>
            <a:r>
              <a:rPr lang="es-ES_tradnl" sz="1600" b="1" noProof="0" dirty="0" smtClean="0">
                <a:solidFill>
                  <a:prstClr val="black"/>
                </a:solidFill>
                <a:latin typeface="Calibri" panose="020F0502020204030204"/>
              </a:rPr>
              <a:t>120.00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 </a:t>
            </a: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LA </a:t>
            </a:r>
            <a:r>
              <a:rPr kumimoji="0" lang="es-E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INSPECCIÓN Y </a:t>
            </a:r>
            <a:r>
              <a:rPr kumimoji="0" lang="es-ES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REGULARIZACIÓN </a:t>
            </a:r>
            <a:r>
              <a:rPr kumimoji="0" lang="es-E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 OBRAS ARQUITECTÓNICAS Y CIVILES </a:t>
            </a:r>
            <a:r>
              <a:rPr kumimoji="0" lang="es-ES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REALIZADAS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s-ES" sz="1600" dirty="0">
                <a:solidFill>
                  <a:prstClr val="black"/>
                </a:solidFill>
                <a:latin typeface="Calibri" panose="020F0502020204030204"/>
              </a:rPr>
              <a:t>APEGADAS A LA REGLAMENTACIÓN VIGENTE EN EL ESTADO Y 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MUNICIPIO YA QUE SU META PARA ESTE TRIMESTRE FUE DE REALIZAR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 #250 INSPECCIONES, 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LOGRANDO LLEVAR A CABO 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#300 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DURANTE ESTE TRIMESTRE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lang="es-ES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es-ES" sz="1600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RESPECTO A INSPECCIÓN Y REGULARIZACIÓN DE ANUNCIOS SE LOGRO UN AVANCE DE 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114.29% 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CON RESPECTO A LA META PROYECTADA LA CUAL FUE DE 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#174 INSPECCIONES 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LOGRANDO INSPECCIONAR 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#200 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DURANTE ESTE TRIMESTRE, CON ESTOS RESULTADOS PODEMOS DARNOS CUENTA QUE SE SUPERARON LAS METAS PROGRAMADAS DURANTE ESTE TRIMESTRE, GRACIAS A LAS DIFERENTES ACTIVIDADES QUE REALIZAN LOS INSPECTORES,.</a:t>
            </a:r>
            <a:endParaRPr kumimoji="0" lang="es-ES_tradnl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BAB663D2-ACAE-4CEF-9254-A3CFAB376B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593478"/>
              </p:ext>
            </p:extLst>
          </p:nvPr>
        </p:nvGraphicFramePr>
        <p:xfrm>
          <a:off x="2328727" y="3432469"/>
          <a:ext cx="7142819" cy="302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83914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0E7FE86-9B3F-4C55-280C-775562D33D62}"/>
              </a:ext>
            </a:extLst>
          </p:cNvPr>
          <p:cNvSpPr/>
          <p:nvPr/>
        </p:nvSpPr>
        <p:spPr>
          <a:xfrm>
            <a:off x="200538" y="243902"/>
            <a:ext cx="1179092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 </a:t>
            </a:r>
          </a:p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Coordinación de Inspección y Vigilancia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181C86A-8EE3-CA8F-30A5-DBEEA05DC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61" y="3423437"/>
            <a:ext cx="3509107" cy="163831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61" y="1589618"/>
            <a:ext cx="3548402" cy="165666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083" y="4274659"/>
            <a:ext cx="2057611" cy="230857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1" b="19882"/>
          <a:stretch/>
        </p:blipFill>
        <p:spPr>
          <a:xfrm>
            <a:off x="6995748" y="4274659"/>
            <a:ext cx="1825983" cy="230857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785" y="4274659"/>
            <a:ext cx="2162988" cy="230857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029" y="1606305"/>
            <a:ext cx="3528744" cy="264655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66"/>
          <a:stretch/>
        </p:blipFill>
        <p:spPr>
          <a:xfrm>
            <a:off x="4835832" y="1587063"/>
            <a:ext cx="2520333" cy="264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975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1C407FE3-6BA8-2317-9332-D27142576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09" y="463493"/>
            <a:ext cx="11823700" cy="1016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9A647CB-E67C-C89C-0D84-6D2B429ED2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030" y="1764714"/>
            <a:ext cx="6892255" cy="318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9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3048000" y="90109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HACE EL 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PROGRAMA DE MEDIO AMBIENTE SOSTENIBLE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?.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PROPÓSITO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E5B76DA-97E2-86A8-0EC1-6997E22A0DCC}"/>
              </a:ext>
            </a:extLst>
          </p:cNvPr>
          <p:cNvSpPr txBox="1"/>
          <p:nvPr/>
        </p:nvSpPr>
        <p:spPr>
          <a:xfrm>
            <a:off x="793630" y="1067947"/>
            <a:ext cx="11141798" cy="20190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PROCURAR LA PROTECCIÓN DEL MEDIO AMBIENTE Y BIODIVERSIDAD DE LAS DIFERENTES ESPECIES, QUE CONLLEVARAN A UN EQUILIBRIO ECOLÓGICO DE ACUERDO CON EL CRECIMIENTO DE LA CIUDAD, CON LA FINALIDAD DE PRESERVAR LAS RIQUEZAS NATURALES DEL </a:t>
            </a:r>
            <a:r>
              <a:rPr kumimoji="0" lang="es-ES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MUNICIPIO.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s-ES" sz="16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A CONTINUACIÓN SE MUESTRA LA GRAFICA DONDE SE DESCRIBE LA META PLANEADA DURANTE ESTE TRIMESTRE LA CUAL FUE DE  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#12,500 ACCIONES 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QUE NOS AYUDARAN A SEGUIR PROTEGIENDO Y MITIGANDO EL DETERIORO AMBIENTAL, GRACIAS AL ARDUO TRABAJO EN CONJUNTO CON LAS DIRECCIONES DE ÁREA QUE FORMAN ESTA SECRETARÍA SUPERAMOS LA META PROYECTADA A NIVEL SECRETARÍA LOGRANDO UN PORCENTAJE DURANTE ESTE TRIMESTRE DE 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126.34%</a:t>
            </a:r>
            <a:r>
              <a:rPr lang="es-ES" sz="1600" dirty="0" smtClean="0">
                <a:solidFill>
                  <a:prstClr val="black"/>
                </a:solidFill>
                <a:latin typeface="Calibri" panose="020F0502020204030204"/>
              </a:rPr>
              <a:t> CON RESPECTO A LA META PROYECTADA</a:t>
            </a:r>
            <a:r>
              <a:rPr lang="es-ES" sz="1600" b="1" dirty="0" smtClean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lang="es-ES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49DBCBC6-FD6E-4B3C-AF45-86AB4FE362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9422749"/>
              </p:ext>
            </p:extLst>
          </p:nvPr>
        </p:nvGraphicFramePr>
        <p:xfrm>
          <a:off x="2524222" y="3086961"/>
          <a:ext cx="7680614" cy="3355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496450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D407BE30-753F-EDD7-86B4-2A4646494885}"/>
              </a:ext>
            </a:extLst>
          </p:cNvPr>
          <p:cNvSpPr/>
          <p:nvPr/>
        </p:nvSpPr>
        <p:spPr>
          <a:xfrm>
            <a:off x="450169" y="197622"/>
            <a:ext cx="1154957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</a:t>
            </a:r>
          </a:p>
          <a:p>
            <a:pPr algn="ctr"/>
            <a:r>
              <a:rPr lang="es-E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Secretaria Municipal de Ecología y Desarrollo Urbano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6AFE558-297C-C4F7-CE7A-30B327073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36" y="1189721"/>
            <a:ext cx="11827265" cy="103641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651099" y="1890394"/>
            <a:ext cx="54407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1400" b="1" dirty="0" smtClean="0"/>
              <a:t>Entrega de Manual para la Integración Técnica de Licencias de Construcción del Perito Responsable de Obra al Presidente del Colegio de Arquitectos de Cancún A.C. </a:t>
            </a:r>
            <a:endParaRPr lang="es-MX" sz="1400" b="1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182" y="1662694"/>
            <a:ext cx="2102219" cy="261595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182" y="4367783"/>
            <a:ext cx="2102219" cy="236056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427" y="2012759"/>
            <a:ext cx="3048070" cy="181190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779" y="3947025"/>
            <a:ext cx="3048070" cy="1955484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930559" y="1293362"/>
            <a:ext cx="4839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u="sng" dirty="0" smtClean="0"/>
              <a:t>ALGUNAS ACCIONES DURANTE ESTE TRIMESTRE</a:t>
            </a:r>
            <a:endParaRPr lang="es-MX" b="1" u="sng" dirty="0"/>
          </a:p>
        </p:txBody>
      </p:sp>
      <p:sp>
        <p:nvSpPr>
          <p:cNvPr id="17" name="CuadroTexto 16"/>
          <p:cNvSpPr txBox="1"/>
          <p:nvPr/>
        </p:nvSpPr>
        <p:spPr>
          <a:xfrm>
            <a:off x="651098" y="2694121"/>
            <a:ext cx="54407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1400" b="1" dirty="0" smtClean="0"/>
              <a:t>Inauguración de las Nuevas oficinas de la Secretaría Municipal de Ecología y Desarrollo Urbano, para una mejor atención al público, y así poder reforzar el compromiso, la transparencia y la eficiencia en el servicio que se brinda.</a:t>
            </a:r>
            <a:endParaRPr lang="es-MX" sz="1400" b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651099" y="3691075"/>
            <a:ext cx="54407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1400" b="1" dirty="0" smtClean="0"/>
              <a:t>Seguimos participando en las Jornadas de Atención Ciudadana # Cancún nos Une, encabezadas por nuestra Presidenta Municipal Ana Patricia Peralta, dando atención personalizada a los ciudadanos que presentan algún problema en materia de construcción y </a:t>
            </a:r>
            <a:r>
              <a:rPr lang="es-MX" sz="1400" b="1" dirty="0" err="1" smtClean="0"/>
              <a:t>ecologíco</a:t>
            </a:r>
            <a:r>
              <a:rPr lang="es-MX" sz="1400" b="1" dirty="0" smtClean="0"/>
              <a:t>. </a:t>
            </a:r>
            <a:endParaRPr lang="es-MX" sz="1400" b="1" dirty="0"/>
          </a:p>
        </p:txBody>
      </p:sp>
      <p:sp>
        <p:nvSpPr>
          <p:cNvPr id="20" name="CuadroTexto 19"/>
          <p:cNvSpPr txBox="1"/>
          <p:nvPr/>
        </p:nvSpPr>
        <p:spPr>
          <a:xfrm>
            <a:off x="696587" y="4937575"/>
            <a:ext cx="54407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MX" sz="1400" b="1" dirty="0" smtClean="0"/>
              <a:t>En un acto de autoridad seguimos clausurando Desarrollos Irregulares que no cumplen con las normativas de zonificación y construcción.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32710083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45960FCF-5A91-EE6D-7187-FDF796A4B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09" y="463493"/>
            <a:ext cx="11823700" cy="1016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94CF5DA-91CB-91DB-50B7-1112FD645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359" y="1834200"/>
            <a:ext cx="6379200" cy="31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192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3048000" y="99634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ENTREGA LA DIRECCIÓN DE DESARROLLO </a:t>
            </a:r>
            <a:r>
              <a:rPr kumimoji="0" lang="es-E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URBANO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2458DDE-51B3-CC09-7AE7-4D2077AEFF3B}"/>
              </a:ext>
            </a:extLst>
          </p:cNvPr>
          <p:cNvSpPr txBox="1"/>
          <p:nvPr/>
        </p:nvSpPr>
        <p:spPr>
          <a:xfrm>
            <a:off x="846478" y="759209"/>
            <a:ext cx="10541481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DIRECCIÓN DE DESARROLLO URBANO ES LA ENCARGADA DE </a:t>
            </a:r>
            <a:r>
              <a:rPr lang="es-MX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DIRIGIR LAS ACCIONES NECESARIAS PARA LOGRAR UN DESARROLLO URBANO MUNICIPAL ORDENADO Y </a:t>
            </a:r>
            <a:r>
              <a:rPr lang="es-MX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SUSTENTABLE, ; </a:t>
            </a:r>
            <a:r>
              <a:rPr lang="es-MX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ASÍ MISMO, GARANTIZAR UN SERVICIO DE EXCELENCIA, A TRAVÉS DE UNA ADMINISTRACIÓN PÚBLICA EFICIENTE, SENSIBLE Y CERCANA A LA GENTE.</a:t>
            </a:r>
            <a:endParaRPr kumimoji="0" lang="es-ES_tradn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29168CB-BACC-404A-C171-61E69772B118}"/>
              </a:ext>
            </a:extLst>
          </p:cNvPr>
          <p:cNvSpPr txBox="1"/>
          <p:nvPr/>
        </p:nvSpPr>
        <p:spPr>
          <a:xfrm>
            <a:off x="846478" y="1747048"/>
            <a:ext cx="10959544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PARA ESTE </a:t>
            </a:r>
            <a:r>
              <a:rPr lang="es-ES_tradnl" sz="1600" noProof="0" dirty="0" smtClean="0">
                <a:solidFill>
                  <a:prstClr val="black"/>
                </a:solidFill>
                <a:latin typeface="Calibri" panose="020F0502020204030204"/>
              </a:rPr>
              <a:t>TERCER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TRIMESTRE SE PROYECTO 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UNA META DE ATENCIÓN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CIUDADANA DE #174 ATENCIONES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 MATERIA DE DESARROLLO URBANO, </a:t>
            </a:r>
            <a:r>
              <a:rPr kumimoji="0" lang="es-ES_tradnl" sz="16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 SUPERO LA META YA QUE SE ATENDIERON 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</a:t>
            </a:r>
            <a:r>
              <a:rPr lang="es-ES_tradnl" sz="1600" b="1" noProof="0" dirty="0" smtClean="0">
                <a:solidFill>
                  <a:prstClr val="black"/>
                </a:solidFill>
                <a:latin typeface="Calibri" panose="020F0502020204030204"/>
              </a:rPr>
              <a:t>#175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CIUDADANOS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kumimoji="0" lang="es-ES_tradnl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LOGRANDO ASI DURANTE ESTE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TRIMESTRAL</a:t>
            </a:r>
            <a:r>
              <a:rPr kumimoji="0" 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PORCENTAJE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100.57%, CUMPLIENDO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</a:t>
            </a: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META 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PROYECTADA.</a:t>
            </a:r>
            <a:endParaRPr kumimoji="0" lang="es-ES_tradn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FC8F6132-268A-4D61-9985-024145DBDB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8308763"/>
              </p:ext>
            </p:extLst>
          </p:nvPr>
        </p:nvGraphicFramePr>
        <p:xfrm>
          <a:off x="2485943" y="2504177"/>
          <a:ext cx="7845412" cy="4060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04862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1019906" y="242717"/>
            <a:ext cx="9662961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ACTIVIDADES REALIZA LA DIRECCIÓN DE DESARROLLO URB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ANO? , LA PRINCIPAL ES DIRIGIR EL BUEN DESEMPEÑO DE LA DIRECCIÓN GENERAL EN COORDINACIÓN CON LOS DIRECTORES DE ÁREA Y BRINDAR APOYO PARA COADYUVAR EN LA OBTENCIÓN DE LOS OBJETIVOS DE LA SECRETARIA,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ACTIVIDAD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645553C-D24E-366F-4CA3-33C73DBFCE84}"/>
              </a:ext>
            </a:extLst>
          </p:cNvPr>
          <p:cNvSpPr txBox="1"/>
          <p:nvPr/>
        </p:nvSpPr>
        <p:spPr>
          <a:xfrm>
            <a:off x="1019905" y="1414660"/>
            <a:ext cx="9662961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LA DIRECCIÓN </a:t>
            </a:r>
            <a:r>
              <a:rPr lang="es-ES_tradnl" sz="1600" dirty="0">
                <a:solidFill>
                  <a:prstClr val="black"/>
                </a:solidFill>
                <a:latin typeface="Calibri" panose="020F0502020204030204"/>
              </a:rPr>
              <a:t>GENERAL DE DESARROLLO URBANO</a:t>
            </a: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LOGRÓ UN </a:t>
            </a: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AVANCE DEL </a:t>
            </a:r>
            <a:r>
              <a:rPr lang="es-ES_tradnl" sz="1600" b="1" noProof="0" dirty="0" smtClean="0">
                <a:solidFill>
                  <a:prstClr val="black"/>
                </a:solidFill>
                <a:latin typeface="Calibri" panose="020F0502020204030204"/>
              </a:rPr>
              <a:t>104.68</a:t>
            </a:r>
            <a:r>
              <a:rPr kumimoji="0" 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% </a:t>
            </a: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EN LA VERIFICACIÓN DE LAS ACTIVIDADES DE LAS DIRECCIONES DE 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ÁREA</a:t>
            </a:r>
            <a:r>
              <a:rPr kumimoji="0" lang="es-ES_tradnl" sz="16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DURANTE </a:t>
            </a:r>
            <a:r>
              <a:rPr kumimoji="0" lang="es-ES_tradnl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ESTE 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TRIMESTRE, YA QUE</a:t>
            </a:r>
            <a:r>
              <a:rPr kumimoji="0" lang="es-ES_tradnl" sz="16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SE PLANEO UNA 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META DE # 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6,350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VERIFICACIONES A LAS ACTIVIDADES DE LAS DIRECCIONES DE ÁREA </a:t>
            </a:r>
            <a:r>
              <a:rPr kumimoji="0" lang="es-ES_tradnl" sz="16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DE LAS CUALES SE LOGRARON VERIFICAR DURANTE ESTE TRIMESTRE </a:t>
            </a:r>
            <a:r>
              <a:rPr kumimoji="0" lang="es-ES_tradnl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# </a:t>
            </a:r>
            <a:r>
              <a:rPr lang="es-ES_tradnl" sz="1600" b="1" noProof="0" dirty="0" smtClean="0">
                <a:solidFill>
                  <a:prstClr val="black"/>
                </a:solidFill>
                <a:latin typeface="Calibri" panose="020F0502020204030204"/>
              </a:rPr>
              <a:t>6</a:t>
            </a:r>
            <a:r>
              <a:rPr lang="es-ES_tradnl" sz="1600" b="1" dirty="0" smtClean="0">
                <a:solidFill>
                  <a:prstClr val="black"/>
                </a:solidFill>
                <a:latin typeface="Calibri" panose="020F0502020204030204"/>
              </a:rPr>
              <a:t>,647, </a:t>
            </a:r>
            <a:r>
              <a:rPr lang="es-ES_tradnl" sz="1600" dirty="0" smtClean="0">
                <a:solidFill>
                  <a:prstClr val="black"/>
                </a:solidFill>
                <a:latin typeface="Calibri" panose="020F0502020204030204"/>
              </a:rPr>
              <a:t>CON ESTE RESULTADO SE LOGRO SUPERAR LA META PLANEADA</a:t>
            </a:r>
            <a:r>
              <a:rPr kumimoji="0" lang="es-ES_tradnl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</a:t>
            </a:r>
            <a:endParaRPr kumimoji="0" lang="es-ES_tradnl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79F2D54A-D98E-4241-A45E-3E4633B14C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0550301"/>
              </p:ext>
            </p:extLst>
          </p:nvPr>
        </p:nvGraphicFramePr>
        <p:xfrm>
          <a:off x="2255693" y="2933436"/>
          <a:ext cx="7680614" cy="3365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94158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2125409" y="408636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 </a:t>
            </a:r>
          </a:p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Dirección General de Desarrollo Urbano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38" y="1308818"/>
            <a:ext cx="11827265" cy="10364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45" y="1569749"/>
            <a:ext cx="3368878" cy="449183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464" y="1543260"/>
            <a:ext cx="3711678" cy="278375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541" y="1569749"/>
            <a:ext cx="3676359" cy="275726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5" t="-22052" r="-3675" b="22052"/>
          <a:stretch/>
        </p:blipFill>
        <p:spPr>
          <a:xfrm>
            <a:off x="4175122" y="4078031"/>
            <a:ext cx="3782761" cy="267519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541" y="4456675"/>
            <a:ext cx="3676359" cy="229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44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36503</TotalTime>
  <Words>2053</Words>
  <Application>Microsoft Office PowerPoint</Application>
  <PresentationFormat>Panorámica</PresentationFormat>
  <Paragraphs>157</Paragraphs>
  <Slides>21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Eduardo Encalada Sánchez</dc:creator>
  <cp:lastModifiedBy>jaky013.ms@gmail.com</cp:lastModifiedBy>
  <cp:revision>560</cp:revision>
  <cp:lastPrinted>2022-08-09T15:08:40Z</cp:lastPrinted>
  <dcterms:created xsi:type="dcterms:W3CDTF">2021-04-16T16:11:05Z</dcterms:created>
  <dcterms:modified xsi:type="dcterms:W3CDTF">2024-10-21T16:58:43Z</dcterms:modified>
</cp:coreProperties>
</file>