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8"/>
  </p:notesMasterIdLst>
  <p:sldIdLst>
    <p:sldId id="322" r:id="rId3"/>
    <p:sldId id="312" r:id="rId4"/>
    <p:sldId id="277" r:id="rId5"/>
    <p:sldId id="292" r:id="rId6"/>
    <p:sldId id="285" r:id="rId7"/>
    <p:sldId id="313" r:id="rId8"/>
    <p:sldId id="287" r:id="rId9"/>
    <p:sldId id="314" r:id="rId10"/>
    <p:sldId id="289" r:id="rId11"/>
    <p:sldId id="315" r:id="rId12"/>
    <p:sldId id="291" r:id="rId13"/>
    <p:sldId id="318" r:id="rId14"/>
    <p:sldId id="320" r:id="rId15"/>
    <p:sldId id="319" r:id="rId16"/>
    <p:sldId id="321" r:id="rId17"/>
  </p:sldIdLst>
  <p:sldSz cx="12192000" cy="6858000"/>
  <p:notesSz cx="6797675" cy="9926638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FF9933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9" autoAdjust="0"/>
    <p:restoredTop sz="95187"/>
  </p:normalViewPr>
  <p:slideViewPr>
    <p:cSldViewPr snapToGrid="0" snapToObjects="1">
      <p:cViewPr varScale="1">
        <p:scale>
          <a:sx n="69" d="100"/>
          <a:sy n="69" d="100"/>
        </p:scale>
        <p:origin x="56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2023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31976385815067548"/>
          <c:y val="1.99276467811019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'Direccion de Manejo de Recursos'!$B$4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'Direccion de Manejo de Recursos'!$C$3:$I$3</c:f>
              <c:strCache>
                <c:ptCount val="7"/>
                <c:pt idx="0">
                  <c:v>Dictamen de afectación de arbolado realizados.</c:v>
                </c:pt>
                <c:pt idx="1">
                  <c:v>Emisión Permiso de Poda.</c:v>
                </c:pt>
                <c:pt idx="2">
                  <c:v>Emisión Permiso de  Derribo de arbolado. </c:v>
                </c:pt>
                <c:pt idx="3">
                  <c:v> Emisión de Permiso de Trasplante de Arbolado.</c:v>
                </c:pt>
                <c:pt idx="4">
                  <c:v>Actividades de protección y cuidado de la Tortuga Marina.</c:v>
                </c:pt>
                <c:pt idx="5">
                  <c:v>Realización de jornadas de Reforestación.</c:v>
                </c:pt>
                <c:pt idx="6">
                  <c:v> Actividades de protección del  cangrejo azul.</c:v>
                </c:pt>
              </c:strCache>
            </c:strRef>
          </c:cat>
          <c:val>
            <c:numRef>
              <c:f>'Direccion de Manejo de Recursos'!$C$4:$I$4</c:f>
              <c:numCache>
                <c:formatCode>General</c:formatCode>
                <c:ptCount val="7"/>
                <c:pt idx="0">
                  <c:v>130</c:v>
                </c:pt>
                <c:pt idx="1">
                  <c:v>50</c:v>
                </c:pt>
                <c:pt idx="2">
                  <c:v>50</c:v>
                </c:pt>
                <c:pt idx="3">
                  <c:v>25</c:v>
                </c:pt>
                <c:pt idx="4">
                  <c:v>300</c:v>
                </c:pt>
                <c:pt idx="5">
                  <c:v>5</c:v>
                </c:pt>
                <c:pt idx="6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5CA-4E58-875A-4330DC4F020E}"/>
            </c:ext>
          </c:extLst>
        </c:ser>
        <c:ser>
          <c:idx val="1"/>
          <c:order val="1"/>
          <c:tx>
            <c:strRef>
              <c:f>'Direccion de Manejo de Recursos'!$B$5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'Direccion de Manejo de Recursos'!$C$3:$I$3</c:f>
              <c:strCache>
                <c:ptCount val="7"/>
                <c:pt idx="0">
                  <c:v>Dictamen de afectación de arbolado realizados.</c:v>
                </c:pt>
                <c:pt idx="1">
                  <c:v>Emisión Permiso de Poda.</c:v>
                </c:pt>
                <c:pt idx="2">
                  <c:v>Emisión Permiso de  Derribo de arbolado. </c:v>
                </c:pt>
                <c:pt idx="3">
                  <c:v> Emisión de Permiso de Trasplante de Arbolado.</c:v>
                </c:pt>
                <c:pt idx="4">
                  <c:v>Actividades de protección y cuidado de la Tortuga Marina.</c:v>
                </c:pt>
                <c:pt idx="5">
                  <c:v>Realización de jornadas de Reforestación.</c:v>
                </c:pt>
                <c:pt idx="6">
                  <c:v> Actividades de protección del  cangrejo azul.</c:v>
                </c:pt>
              </c:strCache>
            </c:strRef>
          </c:cat>
          <c:val>
            <c:numRef>
              <c:f>'Direccion de Manejo de Recursos'!$C$5:$I$5</c:f>
              <c:numCache>
                <c:formatCode>General</c:formatCode>
                <c:ptCount val="7"/>
                <c:pt idx="0">
                  <c:v>124</c:v>
                </c:pt>
                <c:pt idx="1">
                  <c:v>52</c:v>
                </c:pt>
                <c:pt idx="2">
                  <c:v>48</c:v>
                </c:pt>
                <c:pt idx="3">
                  <c:v>14</c:v>
                </c:pt>
                <c:pt idx="4">
                  <c:v>311</c:v>
                </c:pt>
                <c:pt idx="5">
                  <c:v>3</c:v>
                </c:pt>
                <c:pt idx="6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5CA-4E58-875A-4330DC4F020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222164992"/>
        <c:axId val="-222157920"/>
      </c:barChart>
      <c:lineChart>
        <c:grouping val="standard"/>
        <c:varyColors val="0"/>
        <c:ser>
          <c:idx val="2"/>
          <c:order val="2"/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2905363042088759E-3"/>
                  <c:y val="-2.909198274676008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'Direccion de Manejo de Recursos'!$C$3:$I$3</c:f>
              <c:strCache>
                <c:ptCount val="7"/>
                <c:pt idx="0">
                  <c:v>Dictamen de afectación de arbolado realizados.</c:v>
                </c:pt>
                <c:pt idx="1">
                  <c:v>Emisión Permiso de Poda.</c:v>
                </c:pt>
                <c:pt idx="2">
                  <c:v>Emisión Permiso de  Derribo de arbolado. </c:v>
                </c:pt>
                <c:pt idx="3">
                  <c:v> Emisión de Permiso de Trasplante de Arbolado.</c:v>
                </c:pt>
                <c:pt idx="4">
                  <c:v>Actividades de protección y cuidado de la Tortuga Marina.</c:v>
                </c:pt>
                <c:pt idx="5">
                  <c:v>Realización de jornadas de Reforestación.</c:v>
                </c:pt>
                <c:pt idx="6">
                  <c:v> Actividades de protección del  cangrejo azul.</c:v>
                </c:pt>
              </c:strCache>
            </c:strRef>
          </c:cat>
          <c:val>
            <c:numRef>
              <c:f>'Direccion de Manejo de Recursos'!$C$6:$I$6</c:f>
              <c:numCache>
                <c:formatCode>0.00%</c:formatCode>
                <c:ptCount val="7"/>
                <c:pt idx="0">
                  <c:v>0.9538461538461539</c:v>
                </c:pt>
                <c:pt idx="1">
                  <c:v>1.04</c:v>
                </c:pt>
                <c:pt idx="2">
                  <c:v>0.96</c:v>
                </c:pt>
                <c:pt idx="3">
                  <c:v>0.56000000000000005</c:v>
                </c:pt>
                <c:pt idx="4">
                  <c:v>1.0366666666666666</c:v>
                </c:pt>
                <c:pt idx="5">
                  <c:v>0.6</c:v>
                </c:pt>
                <c:pt idx="6">
                  <c:v>0.1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5CA-4E58-875A-4330DC4F02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22164448"/>
        <c:axId val="-222172064"/>
      </c:lineChart>
      <c:catAx>
        <c:axId val="-222164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22157920"/>
        <c:crosses val="autoZero"/>
        <c:auto val="1"/>
        <c:lblAlgn val="ctr"/>
        <c:lblOffset val="100"/>
        <c:noMultiLvlLbl val="0"/>
      </c:catAx>
      <c:valAx>
        <c:axId val="-222157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22164992"/>
        <c:crosses val="autoZero"/>
        <c:crossBetween val="between"/>
      </c:valAx>
      <c:valAx>
        <c:axId val="-22217206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22164448"/>
        <c:crosses val="max"/>
        <c:crossBetween val="between"/>
      </c:valAx>
      <c:catAx>
        <c:axId val="-22216444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22217206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2023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33823618127236732"/>
          <c:y val="3.32184582281779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5.9252782468818731E-2"/>
          <c:y val="0.19589254341322135"/>
          <c:w val="0.86301226504383421"/>
          <c:h val="0.601040962167617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'Normatividad y Evaluacion Ambie'!$B$4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'Normatividad y Evaluacion Ambie'!$C$3:$E$3</c:f>
              <c:strCache>
                <c:ptCount val="3"/>
                <c:pt idx="0">
                  <c:v>Elaboración de Constancias de Factibilidad Ecológicas.</c:v>
                </c:pt>
                <c:pt idx="1">
                  <c:v>Emisión de Anuencia Ambiental de Obra Civil y Actividades.</c:v>
                </c:pt>
                <c:pt idx="2">
                  <c:v>Emisión de Constancia  de Potencial de Desarrollo de Predios.</c:v>
                </c:pt>
              </c:strCache>
            </c:strRef>
          </c:cat>
          <c:val>
            <c:numRef>
              <c:f>'Normatividad y Evaluacion Ambie'!$C$4:$E$4</c:f>
              <c:numCache>
                <c:formatCode>General</c:formatCode>
                <c:ptCount val="3"/>
                <c:pt idx="0">
                  <c:v>30</c:v>
                </c:pt>
                <c:pt idx="1">
                  <c:v>100</c:v>
                </c:pt>
                <c:pt idx="2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8E-4CAD-9D52-1192AAC533FD}"/>
            </c:ext>
          </c:extLst>
        </c:ser>
        <c:ser>
          <c:idx val="1"/>
          <c:order val="1"/>
          <c:tx>
            <c:strRef>
              <c:f>'Normatividad y Evaluacion Ambie'!$B$5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'Normatividad y Evaluacion Ambie'!$C$3:$E$3</c:f>
              <c:strCache>
                <c:ptCount val="3"/>
                <c:pt idx="0">
                  <c:v>Elaboración de Constancias de Factibilidad Ecológicas.</c:v>
                </c:pt>
                <c:pt idx="1">
                  <c:v>Emisión de Anuencia Ambiental de Obra Civil y Actividades.</c:v>
                </c:pt>
                <c:pt idx="2">
                  <c:v>Emisión de Constancia  de Potencial de Desarrollo de Predios.</c:v>
                </c:pt>
              </c:strCache>
            </c:strRef>
          </c:cat>
          <c:val>
            <c:numRef>
              <c:f>'Normatividad y Evaluacion Ambie'!$C$5:$E$5</c:f>
              <c:numCache>
                <c:formatCode>General</c:formatCode>
                <c:ptCount val="3"/>
                <c:pt idx="0">
                  <c:v>17</c:v>
                </c:pt>
                <c:pt idx="1">
                  <c:v>88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8E-4CAD-9D52-1192AAC533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222163360"/>
        <c:axId val="-222161728"/>
      </c:barChart>
      <c:lineChart>
        <c:grouping val="standard"/>
        <c:varyColors val="0"/>
        <c:ser>
          <c:idx val="2"/>
          <c:order val="2"/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3869295235418755E-2"/>
                  <c:y val="-6.73907107911003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'Normatividad y Evaluacion Ambie'!$C$3:$D$3</c:f>
              <c:strCache>
                <c:ptCount val="2"/>
                <c:pt idx="0">
                  <c:v>Elaboración de Constancias de Factibilidad Ecológicas.</c:v>
                </c:pt>
                <c:pt idx="1">
                  <c:v>Emisión de Anuencia Ambiental de Obra Civil y Actividades.</c:v>
                </c:pt>
              </c:strCache>
            </c:strRef>
          </c:cat>
          <c:val>
            <c:numRef>
              <c:f>'Normatividad y Evaluacion Ambie'!$C$6:$E$6</c:f>
              <c:numCache>
                <c:formatCode>0.00%</c:formatCode>
                <c:ptCount val="3"/>
                <c:pt idx="0">
                  <c:v>0.56666666666666665</c:v>
                </c:pt>
                <c:pt idx="1">
                  <c:v>0.88</c:v>
                </c:pt>
                <c:pt idx="2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68E-4CAD-9D52-1192AAC53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22162272"/>
        <c:axId val="-222166080"/>
      </c:lineChart>
      <c:catAx>
        <c:axId val="-222163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22161728"/>
        <c:crosses val="autoZero"/>
        <c:auto val="1"/>
        <c:lblAlgn val="ctr"/>
        <c:lblOffset val="100"/>
        <c:noMultiLvlLbl val="0"/>
      </c:catAx>
      <c:valAx>
        <c:axId val="-222161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22163360"/>
        <c:crosses val="autoZero"/>
        <c:crossBetween val="between"/>
      </c:valAx>
      <c:valAx>
        <c:axId val="-22216608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22162272"/>
        <c:crosses val="max"/>
        <c:crossBetween val="between"/>
      </c:valAx>
      <c:catAx>
        <c:axId val="-22216227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22216608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2023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34911200619961791"/>
          <c:y val="2.07456785240904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'Inspección y Vigilancia Coor'!$B$4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'Inspección y Vigilancia Coor'!$C$3:$F$3</c:f>
              <c:strCache>
                <c:ptCount val="4"/>
                <c:pt idx="0">
                  <c:v>Elaboración de Permisos de Operación a los contribuyentes de MBJ.</c:v>
                </c:pt>
                <c:pt idx="1">
                  <c:v>Verificacion de establecimientos comerciales.</c:v>
                </c:pt>
                <c:pt idx="2">
                  <c:v>Atención a  las denuncias ciudadanas.</c:v>
                </c:pt>
                <c:pt idx="3">
                  <c:v> Atención, seguimiento y  conclusión a las denuncias y procedemientos juridicos.</c:v>
                </c:pt>
              </c:strCache>
            </c:strRef>
          </c:cat>
          <c:val>
            <c:numRef>
              <c:f>'Inspección y Vigilancia Coor'!$C$4:$F$4</c:f>
              <c:numCache>
                <c:formatCode>General</c:formatCode>
                <c:ptCount val="4"/>
                <c:pt idx="0">
                  <c:v>745</c:v>
                </c:pt>
                <c:pt idx="1">
                  <c:v>875</c:v>
                </c:pt>
                <c:pt idx="2">
                  <c:v>200</c:v>
                </c:pt>
                <c:pt idx="3">
                  <c:v>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13E-4544-B6F0-93683453BA3D}"/>
            </c:ext>
          </c:extLst>
        </c:ser>
        <c:ser>
          <c:idx val="1"/>
          <c:order val="1"/>
          <c:tx>
            <c:strRef>
              <c:f>'Inspección y Vigilancia Coor'!$B$5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'Inspección y Vigilancia Coor'!$C$3:$F$3</c:f>
              <c:strCache>
                <c:ptCount val="4"/>
                <c:pt idx="0">
                  <c:v>Elaboración de Permisos de Operación a los contribuyentes de MBJ.</c:v>
                </c:pt>
                <c:pt idx="1">
                  <c:v>Verificacion de establecimientos comerciales.</c:v>
                </c:pt>
                <c:pt idx="2">
                  <c:v>Atención a  las denuncias ciudadanas.</c:v>
                </c:pt>
                <c:pt idx="3">
                  <c:v> Atención, seguimiento y  conclusión a las denuncias y procedemientos juridicos.</c:v>
                </c:pt>
              </c:strCache>
            </c:strRef>
          </c:cat>
          <c:val>
            <c:numRef>
              <c:f>'Inspección y Vigilancia Coor'!$C$5:$F$5</c:f>
              <c:numCache>
                <c:formatCode>General</c:formatCode>
                <c:ptCount val="4"/>
                <c:pt idx="0">
                  <c:v>742</c:v>
                </c:pt>
                <c:pt idx="1">
                  <c:v>875</c:v>
                </c:pt>
                <c:pt idx="2">
                  <c:v>108</c:v>
                </c:pt>
                <c:pt idx="3">
                  <c:v>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13E-4544-B6F0-93683453BA3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224851360"/>
        <c:axId val="-22484428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7482013193048379E-2"/>
                  <c:y val="-4.22062456381340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'Inspección y Vigilancia Coor'!$C$3:$F$3</c:f>
              <c:strCache>
                <c:ptCount val="4"/>
                <c:pt idx="0">
                  <c:v>Elaboración de Permisos de Operación a los contribuyentes de MBJ.</c:v>
                </c:pt>
                <c:pt idx="1">
                  <c:v>Verificacion de establecimientos comerciales.</c:v>
                </c:pt>
                <c:pt idx="2">
                  <c:v>Atención a  las denuncias ciudadanas.</c:v>
                </c:pt>
                <c:pt idx="3">
                  <c:v> Atención, seguimiento y  conclusión a las denuncias y procedemientos juridicos.</c:v>
                </c:pt>
              </c:strCache>
            </c:strRef>
          </c:cat>
          <c:val>
            <c:numRef>
              <c:f>'Inspección y Vigilancia Coor'!$C$6:$F$6</c:f>
              <c:numCache>
                <c:formatCode>0.00%</c:formatCode>
                <c:ptCount val="4"/>
                <c:pt idx="0">
                  <c:v>0.99597315436241607</c:v>
                </c:pt>
                <c:pt idx="1">
                  <c:v>1</c:v>
                </c:pt>
                <c:pt idx="2">
                  <c:v>0.54</c:v>
                </c:pt>
                <c:pt idx="3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13E-4544-B6F0-93683453BA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24855712"/>
        <c:axId val="-224843200"/>
      </c:lineChart>
      <c:catAx>
        <c:axId val="-224851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24844288"/>
        <c:crosses val="autoZero"/>
        <c:auto val="1"/>
        <c:lblAlgn val="ctr"/>
        <c:lblOffset val="100"/>
        <c:noMultiLvlLbl val="0"/>
      </c:catAx>
      <c:valAx>
        <c:axId val="-224844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24851360"/>
        <c:crosses val="autoZero"/>
        <c:crossBetween val="between"/>
      </c:valAx>
      <c:valAx>
        <c:axId val="-22484320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24855712"/>
        <c:crosses val="max"/>
        <c:crossBetween val="between"/>
      </c:valAx>
      <c:catAx>
        <c:axId val="-22485571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224843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2023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34155266173813231"/>
          <c:y val="2.58319935952928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'Divulgación y Educación Ambient'!$B$4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'Divulgación y Educación Ambient'!$C$3:$E$3</c:f>
              <c:strCache>
                <c:ptCount val="3"/>
                <c:pt idx="0">
                  <c:v>Implementación de  jornadas de entrega-recepción.</c:v>
                </c:pt>
                <c:pt idx="1">
                  <c:v>Promoción de  las buenas prácticas ambientales.</c:v>
                </c:pt>
                <c:pt idx="2">
                  <c:v>Aplicación del Programa de Educación Ambiental.</c:v>
                </c:pt>
              </c:strCache>
            </c:strRef>
          </c:cat>
          <c:val>
            <c:numRef>
              <c:f>'Divulgación y Educación Ambient'!$C$4:$E$4</c:f>
              <c:numCache>
                <c:formatCode>General</c:formatCode>
                <c:ptCount val="3"/>
                <c:pt idx="0">
                  <c:v>6</c:v>
                </c:pt>
                <c:pt idx="1">
                  <c:v>150</c:v>
                </c:pt>
                <c:pt idx="2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A19-49D5-8469-48B882C495CA}"/>
            </c:ext>
          </c:extLst>
        </c:ser>
        <c:ser>
          <c:idx val="1"/>
          <c:order val="1"/>
          <c:tx>
            <c:strRef>
              <c:f>'Divulgación y Educación Ambient'!$B$5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'Divulgación y Educación Ambient'!$C$3:$E$3</c:f>
              <c:strCache>
                <c:ptCount val="3"/>
                <c:pt idx="0">
                  <c:v>Implementación de  jornadas de entrega-recepción.</c:v>
                </c:pt>
                <c:pt idx="1">
                  <c:v>Promoción de  las buenas prácticas ambientales.</c:v>
                </c:pt>
                <c:pt idx="2">
                  <c:v>Aplicación del Programa de Educación Ambiental.</c:v>
                </c:pt>
              </c:strCache>
            </c:strRef>
          </c:cat>
          <c:val>
            <c:numRef>
              <c:f>'Divulgación y Educación Ambient'!$C$5:$E$5</c:f>
              <c:numCache>
                <c:formatCode>General</c:formatCode>
                <c:ptCount val="3"/>
                <c:pt idx="0">
                  <c:v>6</c:v>
                </c:pt>
                <c:pt idx="1">
                  <c:v>94</c:v>
                </c:pt>
                <c:pt idx="2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A19-49D5-8469-48B882C495C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224850816"/>
        <c:axId val="-22485843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bg2">
                  <a:lumMod val="50000"/>
                </a:schemeClr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'Divulgación y Educación Ambient'!$C$3:$E$3</c:f>
              <c:strCache>
                <c:ptCount val="3"/>
                <c:pt idx="0">
                  <c:v>Implementación de  jornadas de entrega-recepción.</c:v>
                </c:pt>
                <c:pt idx="1">
                  <c:v>Promoción de  las buenas prácticas ambientales.</c:v>
                </c:pt>
                <c:pt idx="2">
                  <c:v>Aplicación del Programa de Educación Ambiental.</c:v>
                </c:pt>
              </c:strCache>
            </c:strRef>
          </c:cat>
          <c:val>
            <c:numRef>
              <c:f>'Divulgación y Educación Ambient'!$C$6:$E$6</c:f>
              <c:numCache>
                <c:formatCode>0.00%</c:formatCode>
                <c:ptCount val="3"/>
                <c:pt idx="0">
                  <c:v>1</c:v>
                </c:pt>
                <c:pt idx="1">
                  <c:v>0.62666666666666671</c:v>
                </c:pt>
                <c:pt idx="2">
                  <c:v>1.7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8A19-49D5-8469-48B882C495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24850272"/>
        <c:axId val="-224857344"/>
      </c:lineChart>
      <c:catAx>
        <c:axId val="-224850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24858432"/>
        <c:crosses val="autoZero"/>
        <c:auto val="1"/>
        <c:lblAlgn val="ctr"/>
        <c:lblOffset val="100"/>
        <c:noMultiLvlLbl val="0"/>
      </c:catAx>
      <c:valAx>
        <c:axId val="-224858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24850816"/>
        <c:crosses val="autoZero"/>
        <c:crossBetween val="between"/>
      </c:valAx>
      <c:valAx>
        <c:axId val="-22485734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24850272"/>
        <c:crosses val="max"/>
        <c:crossBetween val="between"/>
      </c:valAx>
      <c:catAx>
        <c:axId val="-22485027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22485734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2023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33080449216155555"/>
          <c:y val="1.124010291048337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'Planeación y Política Ambienta'!$B$4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'Planeación y Política Ambienta'!$C$3:$F$3</c:f>
              <c:strCache>
                <c:ptCount val="4"/>
                <c:pt idx="0">
                  <c:v>Cursos de capacitación, actualización y profesionalización.</c:v>
                </c:pt>
                <c:pt idx="1">
                  <c:v> Realización de jornadas de Cenotes Urbanos</c:v>
                </c:pt>
                <c:pt idx="2">
                  <c:v>Sesión de POEL.</c:v>
                </c:pt>
                <c:pt idx="3">
                  <c:v>Sesión de CME.</c:v>
                </c:pt>
              </c:strCache>
            </c:strRef>
          </c:cat>
          <c:val>
            <c:numRef>
              <c:f>'Planeación y Política Ambienta'!$C$4:$F$4</c:f>
              <c:numCache>
                <c:formatCode>General</c:formatCode>
                <c:ptCount val="4"/>
                <c:pt idx="0">
                  <c:v>3</c:v>
                </c:pt>
                <c:pt idx="1">
                  <c:v>9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8E6-43F0-8E1C-12EF76A1C027}"/>
            </c:ext>
          </c:extLst>
        </c:ser>
        <c:ser>
          <c:idx val="1"/>
          <c:order val="1"/>
          <c:tx>
            <c:strRef>
              <c:f>'Planeación y Política Ambienta'!$B$5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'Planeación y Política Ambienta'!$C$3:$F$3</c:f>
              <c:strCache>
                <c:ptCount val="4"/>
                <c:pt idx="0">
                  <c:v>Cursos de capacitación, actualización y profesionalización.</c:v>
                </c:pt>
                <c:pt idx="1">
                  <c:v> Realización de jornadas de Cenotes Urbanos</c:v>
                </c:pt>
                <c:pt idx="2">
                  <c:v>Sesión de POEL.</c:v>
                </c:pt>
                <c:pt idx="3">
                  <c:v>Sesión de CME.</c:v>
                </c:pt>
              </c:strCache>
            </c:strRef>
          </c:cat>
          <c:val>
            <c:numRef>
              <c:f>'Planeación y Política Ambienta'!$C$5:$F$5</c:f>
              <c:numCache>
                <c:formatCode>General</c:formatCode>
                <c:ptCount val="4"/>
                <c:pt idx="0">
                  <c:v>0</c:v>
                </c:pt>
                <c:pt idx="1">
                  <c:v>9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8E6-43F0-8E1C-12EF76A1C02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224852992"/>
        <c:axId val="-224849728"/>
      </c:barChart>
      <c:lineChart>
        <c:grouping val="standard"/>
        <c:varyColors val="0"/>
        <c:ser>
          <c:idx val="2"/>
          <c:order val="2"/>
          <c:spPr>
            <a:ln w="28575" cap="rnd">
              <a:solidFill>
                <a:schemeClr val="bg2">
                  <a:lumMod val="75000"/>
                </a:schemeClr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'Planeación y Política Ambienta'!$C$3:$F$3</c:f>
              <c:strCache>
                <c:ptCount val="4"/>
                <c:pt idx="0">
                  <c:v>Cursos de capacitación, actualización y profesionalización.</c:v>
                </c:pt>
                <c:pt idx="1">
                  <c:v> Realización de jornadas de Cenotes Urbanos</c:v>
                </c:pt>
                <c:pt idx="2">
                  <c:v>Sesión de POEL.</c:v>
                </c:pt>
                <c:pt idx="3">
                  <c:v>Sesión de CME.</c:v>
                </c:pt>
              </c:strCache>
            </c:strRef>
          </c:cat>
          <c:val>
            <c:numRef>
              <c:f>'Planeación y Política Ambienta'!$C$6:$F$6</c:f>
              <c:numCache>
                <c:formatCode>0.00%</c:formatCode>
                <c:ptCount val="4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8E6-43F0-8E1C-12EF76A1C0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24848096"/>
        <c:axId val="-224849184"/>
      </c:lineChart>
      <c:catAx>
        <c:axId val="-224852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24849728"/>
        <c:crosses val="autoZero"/>
        <c:auto val="1"/>
        <c:lblAlgn val="ctr"/>
        <c:lblOffset val="100"/>
        <c:noMultiLvlLbl val="0"/>
      </c:catAx>
      <c:valAx>
        <c:axId val="-224849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24852992"/>
        <c:crosses val="autoZero"/>
        <c:crossBetween val="between"/>
      </c:valAx>
      <c:valAx>
        <c:axId val="-22484918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24848096"/>
        <c:crosses val="max"/>
        <c:crossBetween val="between"/>
      </c:valAx>
      <c:catAx>
        <c:axId val="-22484809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22484918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2023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33294019033262562"/>
          <c:y val="2.75664565947772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'Dirección de Áreas Naturales Pr'!$B$4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'Dirección de Áreas Naturales Pr'!$C$3:$H$3</c:f>
              <c:strCache>
                <c:ptCount val="6"/>
                <c:pt idx="0">
                  <c:v> Cursos de capacitación al personal del Parque Ecológico Ombligo Verde.</c:v>
                </c:pt>
                <c:pt idx="1">
                  <c:v>Recorridos guiados en la Reserva Ecológica Ombligo Verde.</c:v>
                </c:pt>
                <c:pt idx="2">
                  <c:v>Platicas de educación y cultura en el Parque Ecológico Ombligo Verde.</c:v>
                </c:pt>
                <c:pt idx="3">
                  <c:v>Cursos de capacitación al personal del Parque Ecológico Estatal Kabah.</c:v>
                </c:pt>
                <c:pt idx="4">
                  <c:v>Platicas de Educación y cultura en Parque Ecológico Estatal Kabah.</c:v>
                </c:pt>
                <c:pt idx="5">
                  <c:v>Recorridos guiados en Parque Ecológico Estatal Kabah.</c:v>
                </c:pt>
              </c:strCache>
            </c:strRef>
          </c:cat>
          <c:val>
            <c:numRef>
              <c:f>'Dirección de Áreas Naturales Pr'!$C$4:$H$4</c:f>
              <c:numCache>
                <c:formatCode>General</c:formatCode>
                <c:ptCount val="6"/>
                <c:pt idx="0">
                  <c:v>2</c:v>
                </c:pt>
                <c:pt idx="1">
                  <c:v>5</c:v>
                </c:pt>
                <c:pt idx="2">
                  <c:v>6</c:v>
                </c:pt>
                <c:pt idx="3">
                  <c:v>2</c:v>
                </c:pt>
                <c:pt idx="4">
                  <c:v>20</c:v>
                </c:pt>
                <c:pt idx="5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C69-43AB-BA38-423F0C296254}"/>
            </c:ext>
          </c:extLst>
        </c:ser>
        <c:ser>
          <c:idx val="1"/>
          <c:order val="1"/>
          <c:tx>
            <c:strRef>
              <c:f>'Dirección de Áreas Naturales Pr'!$B$5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'Dirección de Áreas Naturales Pr'!$C$3:$H$3</c:f>
              <c:strCache>
                <c:ptCount val="6"/>
                <c:pt idx="0">
                  <c:v> Cursos de capacitación al personal del Parque Ecológico Ombligo Verde.</c:v>
                </c:pt>
                <c:pt idx="1">
                  <c:v>Recorridos guiados en la Reserva Ecológica Ombligo Verde.</c:v>
                </c:pt>
                <c:pt idx="2">
                  <c:v>Platicas de educación y cultura en el Parque Ecológico Ombligo Verde.</c:v>
                </c:pt>
                <c:pt idx="3">
                  <c:v>Cursos de capacitación al personal del Parque Ecológico Estatal Kabah.</c:v>
                </c:pt>
                <c:pt idx="4">
                  <c:v>Platicas de Educación y cultura en Parque Ecológico Estatal Kabah.</c:v>
                </c:pt>
                <c:pt idx="5">
                  <c:v>Recorridos guiados en Parque Ecológico Estatal Kabah.</c:v>
                </c:pt>
              </c:strCache>
            </c:strRef>
          </c:cat>
          <c:val>
            <c:numRef>
              <c:f>'Dirección de Áreas Naturales Pr'!$C$5:$H$5</c:f>
              <c:numCache>
                <c:formatCode>General</c:formatCode>
                <c:ptCount val="6"/>
                <c:pt idx="0">
                  <c:v>0</c:v>
                </c:pt>
                <c:pt idx="1">
                  <c:v>6</c:v>
                </c:pt>
                <c:pt idx="2">
                  <c:v>6</c:v>
                </c:pt>
                <c:pt idx="3">
                  <c:v>1</c:v>
                </c:pt>
                <c:pt idx="4">
                  <c:v>17</c:v>
                </c:pt>
                <c:pt idx="5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C69-43AB-BA38-423F0C29625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682717824"/>
        <c:axId val="-68271728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2.3437059887370017E-2"/>
                  <c:y val="-3.81944434001956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850294201634475E-2"/>
                  <c:y val="-7.25694424603718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9.8682357420506236E-3"/>
                  <c:y val="-6.87499981203521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2.4670589355126333E-3"/>
                  <c:y val="-5.3472220760273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'Dirección de Áreas Naturales Pr'!$C$3:$H$3</c:f>
              <c:strCache>
                <c:ptCount val="6"/>
                <c:pt idx="0">
                  <c:v> Cursos de capacitación al personal del Parque Ecológico Ombligo Verde.</c:v>
                </c:pt>
                <c:pt idx="1">
                  <c:v>Recorridos guiados en la Reserva Ecológica Ombligo Verde.</c:v>
                </c:pt>
                <c:pt idx="2">
                  <c:v>Platicas de educación y cultura en el Parque Ecológico Ombligo Verde.</c:v>
                </c:pt>
                <c:pt idx="3">
                  <c:v>Cursos de capacitación al personal del Parque Ecológico Estatal Kabah.</c:v>
                </c:pt>
                <c:pt idx="4">
                  <c:v>Platicas de Educación y cultura en Parque Ecológico Estatal Kabah.</c:v>
                </c:pt>
                <c:pt idx="5">
                  <c:v>Recorridos guiados en Parque Ecológico Estatal Kabah.</c:v>
                </c:pt>
              </c:strCache>
            </c:strRef>
          </c:cat>
          <c:val>
            <c:numRef>
              <c:f>'Dirección de Áreas Naturales Pr'!$C$6:$H$6</c:f>
              <c:numCache>
                <c:formatCode>0.00%</c:formatCode>
                <c:ptCount val="6"/>
                <c:pt idx="0">
                  <c:v>0</c:v>
                </c:pt>
                <c:pt idx="1">
                  <c:v>1.2</c:v>
                </c:pt>
                <c:pt idx="2">
                  <c:v>1</c:v>
                </c:pt>
                <c:pt idx="3">
                  <c:v>0.5</c:v>
                </c:pt>
                <c:pt idx="4">
                  <c:v>0.85</c:v>
                </c:pt>
                <c:pt idx="5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4C69-43AB-BA38-423F0C2962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682708032"/>
        <c:axId val="-682711840"/>
      </c:lineChart>
      <c:catAx>
        <c:axId val="-682717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682717280"/>
        <c:crosses val="autoZero"/>
        <c:auto val="1"/>
        <c:lblAlgn val="ctr"/>
        <c:lblOffset val="100"/>
        <c:noMultiLvlLbl val="0"/>
      </c:catAx>
      <c:valAx>
        <c:axId val="-682717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682717824"/>
        <c:crosses val="autoZero"/>
        <c:crossBetween val="between"/>
      </c:valAx>
      <c:valAx>
        <c:axId val="-68271184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682708032"/>
        <c:crosses val="max"/>
        <c:crossBetween val="between"/>
      </c:valAx>
      <c:catAx>
        <c:axId val="-68270803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68271184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2023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337302786929006"/>
          <c:y val="1.99275068951269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'Protección y Bienestar Animal'!$B$4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'Protección y Bienestar Animal'!$C$3:$E$3</c:f>
              <c:strCache>
                <c:ptCount val="3"/>
                <c:pt idx="0">
                  <c:v>Acciones para la protección animal dentro del territorio municipal.</c:v>
                </c:pt>
                <c:pt idx="1">
                  <c:v>Atención, seguimiento y  conclusión a las denuncias en materia de protección y el bienestar animal.</c:v>
                </c:pt>
                <c:pt idx="2">
                  <c:v>Acciones para mantener la salud y bienestar de los animales que lo requieran dentro del territorio municipal.</c:v>
                </c:pt>
              </c:strCache>
            </c:strRef>
          </c:cat>
          <c:val>
            <c:numRef>
              <c:f>'Protección y Bienestar Animal'!$C$4:$E$4</c:f>
              <c:numCache>
                <c:formatCode>General</c:formatCode>
                <c:ptCount val="3"/>
                <c:pt idx="0">
                  <c:v>75</c:v>
                </c:pt>
                <c:pt idx="1">
                  <c:v>200</c:v>
                </c:pt>
                <c:pt idx="2" formatCode="#,##0">
                  <c:v>2500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686-43CE-B537-577566775D44}"/>
            </c:ext>
          </c:extLst>
        </c:ser>
        <c:ser>
          <c:idx val="1"/>
          <c:order val="1"/>
          <c:tx>
            <c:strRef>
              <c:f>'Protección y Bienestar Animal'!$B$5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'Protección y Bienestar Animal'!$C$3:$E$3</c:f>
              <c:strCache>
                <c:ptCount val="3"/>
                <c:pt idx="0">
                  <c:v>Acciones para la protección animal dentro del territorio municipal.</c:v>
                </c:pt>
                <c:pt idx="1">
                  <c:v>Atención, seguimiento y  conclusión a las denuncias en materia de protección y el bienestar animal.</c:v>
                </c:pt>
                <c:pt idx="2">
                  <c:v>Acciones para mantener la salud y bienestar de los animales que lo requieran dentro del territorio municipal.</c:v>
                </c:pt>
              </c:strCache>
            </c:strRef>
          </c:cat>
          <c:val>
            <c:numRef>
              <c:f>'Protección y Bienestar Animal'!$C$5:$E$5</c:f>
              <c:numCache>
                <c:formatCode>General</c:formatCode>
                <c:ptCount val="3"/>
                <c:pt idx="0">
                  <c:v>12</c:v>
                </c:pt>
                <c:pt idx="1">
                  <c:v>109</c:v>
                </c:pt>
                <c:pt idx="2" formatCode="#,##0">
                  <c:v>2045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686-43CE-B537-577566775D4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90833584"/>
        <c:axId val="-89083304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'Protección y Bienestar Animal'!$C$3:$E$3</c:f>
              <c:strCache>
                <c:ptCount val="3"/>
                <c:pt idx="0">
                  <c:v>Acciones para la protección animal dentro del territorio municipal.</c:v>
                </c:pt>
                <c:pt idx="1">
                  <c:v>Atención, seguimiento y  conclusión a las denuncias en materia de protección y el bienestar animal.</c:v>
                </c:pt>
                <c:pt idx="2">
                  <c:v>Acciones para mantener la salud y bienestar de los animales que lo requieran dentro del territorio municipal.</c:v>
                </c:pt>
              </c:strCache>
            </c:strRef>
          </c:cat>
          <c:val>
            <c:numRef>
              <c:f>'Protección y Bienestar Animal'!$C$6:$E$6</c:f>
              <c:numCache>
                <c:formatCode>0.00%</c:formatCode>
                <c:ptCount val="3"/>
                <c:pt idx="0">
                  <c:v>0.16</c:v>
                </c:pt>
                <c:pt idx="1">
                  <c:v>0.54500000000000004</c:v>
                </c:pt>
                <c:pt idx="2">
                  <c:v>0.81799999999999995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6686-43CE-B537-577566775D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31416288"/>
        <c:axId val="-682981616"/>
      </c:lineChart>
      <c:catAx>
        <c:axId val="-890833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90833040"/>
        <c:crosses val="autoZero"/>
        <c:auto val="1"/>
        <c:lblAlgn val="ctr"/>
        <c:lblOffset val="100"/>
        <c:noMultiLvlLbl val="0"/>
      </c:catAx>
      <c:valAx>
        <c:axId val="-890833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90833584"/>
        <c:crosses val="autoZero"/>
        <c:crossBetween val="between"/>
      </c:valAx>
      <c:valAx>
        <c:axId val="-682981616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131416288"/>
        <c:crosses val="max"/>
        <c:crossBetween val="between"/>
      </c:valAx>
      <c:catAx>
        <c:axId val="-1314162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68298161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10/18/2023</a:t>
            </a:fld>
            <a:endParaRPr 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339414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89756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76794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68980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285083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416430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3030253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31241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382115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373527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73087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s-ES_tradnl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18/10/2023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18/10/2023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18/10/2023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90134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6E52E255-3B56-B943-86A4-A4DDA62558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40"/>
          <a:stretch/>
        </p:blipFill>
        <p:spPr>
          <a:xfrm>
            <a:off x="2389635" y="1015056"/>
            <a:ext cx="2620781" cy="399062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3"/>
          <a:stretch/>
        </p:blipFill>
        <p:spPr>
          <a:xfrm>
            <a:off x="5148230" y="1453998"/>
            <a:ext cx="5028046" cy="2762374"/>
          </a:xfrm>
          <a:prstGeom prst="rect">
            <a:avLst/>
          </a:prstGeom>
        </p:spPr>
      </p:pic>
      <p:cxnSp>
        <p:nvCxnSpPr>
          <p:cNvPr id="27" name="Conector recto 26"/>
          <p:cNvCxnSpPr/>
          <p:nvPr/>
        </p:nvCxnSpPr>
        <p:spPr>
          <a:xfrm flipV="1">
            <a:off x="1376878" y="4491286"/>
            <a:ext cx="9425801" cy="8514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9" name="Rectángulo 28"/>
          <p:cNvSpPr/>
          <p:nvPr/>
        </p:nvSpPr>
        <p:spPr>
          <a:xfrm>
            <a:off x="0" y="4499800"/>
            <a:ext cx="12192000" cy="2358200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-1" y="4327451"/>
            <a:ext cx="2147374" cy="2539063"/>
          </a:xfrm>
          <a:prstGeom prst="rect">
            <a:avLst/>
          </a:prstGeom>
        </p:spPr>
      </p:pic>
      <p:sp>
        <p:nvSpPr>
          <p:cNvPr id="31" name="CuadroTexto 30"/>
          <p:cNvSpPr txBox="1"/>
          <p:nvPr/>
        </p:nvSpPr>
        <p:spPr>
          <a:xfrm>
            <a:off x="2997630" y="5058373"/>
            <a:ext cx="71786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>
                <a:solidFill>
                  <a:prstClr val="black"/>
                </a:solidFill>
                <a:latin typeface="Gotham Black" pitchFamily="50" charset="0"/>
              </a:rPr>
              <a:t>INFORME </a:t>
            </a:r>
            <a:r>
              <a:rPr lang="es-ES" sz="3200" dirty="0" smtClean="0">
                <a:solidFill>
                  <a:prstClr val="black"/>
                </a:solidFill>
                <a:latin typeface="Gotham Black" pitchFamily="50" charset="0"/>
              </a:rPr>
              <a:t>DEL TERCER</a:t>
            </a:r>
            <a:r>
              <a:rPr lang="es-ES" sz="3200" dirty="0" smtClean="0">
                <a:solidFill>
                  <a:prstClr val="black"/>
                </a:solidFill>
                <a:latin typeface="Gotham" panose="02000504050000020004" pitchFamily="2" charset="0"/>
              </a:rPr>
              <a:t> TRIMESTRE 2023 </a:t>
            </a:r>
            <a:endParaRPr lang="es-MX" sz="3200" dirty="0">
              <a:solidFill>
                <a:prstClr val="black"/>
              </a:solidFill>
              <a:latin typeface="Gotham" panose="0200050405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55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0" y="2286000"/>
            <a:ext cx="12192000" cy="4572000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352479" y="270172"/>
            <a:ext cx="11491177" cy="392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s-MX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>
                <a:solidFill>
                  <a:schemeClr val="bg2">
                    <a:lumMod val="25000"/>
                  </a:schemeClr>
                </a:solidFill>
                <a:latin typeface="Gotham Black" pitchFamily="50" charset="0"/>
              </a:defRPr>
            </a:lvl1pPr>
          </a:lstStyle>
          <a:p>
            <a:r>
              <a:rPr lang="es-ES" sz="2300" b="1" dirty="0" smtClean="0">
                <a:solidFill>
                  <a:schemeClr val="tx1"/>
                </a:solidFill>
                <a:latin typeface="+mn-lt"/>
              </a:rPr>
              <a:t>DIRECCIÓN DE PLANEACIÓN Y POLÍTICA AMBIENTAL</a:t>
            </a:r>
            <a:endParaRPr lang="es-ES" sz="2300" b="1" dirty="0">
              <a:solidFill>
                <a:schemeClr val="tx1"/>
              </a:solidFill>
              <a:latin typeface="+mn-lt"/>
            </a:endParaRPr>
          </a:p>
          <a:p>
            <a:endParaRPr lang="es-ES_tradnl" sz="2300" b="1" dirty="0">
              <a:solidFill>
                <a:schemeClr val="tx1"/>
              </a:solidFill>
              <a:latin typeface="+mn-lt"/>
            </a:endParaRPr>
          </a:p>
          <a:p>
            <a:endParaRPr lang="es-ES_tradnl" sz="2300" b="1" dirty="0">
              <a:solidFill>
                <a:schemeClr val="tx1"/>
              </a:solidFill>
              <a:latin typeface="+mn-lt"/>
            </a:endParaRPr>
          </a:p>
          <a:p>
            <a:endParaRPr lang="es-ES_tradnl" sz="2300" b="1" dirty="0">
              <a:solidFill>
                <a:schemeClr val="tx1"/>
              </a:solidFill>
              <a:latin typeface="+mn-lt"/>
            </a:endParaRPr>
          </a:p>
          <a:p>
            <a:endParaRPr lang="es-ES_tradnl" sz="23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0" y="829713"/>
            <a:ext cx="12192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754380" y="1074283"/>
            <a:ext cx="10645140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400" dirty="0">
                <a:latin typeface="Gotham" panose="02000504050000020004" pitchFamily="2" charset="0"/>
              </a:rPr>
              <a:t>L</a:t>
            </a:r>
            <a:r>
              <a:rPr lang="es-ES" sz="1400" dirty="0" smtClean="0">
                <a:latin typeface="Gotham" panose="02000504050000020004" pitchFamily="2" charset="0"/>
              </a:rPr>
              <a:t>a Dirección de </a:t>
            </a:r>
            <a:r>
              <a:rPr lang="es-ES" sz="1400" b="1" dirty="0" smtClean="0">
                <a:latin typeface="Gotham" panose="02000504050000020004" pitchFamily="2" charset="0"/>
              </a:rPr>
              <a:t>Planeación y Política Ambiental </a:t>
            </a:r>
            <a:r>
              <a:rPr lang="es-ES" sz="1400" dirty="0" smtClean="0">
                <a:latin typeface="Gotham" panose="02000504050000020004" pitchFamily="2" charset="0"/>
              </a:rPr>
              <a:t>busca la profesionalización, desarrollo de aptitudes y herramientas para mejorar el desempeño de sus colaboradores a través de actividades de capacitación y formación del personal dentro de esta dependencia municipal; al respecto</a:t>
            </a:r>
            <a:r>
              <a:rPr lang="es-ES" sz="1400" dirty="0">
                <a:latin typeface="Gotham" panose="02000504050000020004" pitchFamily="2" charset="0"/>
              </a:rPr>
              <a:t>, reporta el avance alcanzado en cumplimiento de las metas para este </a:t>
            </a:r>
            <a:r>
              <a:rPr lang="es-ES" sz="1400" dirty="0" smtClean="0">
                <a:latin typeface="Gotham" panose="02000504050000020004" pitchFamily="2" charset="0"/>
              </a:rPr>
              <a:t>trimestre en cuanto a </a:t>
            </a:r>
            <a:r>
              <a:rPr lang="es-ES" sz="1400" b="1" dirty="0" smtClean="0">
                <a:latin typeface="Gotham" panose="02000504050000020004" pitchFamily="2" charset="0"/>
              </a:rPr>
              <a:t>cursos y talleres, jornadas de</a:t>
            </a:r>
            <a:r>
              <a:rPr lang="es-ES" sz="1400" dirty="0" smtClean="0">
                <a:latin typeface="Gotham" panose="02000504050000020004" pitchFamily="2" charset="0"/>
              </a:rPr>
              <a:t> </a:t>
            </a:r>
            <a:r>
              <a:rPr lang="es-ES" sz="1400" b="1" dirty="0" smtClean="0">
                <a:latin typeface="Gotham" panose="02000504050000020004" pitchFamily="2" charset="0"/>
              </a:rPr>
              <a:t>saneamiento, preservación, conservación de cenotes y humedales de agua dulce, sesiones de POEL y Sesiones de la Comisión Municipal de Ecología</a:t>
            </a:r>
            <a:r>
              <a:rPr lang="es-ES" sz="1400" dirty="0">
                <a:latin typeface="Gotham" panose="02000504050000020004" pitchFamily="2" charset="0"/>
              </a:rPr>
              <a:t>.</a:t>
            </a:r>
            <a:endParaRPr lang="es-ES_tradnl" sz="1400" dirty="0">
              <a:latin typeface="Gotham" panose="02000504050000020004" pitchFamily="2" charset="0"/>
            </a:endParaRPr>
          </a:p>
        </p:txBody>
      </p:sp>
      <p:cxnSp>
        <p:nvCxnSpPr>
          <p:cNvPr id="10" name="Conector recto 9"/>
          <p:cNvCxnSpPr/>
          <p:nvPr/>
        </p:nvCxnSpPr>
        <p:spPr>
          <a:xfrm flipV="1">
            <a:off x="1364049" y="2269506"/>
            <a:ext cx="9425801" cy="8514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" y="4327451"/>
            <a:ext cx="2147374" cy="2539063"/>
          </a:xfrm>
          <a:prstGeom prst="rect">
            <a:avLst/>
          </a:prstGeom>
        </p:spPr>
      </p:pic>
      <p:graphicFrame>
        <p:nvGraphicFramePr>
          <p:cNvPr id="12" name="Gráfico 11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7EF69743-6B37-4CCF-AC09-9E111E05A8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6449619"/>
              </p:ext>
            </p:extLst>
          </p:nvPr>
        </p:nvGraphicFramePr>
        <p:xfrm>
          <a:off x="754380" y="2421082"/>
          <a:ext cx="10727575" cy="4052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18740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/>
          <p:cNvSpPr/>
          <p:nvPr/>
        </p:nvSpPr>
        <p:spPr>
          <a:xfrm>
            <a:off x="18170" y="1471283"/>
            <a:ext cx="12192000" cy="5386717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200538" y="344975"/>
            <a:ext cx="11827265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300" b="1" dirty="0">
                <a:solidFill>
                  <a:schemeClr val="bg2">
                    <a:lumMod val="25000"/>
                  </a:schemeClr>
                </a:solidFill>
              </a:rPr>
              <a:t>Evidencias Fotográficas</a:t>
            </a:r>
          </a:p>
          <a:p>
            <a:pPr algn="ctr"/>
            <a:r>
              <a:rPr lang="es-ES" sz="2300" b="1" dirty="0">
                <a:solidFill>
                  <a:schemeClr val="bg2">
                    <a:lumMod val="25000"/>
                  </a:schemeClr>
                </a:solidFill>
              </a:rPr>
              <a:t>Dirección de Planeación y Política Ambiental</a:t>
            </a:r>
          </a:p>
        </p:txBody>
      </p:sp>
      <p:cxnSp>
        <p:nvCxnSpPr>
          <p:cNvPr id="17" name="Conector recto 16"/>
          <p:cNvCxnSpPr/>
          <p:nvPr/>
        </p:nvCxnSpPr>
        <p:spPr>
          <a:xfrm flipV="1">
            <a:off x="1383098" y="1462769"/>
            <a:ext cx="9425801" cy="8514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" y="4327451"/>
            <a:ext cx="2147374" cy="2539063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-1" y="1143634"/>
            <a:ext cx="12192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pic>
        <p:nvPicPr>
          <p:cNvPr id="8" name="Imagen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098" y="1835263"/>
            <a:ext cx="3630295" cy="2082109"/>
          </a:xfrm>
          <a:prstGeom prst="rect">
            <a:avLst/>
          </a:prstGeom>
          <a:noFill/>
        </p:spPr>
      </p:pic>
      <p:pic>
        <p:nvPicPr>
          <p:cNvPr id="10" name="Imagen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8598" y="1835263"/>
            <a:ext cx="2707640" cy="20821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n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1442" y="1835262"/>
            <a:ext cx="3114675" cy="20821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n 1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3098" y="4091725"/>
            <a:ext cx="3630295" cy="2214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n 12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8598" y="4091725"/>
            <a:ext cx="2707640" cy="2232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1443" y="4091725"/>
            <a:ext cx="3114675" cy="22142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9967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0" y="2286000"/>
            <a:ext cx="12192000" cy="4572000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350411" y="407414"/>
            <a:ext cx="11491177" cy="4707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2300" b="1" dirty="0"/>
              <a:t>DIRECCIÓN DE ÁREAS NATURALES PROTEGIDAS</a:t>
            </a:r>
            <a:endParaRPr lang="es-ES_tradnl" sz="2300" b="1" dirty="0"/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23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23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23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23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-19051" y="860193"/>
            <a:ext cx="12192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754378" y="1198602"/>
            <a:ext cx="10683240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400" dirty="0" smtClean="0">
                <a:latin typeface="Gotham" panose="02000504050000020004" pitchFamily="2" charset="0"/>
              </a:rPr>
              <a:t>La Dirección de </a:t>
            </a:r>
            <a:r>
              <a:rPr lang="es-ES" sz="1400" b="1" dirty="0" smtClean="0">
                <a:latin typeface="Gotham" panose="02000504050000020004" pitchFamily="2" charset="0"/>
              </a:rPr>
              <a:t>Áreas Naturales Protegidas </a:t>
            </a:r>
            <a:r>
              <a:rPr lang="es-ES" sz="1400" dirty="0" smtClean="0">
                <a:latin typeface="Gotham" panose="02000504050000020004" pitchFamily="2" charset="0"/>
              </a:rPr>
              <a:t>informa el avance en el cumplimiento de las metas proyectadas para el presente trimestre, en las actividades que se realizan en las Áreas Naturales Protegidas</a:t>
            </a:r>
            <a:r>
              <a:rPr lang="es-ES" sz="1400" b="1" dirty="0" smtClean="0">
                <a:latin typeface="Gotham" panose="02000504050000020004" pitchFamily="2" charset="0"/>
              </a:rPr>
              <a:t> Parque Ecológico Estatal Kabah y el Área Natural Protegida Municipal “Ombligo Verde</a:t>
            </a:r>
            <a:r>
              <a:rPr lang="es-ES" sz="1400" dirty="0" smtClean="0">
                <a:latin typeface="Gotham" panose="02000504050000020004" pitchFamily="2" charset="0"/>
              </a:rPr>
              <a:t>”.</a:t>
            </a:r>
            <a:endParaRPr lang="es-ES_tradnl" sz="1400" dirty="0">
              <a:latin typeface="Gotham" panose="02000504050000020004" pitchFamily="2" charset="0"/>
            </a:endParaRPr>
          </a:p>
        </p:txBody>
      </p:sp>
      <p:cxnSp>
        <p:nvCxnSpPr>
          <p:cNvPr id="9" name="Conector recto 8"/>
          <p:cNvCxnSpPr/>
          <p:nvPr/>
        </p:nvCxnSpPr>
        <p:spPr>
          <a:xfrm flipV="1">
            <a:off x="1383098" y="2269506"/>
            <a:ext cx="9425801" cy="8514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" y="4327451"/>
            <a:ext cx="2147374" cy="2539063"/>
          </a:xfrm>
          <a:prstGeom prst="rect">
            <a:avLst/>
          </a:prstGeom>
        </p:spPr>
      </p:pic>
      <p:graphicFrame>
        <p:nvGraphicFramePr>
          <p:cNvPr id="11" name="Gráfico 10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BEF76A55-22BE-47EA-8BCE-A852ECBC421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1400323"/>
              </p:ext>
            </p:extLst>
          </p:nvPr>
        </p:nvGraphicFramePr>
        <p:xfrm>
          <a:off x="1141958" y="2358737"/>
          <a:ext cx="10295660" cy="4197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34953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18170" y="1500579"/>
            <a:ext cx="12192000" cy="5357421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200538" y="344975"/>
            <a:ext cx="11827265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300" b="1" dirty="0">
                <a:solidFill>
                  <a:schemeClr val="bg2">
                    <a:lumMod val="25000"/>
                  </a:schemeClr>
                </a:solidFill>
              </a:rPr>
              <a:t>Evidencias Fotográficas</a:t>
            </a:r>
          </a:p>
          <a:p>
            <a:pPr algn="ctr"/>
            <a:r>
              <a:rPr lang="es-ES" sz="2300" b="1" dirty="0">
                <a:solidFill>
                  <a:schemeClr val="bg2">
                    <a:lumMod val="25000"/>
                  </a:schemeClr>
                </a:solidFill>
              </a:rPr>
              <a:t>Dirección de Áreas Naturales Protegidas</a:t>
            </a:r>
          </a:p>
        </p:txBody>
      </p:sp>
      <p:cxnSp>
        <p:nvCxnSpPr>
          <p:cNvPr id="8" name="Conector recto 7"/>
          <p:cNvCxnSpPr/>
          <p:nvPr/>
        </p:nvCxnSpPr>
        <p:spPr>
          <a:xfrm flipV="1">
            <a:off x="1299972" y="1492065"/>
            <a:ext cx="9425801" cy="8514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" y="4327451"/>
            <a:ext cx="2147374" cy="2539063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-83127" y="1109194"/>
            <a:ext cx="12192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pic>
        <p:nvPicPr>
          <p:cNvPr id="10" name="Imagen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55" y="1740841"/>
            <a:ext cx="2371643" cy="2332395"/>
          </a:xfrm>
          <a:prstGeom prst="rect">
            <a:avLst/>
          </a:prstGeom>
        </p:spPr>
      </p:pic>
      <p:pic>
        <p:nvPicPr>
          <p:cNvPr id="11" name="Imagen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55" y="4179288"/>
            <a:ext cx="2371643" cy="2294247"/>
          </a:xfrm>
          <a:prstGeom prst="rect">
            <a:avLst/>
          </a:prstGeom>
        </p:spPr>
      </p:pic>
      <p:pic>
        <p:nvPicPr>
          <p:cNvPr id="12" name="Imagen 1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92" y="1740840"/>
            <a:ext cx="2657564" cy="2332395"/>
          </a:xfrm>
          <a:prstGeom prst="rect">
            <a:avLst/>
          </a:prstGeom>
        </p:spPr>
      </p:pic>
      <p:pic>
        <p:nvPicPr>
          <p:cNvPr id="13" name="Imagen 1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527" y="1744559"/>
            <a:ext cx="2537180" cy="2328675"/>
          </a:xfrm>
          <a:prstGeom prst="rect">
            <a:avLst/>
          </a:prstGeom>
        </p:spPr>
      </p:pic>
      <p:pic>
        <p:nvPicPr>
          <p:cNvPr id="14" name="Imagen 13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92" y="4241908"/>
            <a:ext cx="2657564" cy="2231628"/>
          </a:xfrm>
          <a:prstGeom prst="rect">
            <a:avLst/>
          </a:prstGeom>
        </p:spPr>
      </p:pic>
      <p:pic>
        <p:nvPicPr>
          <p:cNvPr id="15" name="Imagen 14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8"/>
          <a:stretch/>
        </p:blipFill>
        <p:spPr>
          <a:xfrm>
            <a:off x="5953991" y="4241908"/>
            <a:ext cx="2291264" cy="2231628"/>
          </a:xfrm>
          <a:prstGeom prst="rect">
            <a:avLst/>
          </a:prstGeom>
        </p:spPr>
      </p:pic>
      <p:pic>
        <p:nvPicPr>
          <p:cNvPr id="16" name="Imagen 15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527" y="4241908"/>
            <a:ext cx="2537180" cy="2231628"/>
          </a:xfrm>
          <a:prstGeom prst="rect">
            <a:avLst/>
          </a:prstGeom>
        </p:spPr>
      </p:pic>
      <p:pic>
        <p:nvPicPr>
          <p:cNvPr id="17" name="Imagen 16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749" y="1744560"/>
            <a:ext cx="2275506" cy="23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720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0" y="2286000"/>
            <a:ext cx="12192000" cy="4572000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352479" y="224817"/>
            <a:ext cx="11491177" cy="2973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s-MX"/>
            </a:defPPr>
            <a:lvl1pPr lvl="0" algn="ctr">
              <a:lnSpc>
                <a:spcPct val="90000"/>
              </a:lnSpc>
              <a:spcAft>
                <a:spcPts val="600"/>
              </a:spcAft>
              <a:defRPr>
                <a:solidFill>
                  <a:schemeClr val="bg2">
                    <a:lumMod val="25000"/>
                  </a:schemeClr>
                </a:solidFill>
                <a:latin typeface="Gotham Black" pitchFamily="50" charset="0"/>
              </a:defRPr>
            </a:lvl1pPr>
          </a:lstStyle>
          <a:p>
            <a:r>
              <a:rPr lang="es-ES" sz="2300" b="1" dirty="0" smtClean="0">
                <a:solidFill>
                  <a:schemeClr val="tx1"/>
                </a:solidFill>
                <a:latin typeface="+mn-lt"/>
              </a:rPr>
              <a:t>DIRECCIÓN DE PROTECCIÓN Y BIENESTAR ANIMAL</a:t>
            </a:r>
            <a:endParaRPr lang="es-ES" sz="2300" b="1" dirty="0">
              <a:solidFill>
                <a:schemeClr val="tx1"/>
              </a:solidFill>
              <a:latin typeface="+mn-lt"/>
            </a:endParaRPr>
          </a:p>
          <a:p>
            <a:endParaRPr lang="es-ES_tradnl" sz="2300" b="1" dirty="0">
              <a:latin typeface="+mn-lt"/>
            </a:endParaRPr>
          </a:p>
          <a:p>
            <a:endParaRPr lang="es-ES_tradnl" sz="2300" b="1" dirty="0">
              <a:latin typeface="+mn-lt"/>
            </a:endParaRPr>
          </a:p>
          <a:p>
            <a:endParaRPr lang="es-ES_tradnl" sz="2300" b="1" dirty="0">
              <a:latin typeface="+mn-lt"/>
            </a:endParaRPr>
          </a:p>
          <a:p>
            <a:endParaRPr lang="es-ES_tradnl" sz="2300" b="1" dirty="0">
              <a:latin typeface="+mn-lt"/>
            </a:endParaRPr>
          </a:p>
          <a:p>
            <a:endParaRPr lang="es-ES_tradnl" sz="2300" b="1" dirty="0">
              <a:latin typeface="+mn-lt"/>
            </a:endParaRPr>
          </a:p>
          <a:p>
            <a:endParaRPr lang="es-ES_tradnl" sz="2300" b="1" dirty="0">
              <a:latin typeface="+mn-lt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0" y="783993"/>
            <a:ext cx="12192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600"/>
          </a:p>
        </p:txBody>
      </p:sp>
      <p:sp>
        <p:nvSpPr>
          <p:cNvPr id="2" name="Rectángulo 1"/>
          <p:cNvSpPr/>
          <p:nvPr/>
        </p:nvSpPr>
        <p:spPr>
          <a:xfrm>
            <a:off x="754380" y="1253697"/>
            <a:ext cx="10683240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400" dirty="0" smtClean="0">
                <a:latin typeface="Gotham" panose="02000504050000020004" pitchFamily="2" charset="0"/>
              </a:rPr>
              <a:t>La </a:t>
            </a:r>
            <a:r>
              <a:rPr lang="es-ES" sz="1400" b="1" dirty="0" smtClean="0">
                <a:latin typeface="Gotham" panose="02000504050000020004" pitchFamily="2" charset="0"/>
              </a:rPr>
              <a:t>Dirección de Protección y Bienestar Animal </a:t>
            </a:r>
            <a:r>
              <a:rPr lang="es-ES" sz="1400" dirty="0" smtClean="0">
                <a:latin typeface="Gotham" panose="02000504050000020004" pitchFamily="2" charset="0"/>
              </a:rPr>
              <a:t>informa el avance en el cumplimientos de las metas proyectadas para el presente trimestre, en las actividades</a:t>
            </a:r>
            <a:r>
              <a:rPr lang="es-ES" sz="1400" b="1" dirty="0" smtClean="0">
                <a:latin typeface="Gotham" panose="02000504050000020004" pitchFamily="2" charset="0"/>
              </a:rPr>
              <a:t> de protección animal,</a:t>
            </a:r>
            <a:r>
              <a:rPr lang="es-ES" sz="1400" dirty="0" smtClean="0">
                <a:latin typeface="Gotham" panose="02000504050000020004" pitchFamily="2" charset="0"/>
              </a:rPr>
              <a:t> </a:t>
            </a:r>
            <a:r>
              <a:rPr lang="es-ES" sz="1400" b="1" dirty="0" smtClean="0">
                <a:latin typeface="Gotham" panose="02000504050000020004" pitchFamily="2" charset="0"/>
              </a:rPr>
              <a:t>denuncias ciudadanas </a:t>
            </a:r>
            <a:r>
              <a:rPr lang="es-ES" sz="1400" dirty="0" smtClean="0">
                <a:latin typeface="Gotham" panose="02000504050000020004" pitchFamily="2" charset="0"/>
              </a:rPr>
              <a:t>y </a:t>
            </a:r>
            <a:r>
              <a:rPr lang="es-ES" sz="1400" b="1" dirty="0" smtClean="0">
                <a:latin typeface="Gotham" panose="02000504050000020004" pitchFamily="2" charset="0"/>
              </a:rPr>
              <a:t>salud animal</a:t>
            </a:r>
            <a:r>
              <a:rPr lang="es-ES" sz="1400" dirty="0" smtClean="0">
                <a:latin typeface="Gotham" panose="02000504050000020004" pitchFamily="2" charset="0"/>
              </a:rPr>
              <a:t>.</a:t>
            </a:r>
            <a:endParaRPr lang="es-ES_tradnl" sz="1400" dirty="0">
              <a:latin typeface="Gotham" panose="02000504050000020004" pitchFamily="2" charset="0"/>
            </a:endParaRPr>
          </a:p>
        </p:txBody>
      </p:sp>
      <p:cxnSp>
        <p:nvCxnSpPr>
          <p:cNvPr id="9" name="Conector recto 8"/>
          <p:cNvCxnSpPr/>
          <p:nvPr/>
        </p:nvCxnSpPr>
        <p:spPr>
          <a:xfrm flipV="1">
            <a:off x="1383099" y="2255436"/>
            <a:ext cx="9425801" cy="8514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" y="4327451"/>
            <a:ext cx="2147374" cy="2539063"/>
          </a:xfrm>
          <a:prstGeom prst="rect">
            <a:avLst/>
          </a:prstGeom>
        </p:spPr>
      </p:pic>
      <p:graphicFrame>
        <p:nvGraphicFramePr>
          <p:cNvPr id="10" name="Gráfico 9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CB104283-967E-4197-A3F0-38E16EF9FF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329232"/>
              </p:ext>
            </p:extLst>
          </p:nvPr>
        </p:nvGraphicFramePr>
        <p:xfrm>
          <a:off x="754380" y="2286000"/>
          <a:ext cx="10800311" cy="4322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239252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18170" y="1548246"/>
            <a:ext cx="12192000" cy="5309754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200538" y="344975"/>
            <a:ext cx="11827265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300" b="1" dirty="0">
                <a:solidFill>
                  <a:schemeClr val="bg2">
                    <a:lumMod val="25000"/>
                  </a:schemeClr>
                </a:solidFill>
              </a:rPr>
              <a:t>Evidencias Fotográficas</a:t>
            </a:r>
          </a:p>
          <a:p>
            <a:pPr algn="ctr"/>
            <a:r>
              <a:rPr lang="es-ES" sz="2300" b="1" dirty="0">
                <a:solidFill>
                  <a:schemeClr val="bg2">
                    <a:lumMod val="25000"/>
                  </a:schemeClr>
                </a:solidFill>
              </a:rPr>
              <a:t>Dirección de Protección y Bienestar Animal</a:t>
            </a:r>
          </a:p>
        </p:txBody>
      </p:sp>
      <p:cxnSp>
        <p:nvCxnSpPr>
          <p:cNvPr id="12" name="Conector recto 11"/>
          <p:cNvCxnSpPr/>
          <p:nvPr/>
        </p:nvCxnSpPr>
        <p:spPr>
          <a:xfrm flipV="1">
            <a:off x="1401269" y="1539732"/>
            <a:ext cx="9425801" cy="8514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" y="4327451"/>
            <a:ext cx="2147374" cy="2539063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-83127" y="1190810"/>
            <a:ext cx="12192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pic>
        <p:nvPicPr>
          <p:cNvPr id="7" name="Imagen 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18"/>
          <a:stretch/>
        </p:blipFill>
        <p:spPr>
          <a:xfrm>
            <a:off x="1401269" y="1743509"/>
            <a:ext cx="2587625" cy="2464809"/>
          </a:xfrm>
          <a:prstGeom prst="rect">
            <a:avLst/>
          </a:prstGeom>
        </p:spPr>
      </p:pic>
      <p:pic>
        <p:nvPicPr>
          <p:cNvPr id="8" name="Imagen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738313"/>
            <a:ext cx="3488444" cy="2464809"/>
          </a:xfrm>
          <a:prstGeom prst="rect">
            <a:avLst/>
          </a:prstGeom>
          <a:noFill/>
        </p:spPr>
      </p:pic>
      <p:pic>
        <p:nvPicPr>
          <p:cNvPr id="10" name="Imagen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4368" y="1743509"/>
            <a:ext cx="3112702" cy="2464809"/>
          </a:xfrm>
          <a:prstGeom prst="rect">
            <a:avLst/>
          </a:prstGeom>
          <a:noFill/>
        </p:spPr>
      </p:pic>
      <p:pic>
        <p:nvPicPr>
          <p:cNvPr id="13" name="Imagen 12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92"/>
          <a:stretch/>
        </p:blipFill>
        <p:spPr bwMode="auto">
          <a:xfrm>
            <a:off x="7714368" y="4327451"/>
            <a:ext cx="3112702" cy="23227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Imagen 13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0" t="15154" r="20272"/>
          <a:stretch/>
        </p:blipFill>
        <p:spPr bwMode="auto">
          <a:xfrm>
            <a:off x="1401269" y="4327451"/>
            <a:ext cx="1664049" cy="2276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Imagen 14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2" r="6527"/>
          <a:stretch/>
        </p:blipFill>
        <p:spPr bwMode="auto">
          <a:xfrm>
            <a:off x="5673436" y="4327451"/>
            <a:ext cx="1914334" cy="23227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Imagen 16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4" t="-360" r="26680" b="360"/>
          <a:stretch/>
        </p:blipFill>
        <p:spPr bwMode="auto">
          <a:xfrm>
            <a:off x="3191916" y="4327451"/>
            <a:ext cx="2273702" cy="2276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5633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2136158" y="557784"/>
            <a:ext cx="8153726" cy="4001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R="0" indent="0" algn="ctr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2300" b="1" dirty="0">
                <a:solidFill>
                  <a:prstClr val="black"/>
                </a:solidFill>
              </a:rPr>
              <a:t>DIRECCIÓN DE MANEJO DE RECURSOS NATURALES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endParaRPr kumimoji="0" lang="es-ES_tradnl" sz="23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23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23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23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23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23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23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23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23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E3FEDCE1-2170-0818-D542-377F2D416D51}"/>
              </a:ext>
            </a:extLst>
          </p:cNvPr>
          <p:cNvSpPr txBox="1"/>
          <p:nvPr/>
        </p:nvSpPr>
        <p:spPr>
          <a:xfrm>
            <a:off x="781050" y="1304748"/>
            <a:ext cx="1062990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_tradnl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Gotham" panose="02000504050000020004" pitchFamily="2" charset="0"/>
              </a:rPr>
              <a:t>La Dirección </a:t>
            </a:r>
            <a:r>
              <a:rPr lang="es-ES_tradnl" sz="1400" dirty="0" smtClean="0">
                <a:latin typeface="Gotham" panose="02000504050000020004" pitchFamily="2" charset="0"/>
              </a:rPr>
              <a:t>de </a:t>
            </a:r>
            <a:r>
              <a:rPr lang="es-ES_tradnl" sz="1400" b="1" dirty="0" smtClean="0">
                <a:latin typeface="Gotham" panose="02000504050000020004" pitchFamily="2" charset="0"/>
              </a:rPr>
              <a:t>Manejo de Recursos Naturales</a:t>
            </a:r>
            <a:r>
              <a:rPr kumimoji="0" lang="es-ES_tradnl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Gotham" panose="02000504050000020004" pitchFamily="2" charset="0"/>
              </a:rPr>
              <a:t> </a:t>
            </a:r>
            <a:r>
              <a:rPr kumimoji="0" lang="es-ES_tradnl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Gotham" panose="02000504050000020004" pitchFamily="2" charset="0"/>
              </a:rPr>
              <a:t>informa</a:t>
            </a:r>
            <a:r>
              <a:rPr kumimoji="0" lang="es-ES_tradnl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Gotham" panose="02000504050000020004" pitchFamily="2" charset="0"/>
              </a:rPr>
              <a:t> el avance alcanzado </a:t>
            </a:r>
            <a:r>
              <a:rPr lang="es-ES_tradnl" sz="1400" dirty="0" smtClean="0">
                <a:latin typeface="Gotham" panose="02000504050000020004" pitchFamily="2" charset="0"/>
              </a:rPr>
              <a:t>en</a:t>
            </a:r>
            <a:r>
              <a:rPr kumimoji="0" lang="es-ES_tradnl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Gotham" panose="02000504050000020004" pitchFamily="2" charset="0"/>
              </a:rPr>
              <a:t> cumplimiento de</a:t>
            </a:r>
            <a:r>
              <a:rPr kumimoji="0" lang="es-ES_tradnl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Gotham" panose="02000504050000020004" pitchFamily="2" charset="0"/>
              </a:rPr>
              <a:t> las metas </a:t>
            </a:r>
            <a:r>
              <a:rPr lang="es-ES_tradnl" sz="1400" dirty="0">
                <a:latin typeface="Gotham" panose="02000504050000020004" pitchFamily="2" charset="0"/>
              </a:rPr>
              <a:t>para </a:t>
            </a:r>
            <a:r>
              <a:rPr lang="es-ES_tradnl" sz="1400" dirty="0" smtClean="0">
                <a:latin typeface="Gotham" panose="02000504050000020004" pitchFamily="2" charset="0"/>
              </a:rPr>
              <a:t>este trimestre, en las</a:t>
            </a:r>
            <a:r>
              <a:rPr kumimoji="0" lang="es-ES_tradnl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Gotham" panose="02000504050000020004" pitchFamily="2" charset="0"/>
              </a:rPr>
              <a:t> actividades, </a:t>
            </a:r>
            <a:r>
              <a:rPr lang="es-ES_tradnl" sz="1400" dirty="0" smtClean="0">
                <a:latin typeface="Gotham" panose="02000504050000020004" pitchFamily="2" charset="0"/>
              </a:rPr>
              <a:t>de</a:t>
            </a:r>
            <a:r>
              <a:rPr lang="es-ES_tradnl" sz="1400" noProof="0" dirty="0" smtClean="0">
                <a:latin typeface="Gotham" panose="02000504050000020004" pitchFamily="2" charset="0"/>
              </a:rPr>
              <a:t> expedición de </a:t>
            </a:r>
            <a:r>
              <a:rPr lang="es-ES_tradnl" sz="1400" b="1" noProof="0" dirty="0" smtClean="0">
                <a:latin typeface="Gotham" panose="02000504050000020004" pitchFamily="2" charset="0"/>
              </a:rPr>
              <a:t>Dictamen de Afectación de Arbolado Urbano, Permiso de Poda, Permiso de Derribo de Arbolado, Permiso de Trasplante de Arbolado, </a:t>
            </a:r>
            <a:r>
              <a:rPr lang="es-ES_tradnl" sz="1400" noProof="0" dirty="0" smtClean="0">
                <a:latin typeface="Gotham" panose="02000504050000020004" pitchFamily="2" charset="0"/>
              </a:rPr>
              <a:t>así como actividades del  </a:t>
            </a:r>
            <a:r>
              <a:rPr lang="es-ES_tradnl" sz="1400" b="1" dirty="0">
                <a:latin typeface="Gotham" panose="02000504050000020004" pitchFamily="2" charset="0"/>
              </a:rPr>
              <a:t>Programa de Protección a las Tortugas </a:t>
            </a:r>
            <a:r>
              <a:rPr lang="es-ES_tradnl" sz="1400" b="1" dirty="0" smtClean="0">
                <a:latin typeface="Gotham" panose="02000504050000020004" pitchFamily="2" charset="0"/>
              </a:rPr>
              <a:t>Marina, Programa de Protección del Cangrejo Azul y Jornadas de Reforestación.</a:t>
            </a:r>
            <a:endParaRPr kumimoji="0" lang="es-ES_tradnl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Gotham" panose="02000504050000020004" pitchFamily="2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0" y="1027833"/>
            <a:ext cx="12192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Rectángulo 7"/>
          <p:cNvSpPr/>
          <p:nvPr/>
        </p:nvSpPr>
        <p:spPr>
          <a:xfrm>
            <a:off x="0" y="2286000"/>
            <a:ext cx="12192000" cy="4572000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9" name="Conector recto 8"/>
          <p:cNvCxnSpPr/>
          <p:nvPr/>
        </p:nvCxnSpPr>
        <p:spPr>
          <a:xfrm flipV="1">
            <a:off x="1383099" y="2271383"/>
            <a:ext cx="9425801" cy="8514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12" name="Imagen 1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" y="4327451"/>
            <a:ext cx="2147374" cy="2539063"/>
          </a:xfrm>
          <a:prstGeom prst="rect">
            <a:avLst/>
          </a:prstGeom>
        </p:spPr>
      </p:pic>
      <p:graphicFrame>
        <p:nvGraphicFramePr>
          <p:cNvPr id="11" name="Gráfico 10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BCFACDB1-BD30-4E7A-BF3C-22BBB13D9B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5503663"/>
              </p:ext>
            </p:extLst>
          </p:nvPr>
        </p:nvGraphicFramePr>
        <p:xfrm>
          <a:off x="1249410" y="2358736"/>
          <a:ext cx="10133062" cy="4320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005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/>
        </p:nvSpPr>
        <p:spPr>
          <a:xfrm>
            <a:off x="0" y="1449477"/>
            <a:ext cx="12210170" cy="5408523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200538" y="305911"/>
            <a:ext cx="11827265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300" b="1" dirty="0">
                <a:solidFill>
                  <a:schemeClr val="bg2">
                    <a:lumMod val="25000"/>
                  </a:schemeClr>
                </a:solidFill>
              </a:rPr>
              <a:t>Evidencias Fotográficas</a:t>
            </a:r>
          </a:p>
          <a:p>
            <a:pPr algn="ctr"/>
            <a:r>
              <a:rPr lang="es-ES" sz="2300" b="1" dirty="0">
                <a:solidFill>
                  <a:schemeClr val="bg2">
                    <a:lumMod val="25000"/>
                  </a:schemeClr>
                </a:solidFill>
              </a:rPr>
              <a:t>Dirección </a:t>
            </a:r>
            <a:r>
              <a:rPr lang="es-ES" sz="2300" b="1" dirty="0" smtClean="0">
                <a:solidFill>
                  <a:schemeClr val="bg2">
                    <a:lumMod val="25000"/>
                  </a:schemeClr>
                </a:solidFill>
              </a:rPr>
              <a:t>de Manejo de Recursos Naturales</a:t>
            </a:r>
            <a:endParaRPr lang="es-ES" sz="23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AutoShape 4" descr="blob:https://web.whatsapp.com/a646b369-a074-4f33-88e0-02ef29bd999f">
            <a:extLst>
              <a:ext uri="{FF2B5EF4-FFF2-40B4-BE49-F238E27FC236}">
                <a16:creationId xmlns:a16="http://schemas.microsoft.com/office/drawing/2014/main" xmlns="" id="{0C9B289F-EC00-4B91-8E72-383E3471661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 dirty="0"/>
          </a:p>
        </p:txBody>
      </p:sp>
      <p:cxnSp>
        <p:nvCxnSpPr>
          <p:cNvPr id="19" name="Conector recto 18"/>
          <p:cNvCxnSpPr/>
          <p:nvPr/>
        </p:nvCxnSpPr>
        <p:spPr>
          <a:xfrm flipV="1">
            <a:off x="1376878" y="1460892"/>
            <a:ext cx="9425801" cy="8514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" y="4327451"/>
            <a:ext cx="2147374" cy="2539063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-6222" y="1056387"/>
            <a:ext cx="12192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pic>
        <p:nvPicPr>
          <p:cNvPr id="10" name="Imagen 9" descr="C:\Users\Recursos Naturales\Desktop\TRANSPARENCIA\2023\TRANSPARENCIA\2DO TRIMESTRE\FOTOS JULIO\WhatsApp Image 2023-07-25 at 19.32.21.jpe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96"/>
          <a:stretch/>
        </p:blipFill>
        <p:spPr bwMode="auto">
          <a:xfrm>
            <a:off x="1376878" y="1935855"/>
            <a:ext cx="2800350" cy="18281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Imagen 10" descr="C:\Users\Recursos Naturales\Desktop\TRANSPARENCIA\2023\TRANSPARENCIA\3ER TRIMESTRE\FOTOS AGOSTO\WhatsApp Image 2023-08-18 at 11.27.18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79" y="3950432"/>
            <a:ext cx="2800350" cy="27545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n 11" descr="C:\Users\Recursos Naturales\Desktop\TRANSPARENCIA\2023\TRANSPARENCIA\3ER TRIMESTRE\FOTOS SEPTIEMBRE\WhatsApp Image 2023-09-25 at 14.00.08 (1).jpe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4"/>
          <a:stretch/>
        </p:blipFill>
        <p:spPr bwMode="auto">
          <a:xfrm>
            <a:off x="4302916" y="1935855"/>
            <a:ext cx="1945484" cy="47691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Imagen 13" descr="C:\Users\Lorena\Desktop\13f89adc-bf83-4a93-9457-464782ba9e04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29" r="16970"/>
          <a:stretch/>
        </p:blipFill>
        <p:spPr bwMode="auto">
          <a:xfrm>
            <a:off x="6374088" y="1935855"/>
            <a:ext cx="2270760" cy="23558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Imagen 14" descr="C:\Users\Recursos Naturales\Desktop\920236ed-1d27-42dd-98ea-1a754dd3a8ac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4"/>
          <a:stretch/>
        </p:blipFill>
        <p:spPr bwMode="auto">
          <a:xfrm>
            <a:off x="6304281" y="4426528"/>
            <a:ext cx="5042592" cy="22784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Imagen 15" descr="C:\Users\Recursos Naturales\Desktop\f9b2bd6e-cb25-4b1a-a761-29729dcbf6b8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9" r="10528"/>
          <a:stretch/>
        </p:blipFill>
        <p:spPr bwMode="auto">
          <a:xfrm>
            <a:off x="8712259" y="1935855"/>
            <a:ext cx="2634614" cy="23558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4354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0" y="2286000"/>
            <a:ext cx="12192000" cy="4572000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483108" y="339195"/>
            <a:ext cx="11382578" cy="4243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s-MX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>
                <a:solidFill>
                  <a:schemeClr val="bg2">
                    <a:lumMod val="25000"/>
                  </a:schemeClr>
                </a:solidFill>
                <a:latin typeface="Gotham Black" pitchFamily="50" charset="0"/>
              </a:defRPr>
            </a:lvl1pPr>
          </a:lstStyle>
          <a:p>
            <a:r>
              <a:rPr lang="es-ES" sz="2300" b="1" dirty="0">
                <a:solidFill>
                  <a:schemeClr val="tx1"/>
                </a:solidFill>
                <a:latin typeface="+mn-lt"/>
              </a:rPr>
              <a:t>DIRECCIÓN DE NORMATIVIDAD Y </a:t>
            </a:r>
            <a:r>
              <a:rPr lang="es-ES" sz="2300" b="1" dirty="0" smtClean="0">
                <a:solidFill>
                  <a:schemeClr val="tx1"/>
                </a:solidFill>
                <a:latin typeface="+mn-lt"/>
              </a:rPr>
              <a:t>EVALUACIÓN AMBIENTAL</a:t>
            </a:r>
            <a:endParaRPr lang="es-ES" sz="2300" b="1" dirty="0">
              <a:solidFill>
                <a:prstClr val="black"/>
              </a:solidFill>
              <a:latin typeface="+mn-lt"/>
            </a:endParaRPr>
          </a:p>
          <a:p>
            <a:endParaRPr lang="es-ES" sz="2300" dirty="0">
              <a:latin typeface="+mn-lt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0" y="1088793"/>
            <a:ext cx="12192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Rectángulo 1"/>
          <p:cNvSpPr/>
          <p:nvPr/>
        </p:nvSpPr>
        <p:spPr>
          <a:xfrm>
            <a:off x="761073" y="1333172"/>
            <a:ext cx="10676547" cy="972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400" dirty="0" smtClean="0">
                <a:latin typeface="Gotham" panose="02000504050000020004" pitchFamily="2" charset="0"/>
              </a:rPr>
              <a:t>La Dirección  de </a:t>
            </a:r>
            <a:r>
              <a:rPr lang="es-ES_tradnl" sz="1400" b="1" dirty="0" smtClean="0">
                <a:latin typeface="Gotham" panose="02000504050000020004" pitchFamily="2" charset="0"/>
              </a:rPr>
              <a:t>Normatividad y Evaluación Ambiental </a:t>
            </a:r>
            <a:r>
              <a:rPr lang="es-ES" sz="1400" dirty="0" smtClean="0">
                <a:latin typeface="Gotham" panose="02000504050000020004" pitchFamily="2" charset="0"/>
              </a:rPr>
              <a:t>reporta el avance alcanzado en cumplimiento de las metas para este trimestre, en las actividades de expedición de </a:t>
            </a:r>
            <a:r>
              <a:rPr lang="es-ES" sz="1400" b="1" dirty="0" smtClean="0">
                <a:latin typeface="Gotham" panose="02000504050000020004" pitchFamily="2" charset="0"/>
              </a:rPr>
              <a:t>Constancia de Factibilidad Ecológica, Constancia de Potencial de Desarrollo de Predio y Anuencia Ambiental de Obra Civil y Actividades.    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_tradnl" sz="1600" dirty="0">
              <a:latin typeface="Gotham" panose="02000504050000020004" pitchFamily="2" charset="0"/>
            </a:endParaRPr>
          </a:p>
        </p:txBody>
      </p:sp>
      <p:cxnSp>
        <p:nvCxnSpPr>
          <p:cNvPr id="10" name="Conector recto 9"/>
          <p:cNvCxnSpPr/>
          <p:nvPr/>
        </p:nvCxnSpPr>
        <p:spPr>
          <a:xfrm flipV="1">
            <a:off x="1376878" y="2270347"/>
            <a:ext cx="9425801" cy="8514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" y="4327451"/>
            <a:ext cx="2147374" cy="2539063"/>
          </a:xfrm>
          <a:prstGeom prst="rect">
            <a:avLst/>
          </a:prstGeom>
        </p:spPr>
      </p:pic>
      <p:graphicFrame>
        <p:nvGraphicFramePr>
          <p:cNvPr id="8" name="Gráfico 7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6834731"/>
              </p:ext>
            </p:extLst>
          </p:nvPr>
        </p:nvGraphicFramePr>
        <p:xfrm>
          <a:off x="483107" y="2379519"/>
          <a:ext cx="11165101" cy="4145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2033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0" y="1449477"/>
            <a:ext cx="12210170" cy="5408523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730271" y="227349"/>
            <a:ext cx="11189586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300" b="1" dirty="0" smtClean="0">
                <a:solidFill>
                  <a:schemeClr val="bg2">
                    <a:lumMod val="25000"/>
                  </a:schemeClr>
                </a:solidFill>
              </a:rPr>
              <a:t>Evidencias</a:t>
            </a:r>
            <a:endParaRPr lang="es-ES" sz="2300" b="1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es-ES" sz="2300" b="1" dirty="0">
                <a:solidFill>
                  <a:schemeClr val="bg2">
                    <a:lumMod val="25000"/>
                  </a:schemeClr>
                </a:solidFill>
              </a:rPr>
              <a:t>Dirección de Normatividad y Evaluación Ambiental</a:t>
            </a:r>
          </a:p>
        </p:txBody>
      </p:sp>
      <p:sp>
        <p:nvSpPr>
          <p:cNvPr id="2" name="Rectángulo 1"/>
          <p:cNvSpPr/>
          <p:nvPr/>
        </p:nvSpPr>
        <p:spPr>
          <a:xfrm>
            <a:off x="1701109" y="2049989"/>
            <a:ext cx="5883032" cy="25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_tradnl" sz="1200" b="1" dirty="0" smtClean="0">
                <a:solidFill>
                  <a:prstClr val="black"/>
                </a:solidFill>
                <a:latin typeface="Gotham" panose="02000504050000020004" pitchFamily="2" charset="0"/>
              </a:rPr>
              <a:t>Base de datos de la Dirección de Normatividad y Evaluación ambiental</a:t>
            </a:r>
            <a:endParaRPr lang="es-ES_tradnl" sz="1200" b="1" dirty="0">
              <a:solidFill>
                <a:prstClr val="black"/>
              </a:solidFill>
              <a:latin typeface="Gotham" panose="02000504050000020004" pitchFamily="2" charset="0"/>
            </a:endParaRPr>
          </a:p>
        </p:txBody>
      </p:sp>
      <p:pic>
        <p:nvPicPr>
          <p:cNvPr id="8" name="1 Imagen" descr="C:\Users\propietario\Downloads\DIRECCION DE ECOLOGIA - LOGO-01 (2).png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000-000002000000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" t="6587" r="61701" b="11676"/>
          <a:stretch/>
        </p:blipFill>
        <p:spPr bwMode="auto">
          <a:xfrm>
            <a:off x="8867159" y="1805573"/>
            <a:ext cx="688975" cy="6572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2 Imagen" descr="C:\Users\propietario\Downloads\DIRECCION DE ECOLOGIA - LOGO-01 (2).png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000-000003000000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15" t="31162" r="4846" b="37034"/>
          <a:stretch/>
        </p:blipFill>
        <p:spPr bwMode="auto">
          <a:xfrm>
            <a:off x="9556134" y="1722378"/>
            <a:ext cx="2066925" cy="523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2" name="Conector recto 11"/>
          <p:cNvCxnSpPr/>
          <p:nvPr/>
        </p:nvCxnSpPr>
        <p:spPr>
          <a:xfrm flipV="1">
            <a:off x="1392184" y="1440963"/>
            <a:ext cx="9425801" cy="8514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13" name="Imagen 12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-1" y="4327451"/>
            <a:ext cx="2147374" cy="2539063"/>
          </a:xfrm>
          <a:prstGeom prst="rect">
            <a:avLst/>
          </a:prstGeom>
        </p:spPr>
      </p:pic>
      <p:sp>
        <p:nvSpPr>
          <p:cNvPr id="14" name="Rectángulo 13"/>
          <p:cNvSpPr/>
          <p:nvPr/>
        </p:nvSpPr>
        <p:spPr>
          <a:xfrm>
            <a:off x="9084" y="977825"/>
            <a:ext cx="12192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1109" y="2615594"/>
            <a:ext cx="8871406" cy="40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4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0" y="2286000"/>
            <a:ext cx="12192000" cy="4572000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350411" y="390676"/>
            <a:ext cx="11491177" cy="4707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s-MX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>
                <a:solidFill>
                  <a:schemeClr val="bg2">
                    <a:lumMod val="25000"/>
                  </a:schemeClr>
                </a:solidFill>
                <a:latin typeface="Gotham Black" pitchFamily="50" charset="0"/>
              </a:defRPr>
            </a:lvl1pPr>
          </a:lstStyle>
          <a:p>
            <a:r>
              <a:rPr lang="es-ES" sz="2300" b="1" dirty="0">
                <a:solidFill>
                  <a:schemeClr val="tx1"/>
                </a:solidFill>
                <a:latin typeface="+mn-lt"/>
              </a:rPr>
              <a:t>COORDINACIÓN DE INSPECCIÓN Y </a:t>
            </a:r>
            <a:r>
              <a:rPr lang="es-ES" sz="2300" b="1" dirty="0" smtClean="0">
                <a:solidFill>
                  <a:schemeClr val="tx1"/>
                </a:solidFill>
                <a:latin typeface="+mn-lt"/>
              </a:rPr>
              <a:t>VIGILANCIA</a:t>
            </a:r>
          </a:p>
          <a:p>
            <a:pPr lvl="0"/>
            <a:endParaRPr lang="es-ES" sz="2300" b="1" dirty="0">
              <a:solidFill>
                <a:prstClr val="black"/>
              </a:solidFill>
              <a:latin typeface="+mn-lt"/>
            </a:endParaRPr>
          </a:p>
          <a:p>
            <a:endParaRPr lang="es-ES" sz="2300" b="1" dirty="0">
              <a:latin typeface="+mn-lt"/>
            </a:endParaRPr>
          </a:p>
          <a:p>
            <a:endParaRPr lang="es-ES_tradnl" sz="2300" b="1" dirty="0">
              <a:latin typeface="+mn-lt"/>
            </a:endParaRPr>
          </a:p>
          <a:p>
            <a:endParaRPr lang="es-ES_tradnl" sz="2300" b="1" dirty="0">
              <a:latin typeface="+mn-lt"/>
            </a:endParaRPr>
          </a:p>
          <a:p>
            <a:endParaRPr lang="es-ES_tradnl" sz="2300" b="1" dirty="0">
              <a:latin typeface="+mn-lt"/>
            </a:endParaRPr>
          </a:p>
          <a:p>
            <a:endParaRPr lang="es-ES_tradnl" sz="2300" b="1" dirty="0">
              <a:latin typeface="+mn-lt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0" y="1104210"/>
            <a:ext cx="12192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Rectángulo 1"/>
          <p:cNvSpPr/>
          <p:nvPr/>
        </p:nvSpPr>
        <p:spPr>
          <a:xfrm>
            <a:off x="754380" y="1252768"/>
            <a:ext cx="1068324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400" dirty="0" smtClean="0">
                <a:latin typeface="Gotham" panose="02000504050000020004" pitchFamily="2" charset="0"/>
              </a:rPr>
              <a:t>La </a:t>
            </a:r>
            <a:r>
              <a:rPr lang="es-ES" sz="1400" b="1" dirty="0" smtClean="0">
                <a:latin typeface="Gotham" panose="02000504050000020004" pitchFamily="2" charset="0"/>
              </a:rPr>
              <a:t>Coordinación de Inspección y Vigilancia </a:t>
            </a:r>
            <a:r>
              <a:rPr lang="es-ES" sz="1400" dirty="0" smtClean="0">
                <a:latin typeface="Gotham" panose="02000504050000020004" pitchFamily="2" charset="0"/>
              </a:rPr>
              <a:t>reporta el avance alcanzado en cumplimiento de las metas para este trimestre, en las actividades de expedición de </a:t>
            </a:r>
            <a:r>
              <a:rPr lang="es-ES" sz="1400" b="1" dirty="0" smtClean="0">
                <a:latin typeface="Gotham" panose="02000504050000020004" pitchFamily="2" charset="0"/>
              </a:rPr>
              <a:t>Permiso de Operación Ambiental, Visitas de verificación a establecimientos comerciales, Atención a denuncias ciudadanas y Seguimiento a Procedimientos Jurídicos en materia ambiental. </a:t>
            </a:r>
            <a:endParaRPr lang="es-ES_tradnl" sz="1400" b="1" dirty="0">
              <a:latin typeface="Gotham" panose="02000504050000020004" pitchFamily="2" charset="0"/>
            </a:endParaRPr>
          </a:p>
        </p:txBody>
      </p:sp>
      <p:cxnSp>
        <p:nvCxnSpPr>
          <p:cNvPr id="9" name="Conector recto 8"/>
          <p:cNvCxnSpPr/>
          <p:nvPr/>
        </p:nvCxnSpPr>
        <p:spPr>
          <a:xfrm flipV="1">
            <a:off x="1383098" y="2286000"/>
            <a:ext cx="9425801" cy="8514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" y="4327451"/>
            <a:ext cx="2147374" cy="2539063"/>
          </a:xfrm>
          <a:prstGeom prst="rect">
            <a:avLst/>
          </a:prstGeom>
        </p:spPr>
      </p:pic>
      <p:graphicFrame>
        <p:nvGraphicFramePr>
          <p:cNvPr id="11" name="Gráfico 10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F688F0FF-2595-4B1C-BAFD-9A06BA3A440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8892705"/>
              </p:ext>
            </p:extLst>
          </p:nvPr>
        </p:nvGraphicFramePr>
        <p:xfrm>
          <a:off x="754380" y="2381693"/>
          <a:ext cx="10683239" cy="4086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103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0" y="1449477"/>
            <a:ext cx="12210170" cy="5408523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1385181" y="183291"/>
            <a:ext cx="10186334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300" b="1" dirty="0">
                <a:solidFill>
                  <a:schemeClr val="bg2">
                    <a:lumMod val="25000"/>
                  </a:schemeClr>
                </a:solidFill>
              </a:rPr>
              <a:t>Evidencias Fotográficas </a:t>
            </a:r>
          </a:p>
          <a:p>
            <a:pPr algn="ctr"/>
            <a:r>
              <a:rPr lang="es-ES" sz="2300" b="1" dirty="0">
                <a:solidFill>
                  <a:schemeClr val="bg2">
                    <a:lumMod val="25000"/>
                  </a:schemeClr>
                </a:solidFill>
              </a:rPr>
              <a:t>Coordinación de Inspección y Vigilancia</a:t>
            </a:r>
          </a:p>
        </p:txBody>
      </p:sp>
      <p:sp>
        <p:nvSpPr>
          <p:cNvPr id="3" name="AutoShape 2" descr="blob:https://web.whatsapp.com/bb4e0cc7-85d9-401f-90bc-07df067018bd">
            <a:extLst>
              <a:ext uri="{FF2B5EF4-FFF2-40B4-BE49-F238E27FC236}">
                <a16:creationId xmlns:a16="http://schemas.microsoft.com/office/drawing/2014/main" xmlns="" id="{C38320E2-BEBD-40B7-8D55-7D5C101E17F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690382" y="247591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 dirty="0"/>
          </a:p>
        </p:txBody>
      </p:sp>
      <p:cxnSp>
        <p:nvCxnSpPr>
          <p:cNvPr id="12" name="Conector recto 11"/>
          <p:cNvCxnSpPr/>
          <p:nvPr/>
        </p:nvCxnSpPr>
        <p:spPr>
          <a:xfrm flipV="1">
            <a:off x="1392184" y="1440963"/>
            <a:ext cx="9425801" cy="8514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" y="4327451"/>
            <a:ext cx="2147374" cy="2539063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9084" y="956024"/>
            <a:ext cx="12192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pic>
        <p:nvPicPr>
          <p:cNvPr id="10" name="Imagen 9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45" r="19876" b="21560"/>
          <a:stretch/>
        </p:blipFill>
        <p:spPr bwMode="auto">
          <a:xfrm>
            <a:off x="4141617" y="1675691"/>
            <a:ext cx="1701165" cy="26174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Imagen 12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62" r="20714"/>
          <a:stretch/>
        </p:blipFill>
        <p:spPr bwMode="auto">
          <a:xfrm>
            <a:off x="6006958" y="1688391"/>
            <a:ext cx="1637030" cy="26047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Imagen 1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973" y="1688391"/>
            <a:ext cx="3519170" cy="2639060"/>
          </a:xfrm>
          <a:prstGeom prst="rect">
            <a:avLst/>
          </a:prstGeom>
        </p:spPr>
      </p:pic>
      <p:pic>
        <p:nvPicPr>
          <p:cNvPr id="15" name="Imagen 14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2" b="20371"/>
          <a:stretch/>
        </p:blipFill>
        <p:spPr bwMode="auto">
          <a:xfrm>
            <a:off x="1245389" y="1654101"/>
            <a:ext cx="2743828" cy="26390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Imagen 15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2" r="7715" b="2851"/>
          <a:stretch/>
        </p:blipFill>
        <p:spPr bwMode="auto">
          <a:xfrm>
            <a:off x="7889973" y="4566365"/>
            <a:ext cx="3519170" cy="21669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Imagen 16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958" y="4566365"/>
            <a:ext cx="1637030" cy="2166944"/>
          </a:xfrm>
          <a:prstGeom prst="rect">
            <a:avLst/>
          </a:prstGeom>
        </p:spPr>
      </p:pic>
      <p:pic>
        <p:nvPicPr>
          <p:cNvPr id="18" name="Imagen 17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19"/>
          <a:stretch/>
        </p:blipFill>
        <p:spPr>
          <a:xfrm>
            <a:off x="4141617" y="4566365"/>
            <a:ext cx="1701165" cy="2166944"/>
          </a:xfrm>
          <a:prstGeom prst="rect">
            <a:avLst/>
          </a:prstGeom>
        </p:spPr>
      </p:pic>
      <p:pic>
        <p:nvPicPr>
          <p:cNvPr id="19" name="Imagen 18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45" b="39306"/>
          <a:stretch/>
        </p:blipFill>
        <p:spPr bwMode="auto">
          <a:xfrm>
            <a:off x="1245390" y="4566365"/>
            <a:ext cx="2694898" cy="21669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285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2286000"/>
            <a:ext cx="12192000" cy="4572000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491541" y="339374"/>
            <a:ext cx="11208918" cy="4243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s-MX"/>
            </a:defPPr>
            <a:lvl1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>
                <a:solidFill>
                  <a:schemeClr val="bg2">
                    <a:lumMod val="25000"/>
                  </a:schemeClr>
                </a:solidFill>
                <a:latin typeface="Gotham Black" pitchFamily="50" charset="0"/>
              </a:defRPr>
            </a:lvl1pPr>
          </a:lstStyle>
          <a:p>
            <a:r>
              <a:rPr lang="es-ES" sz="2300" b="1" dirty="0" smtClean="0">
                <a:latin typeface="+mn-lt"/>
              </a:rPr>
              <a:t>DIRECCIÓN DE DIVULGACIÓN Y EDUCACIÓN AMBIENTAL</a:t>
            </a:r>
          </a:p>
          <a:p>
            <a:pPr lvl="0"/>
            <a:endParaRPr lang="es-ES" sz="2300" b="1" dirty="0">
              <a:solidFill>
                <a:prstClr val="black"/>
              </a:solidFill>
              <a:latin typeface="+mn-lt"/>
            </a:endParaRPr>
          </a:p>
          <a:p>
            <a:endParaRPr lang="es-ES" sz="2300" b="1" dirty="0">
              <a:latin typeface="+mn-lt"/>
            </a:endParaRPr>
          </a:p>
          <a:p>
            <a:endParaRPr lang="es-ES_tradnl" sz="2300" b="1" dirty="0">
              <a:latin typeface="+mn-lt"/>
            </a:endParaRPr>
          </a:p>
          <a:p>
            <a:endParaRPr lang="es-ES_tradnl" sz="2300" b="1" dirty="0">
              <a:latin typeface="+mn-lt"/>
            </a:endParaRPr>
          </a:p>
          <a:p>
            <a:endParaRPr lang="es-ES_tradnl" sz="2300" b="1" dirty="0">
              <a:latin typeface="+mn-lt"/>
            </a:endParaRPr>
          </a:p>
          <a:p>
            <a:endParaRPr lang="es-ES_tradnl" sz="2300" b="1" dirty="0">
              <a:latin typeface="+mn-lt"/>
            </a:endParaRPr>
          </a:p>
          <a:p>
            <a:endParaRPr lang="es-ES_tradnl" sz="2300" b="1" dirty="0">
              <a:latin typeface="+mn-lt"/>
            </a:endParaRPr>
          </a:p>
          <a:p>
            <a:endParaRPr lang="es-ES_tradnl" sz="2300" b="1" dirty="0">
              <a:latin typeface="+mn-lt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0" y="1073553"/>
            <a:ext cx="12192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Rectángulo 1"/>
          <p:cNvSpPr/>
          <p:nvPr/>
        </p:nvSpPr>
        <p:spPr>
          <a:xfrm>
            <a:off x="754380" y="1334179"/>
            <a:ext cx="1068324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400" dirty="0" smtClean="0">
                <a:latin typeface="Gotham" panose="02000504050000020004" pitchFamily="2" charset="0"/>
              </a:rPr>
              <a:t>la Dirección de </a:t>
            </a:r>
            <a:r>
              <a:rPr lang="es-ES_tradnl" sz="1400" b="1" dirty="0" smtClean="0">
                <a:latin typeface="Gotham" panose="02000504050000020004" pitchFamily="2" charset="0"/>
              </a:rPr>
              <a:t>Divulgación y Educación Ambiental </a:t>
            </a:r>
            <a:r>
              <a:rPr lang="es-ES_tradnl" sz="1400" dirty="0" smtClean="0">
                <a:latin typeface="Gotham" panose="02000504050000020004" pitchFamily="2" charset="0"/>
              </a:rPr>
              <a:t>reporta el avance alcanzado en cumplimiento de las metas para este trimestre, en las actividades de Jornadas de recepción de residuos solidos reutilizables del Programa </a:t>
            </a:r>
            <a:r>
              <a:rPr lang="es-ES_tradnl" sz="1400" b="1" dirty="0" smtClean="0">
                <a:latin typeface="Gotham" panose="02000504050000020004" pitchFamily="2" charset="0"/>
              </a:rPr>
              <a:t>Reciclatón</a:t>
            </a:r>
            <a:r>
              <a:rPr lang="es-ES_tradnl" sz="1400" dirty="0" smtClean="0">
                <a:latin typeface="Gotham" panose="02000504050000020004" pitchFamily="2" charset="0"/>
              </a:rPr>
              <a:t>, Jornadas de promoción de buenas practicas ambientales mediante el </a:t>
            </a:r>
            <a:r>
              <a:rPr lang="es-ES_tradnl" sz="1400" b="1" dirty="0" smtClean="0">
                <a:latin typeface="Gotham" panose="02000504050000020004" pitchFamily="2" charset="0"/>
              </a:rPr>
              <a:t>Sistema de Manejo Ambiental </a:t>
            </a:r>
            <a:r>
              <a:rPr lang="es-ES_tradnl" sz="1400" dirty="0" smtClean="0">
                <a:latin typeface="Gotham" panose="02000504050000020004" pitchFamily="2" charset="0"/>
              </a:rPr>
              <a:t>y el </a:t>
            </a:r>
            <a:r>
              <a:rPr lang="es-ES_tradnl" sz="1400" b="1" dirty="0" smtClean="0">
                <a:latin typeface="Gotham" panose="02000504050000020004" pitchFamily="2" charset="0"/>
              </a:rPr>
              <a:t>Programa de Educación Ambiental</a:t>
            </a:r>
            <a:r>
              <a:rPr lang="es-ES_tradnl" sz="1400" dirty="0" smtClean="0">
                <a:latin typeface="Gotham" panose="02000504050000020004" pitchFamily="2" charset="0"/>
              </a:rPr>
              <a:t>.</a:t>
            </a:r>
            <a:endParaRPr lang="es-ES_tradnl" sz="1400" dirty="0">
              <a:latin typeface="Gotham" panose="02000504050000020004" pitchFamily="2" charset="0"/>
            </a:endParaRPr>
          </a:p>
        </p:txBody>
      </p:sp>
      <p:cxnSp>
        <p:nvCxnSpPr>
          <p:cNvPr id="9" name="Conector recto 8"/>
          <p:cNvCxnSpPr/>
          <p:nvPr/>
        </p:nvCxnSpPr>
        <p:spPr>
          <a:xfrm flipV="1">
            <a:off x="1376878" y="2239797"/>
            <a:ext cx="9425801" cy="8514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" y="4327451"/>
            <a:ext cx="2147374" cy="2539063"/>
          </a:xfrm>
          <a:prstGeom prst="rect">
            <a:avLst/>
          </a:prstGeom>
        </p:spPr>
      </p:pic>
      <p:graphicFrame>
        <p:nvGraphicFramePr>
          <p:cNvPr id="10" name="Gráfico 9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E06BA1EA-FD64-4644-A59E-69FA99BF782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1268504"/>
              </p:ext>
            </p:extLst>
          </p:nvPr>
        </p:nvGraphicFramePr>
        <p:xfrm>
          <a:off x="602673" y="2286000"/>
          <a:ext cx="11014363" cy="4301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063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0" y="1449477"/>
            <a:ext cx="12210170" cy="5408523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0" y="219029"/>
            <a:ext cx="11827265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300" b="1" dirty="0">
                <a:solidFill>
                  <a:schemeClr val="bg2">
                    <a:lumMod val="25000"/>
                  </a:schemeClr>
                </a:solidFill>
              </a:rPr>
              <a:t>Evidencias Fotográficas</a:t>
            </a:r>
          </a:p>
          <a:p>
            <a:pPr algn="ctr"/>
            <a:r>
              <a:rPr lang="es-ES" sz="2300" b="1" dirty="0">
                <a:solidFill>
                  <a:schemeClr val="bg2">
                    <a:lumMod val="25000"/>
                  </a:schemeClr>
                </a:solidFill>
              </a:rPr>
              <a:t>Dirección de Divulgación y Educación Ambiental</a:t>
            </a:r>
          </a:p>
        </p:txBody>
      </p:sp>
      <p:cxnSp>
        <p:nvCxnSpPr>
          <p:cNvPr id="8" name="Conector recto 7"/>
          <p:cNvCxnSpPr/>
          <p:nvPr/>
        </p:nvCxnSpPr>
        <p:spPr>
          <a:xfrm flipV="1">
            <a:off x="1376878" y="1460892"/>
            <a:ext cx="9425801" cy="8514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" y="4327451"/>
            <a:ext cx="2147374" cy="2539063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-6222" y="1005505"/>
            <a:ext cx="12192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pic>
        <p:nvPicPr>
          <p:cNvPr id="10" name="Imagen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78" y="1658121"/>
            <a:ext cx="2052122" cy="2546396"/>
          </a:xfrm>
          <a:prstGeom prst="rect">
            <a:avLst/>
          </a:prstGeom>
        </p:spPr>
      </p:pic>
      <p:pic>
        <p:nvPicPr>
          <p:cNvPr id="11" name="Imagen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78" y="4396832"/>
            <a:ext cx="2550885" cy="2164715"/>
          </a:xfrm>
          <a:prstGeom prst="rect">
            <a:avLst/>
          </a:prstGeom>
        </p:spPr>
      </p:pic>
      <p:pic>
        <p:nvPicPr>
          <p:cNvPr id="12" name="Imagen 1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959" y="4396832"/>
            <a:ext cx="2047875" cy="2164715"/>
          </a:xfrm>
          <a:prstGeom prst="rect">
            <a:avLst/>
          </a:prstGeom>
        </p:spPr>
      </p:pic>
      <p:pic>
        <p:nvPicPr>
          <p:cNvPr id="13" name="Imagen 12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63" b="31482"/>
          <a:stretch/>
        </p:blipFill>
        <p:spPr bwMode="auto">
          <a:xfrm>
            <a:off x="3535458" y="1664114"/>
            <a:ext cx="2619375" cy="25404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Imagen 13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74" y="4396831"/>
            <a:ext cx="2286344" cy="2164715"/>
          </a:xfrm>
          <a:prstGeom prst="rect">
            <a:avLst/>
          </a:prstGeom>
        </p:spPr>
      </p:pic>
      <p:pic>
        <p:nvPicPr>
          <p:cNvPr id="15" name="Imagen 14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23"/>
          <a:stretch/>
        </p:blipFill>
        <p:spPr>
          <a:xfrm>
            <a:off x="8678604" y="4396831"/>
            <a:ext cx="2398105" cy="2164715"/>
          </a:xfrm>
          <a:prstGeom prst="rect">
            <a:avLst/>
          </a:prstGeom>
        </p:spPr>
      </p:pic>
      <p:pic>
        <p:nvPicPr>
          <p:cNvPr id="16" name="Imagen 15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74" y="1693641"/>
            <a:ext cx="2286344" cy="2510875"/>
          </a:xfrm>
          <a:prstGeom prst="rect">
            <a:avLst/>
          </a:prstGeom>
        </p:spPr>
      </p:pic>
      <p:pic>
        <p:nvPicPr>
          <p:cNvPr id="17" name="Imagen 16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259" y="1658121"/>
            <a:ext cx="2414450" cy="2546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87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INFORME T1 2023</Template>
  <TotalTime>535</TotalTime>
  <Words>636</Words>
  <Application>Microsoft Office PowerPoint</Application>
  <PresentationFormat>Panorámica</PresentationFormat>
  <Paragraphs>132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Gotham</vt:lpstr>
      <vt:lpstr>Gotham Black</vt:lpstr>
      <vt:lpstr>Tema de Office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Administrador</dc:creator>
  <cp:lastModifiedBy>Cuenta Microsoft</cp:lastModifiedBy>
  <cp:revision>35</cp:revision>
  <cp:lastPrinted>2022-10-20T19:58:04Z</cp:lastPrinted>
  <dcterms:created xsi:type="dcterms:W3CDTF">2023-06-08T15:33:26Z</dcterms:created>
  <dcterms:modified xsi:type="dcterms:W3CDTF">2023-10-18T21:31:11Z</dcterms:modified>
</cp:coreProperties>
</file>