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6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83" r:id="rId2"/>
    <p:sldId id="329" r:id="rId3"/>
    <p:sldId id="312" r:id="rId4"/>
    <p:sldId id="311" r:id="rId5"/>
    <p:sldId id="335" r:id="rId6"/>
    <p:sldId id="361" r:id="rId7"/>
    <p:sldId id="362" r:id="rId8"/>
    <p:sldId id="363" r:id="rId9"/>
    <p:sldId id="318" r:id="rId10"/>
    <p:sldId id="351" r:id="rId11"/>
    <p:sldId id="352" r:id="rId12"/>
    <p:sldId id="321" r:id="rId13"/>
    <p:sldId id="353" r:id="rId14"/>
    <p:sldId id="354" r:id="rId15"/>
    <p:sldId id="355" r:id="rId16"/>
    <p:sldId id="356" r:id="rId17"/>
    <p:sldId id="357" r:id="rId18"/>
    <p:sldId id="358" r:id="rId19"/>
    <p:sldId id="319" r:id="rId20"/>
    <p:sldId id="359" r:id="rId21"/>
    <p:sldId id="360" r:id="rId22"/>
    <p:sldId id="364" r:id="rId23"/>
    <p:sldId id="365" r:id="rId24"/>
    <p:sldId id="320" r:id="rId25"/>
    <p:sldId id="302" r:id="rId26"/>
    <p:sldId id="256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5" r:id="rId36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231733-3D95-4202-8446-705245FED5F5}" v="71" dt="2024-10-21T14:07:13.8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6" autoAdjust="0"/>
    <p:restoredTop sz="94757" autoAdjust="0"/>
  </p:normalViewPr>
  <p:slideViewPr>
    <p:cSldViewPr snapToGrid="0" snapToObjects="1">
      <p:cViewPr varScale="1">
        <p:scale>
          <a:sx n="106" d="100"/>
          <a:sy n="106" d="100"/>
        </p:scale>
        <p:origin x="10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us Vega" userId="25ecac379a835262" providerId="LiveId" clId="{5C231733-3D95-4202-8446-705245FED5F5}"/>
    <pc:docChg chg="undo custSel addSld delSld modSld">
      <pc:chgData name="Jesus Vega" userId="25ecac379a835262" providerId="LiveId" clId="{5C231733-3D95-4202-8446-705245FED5F5}" dt="2024-10-21T15:09:28.394" v="170" actId="20577"/>
      <pc:docMkLst>
        <pc:docMk/>
      </pc:docMkLst>
      <pc:sldChg chg="add">
        <pc:chgData name="Jesus Vega" userId="25ecac379a835262" providerId="LiveId" clId="{5C231733-3D95-4202-8446-705245FED5F5}" dt="2024-10-21T14:07:13.768" v="156"/>
        <pc:sldMkLst>
          <pc:docMk/>
          <pc:sldMk cId="2967663546" sldId="256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3824857711" sldId="257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1560193878" sldId="258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1823493843" sldId="259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1532192615" sldId="260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2192172701" sldId="261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760963285" sldId="262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1617289887" sldId="263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2044935896" sldId="264"/>
        </pc:sldMkLst>
      </pc:sldChg>
      <pc:sldChg chg="add">
        <pc:chgData name="Jesus Vega" userId="25ecac379a835262" providerId="LiveId" clId="{5C231733-3D95-4202-8446-705245FED5F5}" dt="2024-10-21T14:07:13.768" v="156"/>
        <pc:sldMkLst>
          <pc:docMk/>
          <pc:sldMk cId="2812065612" sldId="265"/>
        </pc:sldMkLst>
      </pc:sldChg>
      <pc:sldChg chg="del">
        <pc:chgData name="Jesus Vega" userId="25ecac379a835262" providerId="LiveId" clId="{5C231733-3D95-4202-8446-705245FED5F5}" dt="2024-10-03T19:53:27.249" v="32" actId="47"/>
        <pc:sldMkLst>
          <pc:docMk/>
          <pc:sldMk cId="2443544220" sldId="277"/>
        </pc:sldMkLst>
      </pc:sldChg>
      <pc:sldChg chg="modSp mod">
        <pc:chgData name="Jesus Vega" userId="25ecac379a835262" providerId="LiveId" clId="{5C231733-3D95-4202-8446-705245FED5F5}" dt="2024-10-21T15:08:17.248" v="167" actId="20577"/>
        <pc:sldMkLst>
          <pc:docMk/>
          <pc:sldMk cId="3435472111" sldId="283"/>
        </pc:sldMkLst>
        <pc:spChg chg="mod">
          <ac:chgData name="Jesus Vega" userId="25ecac379a835262" providerId="LiveId" clId="{5C231733-3D95-4202-8446-705245FED5F5}" dt="2024-10-21T15:08:17.248" v="167" actId="20577"/>
          <ac:spMkLst>
            <pc:docMk/>
            <pc:sldMk cId="3435472111" sldId="283"/>
            <ac:spMk id="33" creationId="{98FA050F-DA14-5D47-860C-2B06FB8C55EA}"/>
          </ac:spMkLst>
        </pc:spChg>
      </pc:sldChg>
      <pc:sldChg chg="del">
        <pc:chgData name="Jesus Vega" userId="25ecac379a835262" providerId="LiveId" clId="{5C231733-3D95-4202-8446-705245FED5F5}" dt="2024-10-03T20:01:02.452" v="39" actId="47"/>
        <pc:sldMkLst>
          <pc:docMk/>
          <pc:sldMk cId="2456987698" sldId="291"/>
        </pc:sldMkLst>
      </pc:sldChg>
      <pc:sldChg chg="del">
        <pc:chgData name="Jesus Vega" userId="25ecac379a835262" providerId="LiveId" clId="{5C231733-3D95-4202-8446-705245FED5F5}" dt="2024-10-09T15:45:30.976" v="93" actId="47"/>
        <pc:sldMkLst>
          <pc:docMk/>
          <pc:sldMk cId="2877875114" sldId="300"/>
        </pc:sldMkLst>
      </pc:sldChg>
      <pc:sldChg chg="addSp delSp modSp mod">
        <pc:chgData name="Jesus Vega" userId="25ecac379a835262" providerId="LiveId" clId="{5C231733-3D95-4202-8446-705245FED5F5}" dt="2024-10-21T15:08:51.053" v="168" actId="20577"/>
        <pc:sldMkLst>
          <pc:docMk/>
          <pc:sldMk cId="2734663578" sldId="311"/>
        </pc:sldMkLst>
        <pc:spChg chg="mod">
          <ac:chgData name="Jesus Vega" userId="25ecac379a835262" providerId="LiveId" clId="{5C231733-3D95-4202-8446-705245FED5F5}" dt="2024-10-21T15:08:51.053" v="168" actId="20577"/>
          <ac:spMkLst>
            <pc:docMk/>
            <pc:sldMk cId="2734663578" sldId="311"/>
            <ac:spMk id="4" creationId="{C925D159-9935-0BD5-9C72-D2F4195F1B48}"/>
          </ac:spMkLst>
        </pc:spChg>
        <pc:graphicFrameChg chg="add mod">
          <ac:chgData name="Jesus Vega" userId="25ecac379a835262" providerId="LiveId" clId="{5C231733-3D95-4202-8446-705245FED5F5}" dt="2024-10-18T14:49:42.997" v="134" actId="20577"/>
          <ac:graphicFrameMkLst>
            <pc:docMk/>
            <pc:sldMk cId="2734663578" sldId="311"/>
            <ac:graphicFrameMk id="2" creationId="{2587E4F1-842B-40B4-9F88-15A5F5908825}"/>
          </ac:graphicFrameMkLst>
        </pc:graphicFrameChg>
        <pc:graphicFrameChg chg="del">
          <ac:chgData name="Jesus Vega" userId="25ecac379a835262" providerId="LiveId" clId="{5C231733-3D95-4202-8446-705245FED5F5}" dt="2024-10-07T17:13:37.192" v="84" actId="478"/>
          <ac:graphicFrameMkLst>
            <pc:docMk/>
            <pc:sldMk cId="2734663578" sldId="311"/>
            <ac:graphicFrameMk id="3" creationId="{7AADA27A-519F-4A47-81E4-5E34D222F343}"/>
          </ac:graphicFrameMkLst>
        </pc:graphicFrameChg>
        <pc:graphicFrameChg chg="add mod">
          <ac:chgData name="Jesus Vega" userId="25ecac379a835262" providerId="LiveId" clId="{5C231733-3D95-4202-8446-705245FED5F5}" dt="2024-10-18T14:49:47.430" v="140" actId="20577"/>
          <ac:graphicFrameMkLst>
            <pc:docMk/>
            <pc:sldMk cId="2734663578" sldId="311"/>
            <ac:graphicFrameMk id="5" creationId="{7AADA27A-519F-4A47-81E4-5E34D222F343}"/>
          </ac:graphicFrameMkLst>
        </pc:graphicFrameChg>
        <pc:graphicFrameChg chg="del">
          <ac:chgData name="Jesus Vega" userId="25ecac379a835262" providerId="LiveId" clId="{5C231733-3D95-4202-8446-705245FED5F5}" dt="2024-10-07T17:13:03.509" v="76" actId="478"/>
          <ac:graphicFrameMkLst>
            <pc:docMk/>
            <pc:sldMk cId="2734663578" sldId="311"/>
            <ac:graphicFrameMk id="8" creationId="{2587E4F1-842B-40B4-9F88-15A5F5908825}"/>
          </ac:graphicFrameMkLst>
        </pc:graphicFrameChg>
      </pc:sldChg>
      <pc:sldChg chg="addSp delSp modSp mod">
        <pc:chgData name="Jesus Vega" userId="25ecac379a835262" providerId="LiveId" clId="{5C231733-3D95-4202-8446-705245FED5F5}" dt="2024-10-18T14:49:20.029" v="121" actId="20577"/>
        <pc:sldMkLst>
          <pc:docMk/>
          <pc:sldMk cId="3103910177" sldId="312"/>
        </pc:sldMkLst>
        <pc:spChg chg="mod">
          <ac:chgData name="Jesus Vega" userId="25ecac379a835262" providerId="LiveId" clId="{5C231733-3D95-4202-8446-705245FED5F5}" dt="2024-10-09T15:47:43.905" v="107" actId="20577"/>
          <ac:spMkLst>
            <pc:docMk/>
            <pc:sldMk cId="3103910177" sldId="312"/>
            <ac:spMk id="7" creationId="{CE5B76DA-97E2-86A8-0EC1-6997E22A0DCC}"/>
          </ac:spMkLst>
        </pc:spChg>
        <pc:graphicFrameChg chg="del">
          <ac:chgData name="Jesus Vega" userId="25ecac379a835262" providerId="LiveId" clId="{5C231733-3D95-4202-8446-705245FED5F5}" dt="2024-10-07T17:12:10.271" v="68" actId="478"/>
          <ac:graphicFrameMkLst>
            <pc:docMk/>
            <pc:sldMk cId="3103910177" sldId="312"/>
            <ac:graphicFrameMk id="2" creationId="{B6469E10-E45C-4A44-909E-9EA0B6CD054D}"/>
          </ac:graphicFrameMkLst>
        </pc:graphicFrameChg>
        <pc:graphicFrameChg chg="del">
          <ac:chgData name="Jesus Vega" userId="25ecac379a835262" providerId="LiveId" clId="{5C231733-3D95-4202-8446-705245FED5F5}" dt="2024-10-07T17:12:42.230" v="72" actId="478"/>
          <ac:graphicFrameMkLst>
            <pc:docMk/>
            <pc:sldMk cId="3103910177" sldId="312"/>
            <ac:graphicFrameMk id="3" creationId="{019893EE-A27A-4B3B-95C4-D38D550EC2F1}"/>
          </ac:graphicFrameMkLst>
        </pc:graphicFrameChg>
        <pc:graphicFrameChg chg="add mod">
          <ac:chgData name="Jesus Vega" userId="25ecac379a835262" providerId="LiveId" clId="{5C231733-3D95-4202-8446-705245FED5F5}" dt="2024-10-07T17:12:26.230" v="71" actId="1076"/>
          <ac:graphicFrameMkLst>
            <pc:docMk/>
            <pc:sldMk cId="3103910177" sldId="312"/>
            <ac:graphicFrameMk id="4" creationId="{B6469E10-E45C-4A44-909E-9EA0B6CD054D}"/>
          </ac:graphicFrameMkLst>
        </pc:graphicFrameChg>
        <pc:graphicFrameChg chg="add mod">
          <ac:chgData name="Jesus Vega" userId="25ecac379a835262" providerId="LiveId" clId="{5C231733-3D95-4202-8446-705245FED5F5}" dt="2024-10-18T14:49:20.029" v="121" actId="20577"/>
          <ac:graphicFrameMkLst>
            <pc:docMk/>
            <pc:sldMk cId="3103910177" sldId="312"/>
            <ac:graphicFrameMk id="5" creationId="{019893EE-A27A-4B3B-95C4-D38D550EC2F1}"/>
          </ac:graphicFrameMkLst>
        </pc:graphicFrameChg>
      </pc:sldChg>
      <pc:sldChg chg="del">
        <pc:chgData name="Jesus Vega" userId="25ecac379a835262" providerId="LiveId" clId="{5C231733-3D95-4202-8446-705245FED5F5}" dt="2024-10-03T20:04:27.719" v="45" actId="47"/>
        <pc:sldMkLst>
          <pc:docMk/>
          <pc:sldMk cId="3170099983" sldId="313"/>
        </pc:sldMkLst>
      </pc:sldChg>
      <pc:sldChg chg="modSp del mod">
        <pc:chgData name="Jesus Vega" userId="25ecac379a835262" providerId="LiveId" clId="{5C231733-3D95-4202-8446-705245FED5F5}" dt="2024-10-03T19:59:22.617" v="37" actId="47"/>
        <pc:sldMkLst>
          <pc:docMk/>
          <pc:sldMk cId="54400040" sldId="315"/>
        </pc:sldMkLst>
        <pc:spChg chg="mod">
          <ac:chgData name="Jesus Vega" userId="25ecac379a835262" providerId="LiveId" clId="{5C231733-3D95-4202-8446-705245FED5F5}" dt="2024-10-03T19:54:25.267" v="35"/>
          <ac:spMkLst>
            <pc:docMk/>
            <pc:sldMk cId="54400040" sldId="315"/>
            <ac:spMk id="7" creationId="{E49B8106-5837-E320-A186-2330FA0774C7}"/>
          </ac:spMkLst>
        </pc:spChg>
      </pc:sldChg>
      <pc:sldChg chg="addSp delSp modSp mod">
        <pc:chgData name="Jesus Vega" userId="25ecac379a835262" providerId="LiveId" clId="{5C231733-3D95-4202-8446-705245FED5F5}" dt="2024-10-21T15:09:28.394" v="170" actId="20577"/>
        <pc:sldMkLst>
          <pc:docMk/>
          <pc:sldMk cId="2494158239" sldId="318"/>
        </pc:sldMkLst>
        <pc:spChg chg="mod">
          <ac:chgData name="Jesus Vega" userId="25ecac379a835262" providerId="LiveId" clId="{5C231733-3D95-4202-8446-705245FED5F5}" dt="2024-10-21T15:09:28.394" v="170" actId="20577"/>
          <ac:spMkLst>
            <pc:docMk/>
            <pc:sldMk cId="2494158239" sldId="318"/>
            <ac:spMk id="2" creationId="{0E5EB8F4-0EDE-5589-BDA4-30D78B117A19}"/>
          </ac:spMkLst>
        </pc:spChg>
        <pc:graphicFrameChg chg="add mod">
          <ac:chgData name="Jesus Vega" userId="25ecac379a835262" providerId="LiveId" clId="{5C231733-3D95-4202-8446-705245FED5F5}" dt="2024-10-03T19:52:36.720" v="30" actId="2085"/>
          <ac:graphicFrameMkLst>
            <pc:docMk/>
            <pc:sldMk cId="2494158239" sldId="318"/>
            <ac:graphicFrameMk id="6" creationId="{E7FB1A07-AF15-4C30-26B6-D0417ED6FF5A}"/>
          </ac:graphicFrameMkLst>
        </pc:graphicFrameChg>
        <pc:graphicFrameChg chg="add mod">
          <ac:chgData name="Jesus Vega" userId="25ecac379a835262" providerId="LiveId" clId="{5C231733-3D95-4202-8446-705245FED5F5}" dt="2024-10-03T19:52:32.425" v="28" actId="2085"/>
          <ac:graphicFrameMkLst>
            <pc:docMk/>
            <pc:sldMk cId="2494158239" sldId="318"/>
            <ac:graphicFrameMk id="7" creationId="{903AA37C-9DD4-5DBE-D871-13208279602A}"/>
          </ac:graphicFrameMkLst>
        </pc:graphicFrameChg>
        <pc:picChg chg="del">
          <ac:chgData name="Jesus Vega" userId="25ecac379a835262" providerId="LiveId" clId="{5C231733-3D95-4202-8446-705245FED5F5}" dt="2024-10-03T19:50:11.475" v="3" actId="478"/>
          <ac:picMkLst>
            <pc:docMk/>
            <pc:sldMk cId="2494158239" sldId="318"/>
            <ac:picMk id="3" creationId="{68443D7A-D212-4F85-B32C-C2D005A7AA0F}"/>
          </ac:picMkLst>
        </pc:picChg>
        <pc:picChg chg="del">
          <ac:chgData name="Jesus Vega" userId="25ecac379a835262" providerId="LiveId" clId="{5C231733-3D95-4202-8446-705245FED5F5}" dt="2024-10-03T19:50:47.906" v="9" actId="478"/>
          <ac:picMkLst>
            <pc:docMk/>
            <pc:sldMk cId="2494158239" sldId="318"/>
            <ac:picMk id="4" creationId="{329CC53F-7CC6-4E15-9EBC-A0E82986D5AB}"/>
          </ac:picMkLst>
        </pc:picChg>
      </pc:sldChg>
      <pc:sldChg chg="del">
        <pc:chgData name="Jesus Vega" userId="25ecac379a835262" providerId="LiveId" clId="{5C231733-3D95-4202-8446-705245FED5F5}" dt="2024-10-03T19:53:27.249" v="32" actId="47"/>
        <pc:sldMkLst>
          <pc:docMk/>
          <pc:sldMk cId="588685899" sldId="319"/>
        </pc:sldMkLst>
      </pc:sldChg>
      <pc:sldChg chg="add">
        <pc:chgData name="Jesus Vega" userId="25ecac379a835262" providerId="LiveId" clId="{5C231733-3D95-4202-8446-705245FED5F5}" dt="2024-10-03T20:01:38.698" v="40"/>
        <pc:sldMkLst>
          <pc:docMk/>
          <pc:sldMk cId="2122843005" sldId="319"/>
        </pc:sldMkLst>
      </pc:sldChg>
      <pc:sldChg chg="modSp">
        <pc:chgData name="Jesus Vega" userId="25ecac379a835262" providerId="LiveId" clId="{5C231733-3D95-4202-8446-705245FED5F5}" dt="2024-10-18T14:50:46.084" v="152" actId="20577"/>
        <pc:sldMkLst>
          <pc:docMk/>
          <pc:sldMk cId="0" sldId="320"/>
        </pc:sldMkLst>
        <pc:graphicFrameChg chg="mod">
          <ac:chgData name="Jesus Vega" userId="25ecac379a835262" providerId="LiveId" clId="{5C231733-3D95-4202-8446-705245FED5F5}" dt="2024-10-18T14:50:46.084" v="152" actId="20577"/>
          <ac:graphicFrameMkLst>
            <pc:docMk/>
            <pc:sldMk cId="0" sldId="320"/>
            <ac:graphicFrameMk id="6" creationId="{9D28ECB9-22CA-4D91-90C3-2E84EE40D80F}"/>
          </ac:graphicFrameMkLst>
        </pc:graphicFrameChg>
      </pc:sldChg>
      <pc:sldChg chg="add setBg">
        <pc:chgData name="Jesus Vega" userId="25ecac379a835262" providerId="LiveId" clId="{5C231733-3D95-4202-8446-705245FED5F5}" dt="2024-10-03T19:53:21.696" v="31"/>
        <pc:sldMkLst>
          <pc:docMk/>
          <pc:sldMk cId="4128253437" sldId="321"/>
        </pc:sldMkLst>
      </pc:sldChg>
      <pc:sldChg chg="del">
        <pc:chgData name="Jesus Vega" userId="25ecac379a835262" providerId="LiveId" clId="{5C231733-3D95-4202-8446-705245FED5F5}" dt="2024-10-03T20:01:02.452" v="39" actId="47"/>
        <pc:sldMkLst>
          <pc:docMk/>
          <pc:sldMk cId="3985369702" sldId="330"/>
        </pc:sldMkLst>
      </pc:sldChg>
      <pc:sldChg chg="del">
        <pc:chgData name="Jesus Vega" userId="25ecac379a835262" providerId="LiveId" clId="{5C231733-3D95-4202-8446-705245FED5F5}" dt="2024-10-03T20:01:02.452" v="39" actId="47"/>
        <pc:sldMkLst>
          <pc:docMk/>
          <pc:sldMk cId="1284742988" sldId="331"/>
        </pc:sldMkLst>
      </pc:sldChg>
      <pc:sldChg chg="modSp">
        <pc:chgData name="Jesus Vega" userId="25ecac379a835262" providerId="LiveId" clId="{5C231733-3D95-4202-8446-705245FED5F5}" dt="2024-10-09T16:30:59.509" v="115" actId="14826"/>
        <pc:sldMkLst>
          <pc:docMk/>
          <pc:sldMk cId="933775828" sldId="335"/>
        </pc:sldMkLst>
        <pc:spChg chg="mod">
          <ac:chgData name="Jesus Vega" userId="25ecac379a835262" providerId="LiveId" clId="{5C231733-3D95-4202-8446-705245FED5F5}" dt="2024-10-09T16:23:30.027" v="109" actId="20578"/>
          <ac:spMkLst>
            <pc:docMk/>
            <pc:sldMk cId="933775828" sldId="335"/>
            <ac:spMk id="9" creationId="{93660083-018D-4F9E-81A3-A28562A81E90}"/>
          </ac:spMkLst>
        </pc:spChg>
        <pc:picChg chg="mod">
          <ac:chgData name="Jesus Vega" userId="25ecac379a835262" providerId="LiveId" clId="{5C231733-3D95-4202-8446-705245FED5F5}" dt="2024-10-09T16:30:12.706" v="110" actId="14826"/>
          <ac:picMkLst>
            <pc:docMk/>
            <pc:sldMk cId="933775828" sldId="335"/>
            <ac:picMk id="5" creationId="{750C6722-9ED7-D83F-795C-28FC84A32372}"/>
          </ac:picMkLst>
        </pc:picChg>
        <pc:picChg chg="mod">
          <ac:chgData name="Jesus Vega" userId="25ecac379a835262" providerId="LiveId" clId="{5C231733-3D95-4202-8446-705245FED5F5}" dt="2024-10-09T16:30:23.471" v="111" actId="14826"/>
          <ac:picMkLst>
            <pc:docMk/>
            <pc:sldMk cId="933775828" sldId="335"/>
            <ac:picMk id="7" creationId="{D5353BB9-8449-BD57-3B10-784DE2C18BCA}"/>
          </ac:picMkLst>
        </pc:picChg>
        <pc:picChg chg="mod">
          <ac:chgData name="Jesus Vega" userId="25ecac379a835262" providerId="LiveId" clId="{5C231733-3D95-4202-8446-705245FED5F5}" dt="2024-10-09T16:30:39.236" v="113" actId="14826"/>
          <ac:picMkLst>
            <pc:docMk/>
            <pc:sldMk cId="933775828" sldId="335"/>
            <ac:picMk id="10" creationId="{D5AEA802-4580-9527-51DC-6630CB864CBE}"/>
          </ac:picMkLst>
        </pc:picChg>
        <pc:picChg chg="mod">
          <ac:chgData name="Jesus Vega" userId="25ecac379a835262" providerId="LiveId" clId="{5C231733-3D95-4202-8446-705245FED5F5}" dt="2024-10-09T16:30:50.913" v="114" actId="14826"/>
          <ac:picMkLst>
            <pc:docMk/>
            <pc:sldMk cId="933775828" sldId="335"/>
            <ac:picMk id="13" creationId="{67D17AE5-B5F6-8A62-D019-B20BEFA6AD15}"/>
          </ac:picMkLst>
        </pc:picChg>
        <pc:picChg chg="mod">
          <ac:chgData name="Jesus Vega" userId="25ecac379a835262" providerId="LiveId" clId="{5C231733-3D95-4202-8446-705245FED5F5}" dt="2024-10-09T16:30:30.500" v="112" actId="14826"/>
          <ac:picMkLst>
            <pc:docMk/>
            <pc:sldMk cId="933775828" sldId="335"/>
            <ac:picMk id="15" creationId="{963CFA2A-6A67-EE9D-B8C7-827DBD5F164A}"/>
          </ac:picMkLst>
        </pc:picChg>
        <pc:picChg chg="mod">
          <ac:chgData name="Jesus Vega" userId="25ecac379a835262" providerId="LiveId" clId="{5C231733-3D95-4202-8446-705245FED5F5}" dt="2024-10-09T16:30:59.509" v="115" actId="14826"/>
          <ac:picMkLst>
            <pc:docMk/>
            <pc:sldMk cId="933775828" sldId="335"/>
            <ac:picMk id="18" creationId="{6A12A312-817A-A054-5FE8-EDB4D8B95353}"/>
          </ac:picMkLst>
        </pc:picChg>
      </pc:sldChg>
      <pc:sldChg chg="del">
        <pc:chgData name="Jesus Vega" userId="25ecac379a835262" providerId="LiveId" clId="{5C231733-3D95-4202-8446-705245FED5F5}" dt="2024-10-03T20:04:27.719" v="45" actId="47"/>
        <pc:sldMkLst>
          <pc:docMk/>
          <pc:sldMk cId="503034007" sldId="336"/>
        </pc:sldMkLst>
      </pc:sldChg>
      <pc:sldChg chg="del">
        <pc:chgData name="Jesus Vega" userId="25ecac379a835262" providerId="LiveId" clId="{5C231733-3D95-4202-8446-705245FED5F5}" dt="2024-10-03T20:04:27.719" v="45" actId="47"/>
        <pc:sldMkLst>
          <pc:docMk/>
          <pc:sldMk cId="792005404" sldId="337"/>
        </pc:sldMkLst>
      </pc:sldChg>
      <pc:sldChg chg="del">
        <pc:chgData name="Jesus Vega" userId="25ecac379a835262" providerId="LiveId" clId="{5C231733-3D95-4202-8446-705245FED5F5}" dt="2024-10-03T19:59:22.617" v="37" actId="47"/>
        <pc:sldMkLst>
          <pc:docMk/>
          <pc:sldMk cId="2575442346" sldId="345"/>
        </pc:sldMkLst>
      </pc:sldChg>
      <pc:sldChg chg="del">
        <pc:chgData name="Jesus Vega" userId="25ecac379a835262" providerId="LiveId" clId="{5C231733-3D95-4202-8446-705245FED5F5}" dt="2024-10-03T20:01:50.208" v="41" actId="47"/>
        <pc:sldMkLst>
          <pc:docMk/>
          <pc:sldMk cId="1093276860" sldId="346"/>
        </pc:sldMkLst>
      </pc:sldChg>
      <pc:sldChg chg="del">
        <pc:chgData name="Jesus Vega" userId="25ecac379a835262" providerId="LiveId" clId="{5C231733-3D95-4202-8446-705245FED5F5}" dt="2024-10-03T20:01:50.208" v="41" actId="47"/>
        <pc:sldMkLst>
          <pc:docMk/>
          <pc:sldMk cId="723947126" sldId="347"/>
        </pc:sldMkLst>
      </pc:sldChg>
      <pc:sldChg chg="del">
        <pc:chgData name="Jesus Vega" userId="25ecac379a835262" providerId="LiveId" clId="{5C231733-3D95-4202-8446-705245FED5F5}" dt="2024-10-03T20:02:52.171" v="43" actId="47"/>
        <pc:sldMkLst>
          <pc:docMk/>
          <pc:sldMk cId="411947211" sldId="348"/>
        </pc:sldMkLst>
      </pc:sldChg>
      <pc:sldChg chg="del">
        <pc:chgData name="Jesus Vega" userId="25ecac379a835262" providerId="LiveId" clId="{5C231733-3D95-4202-8446-705245FED5F5}" dt="2024-10-03T20:02:52.171" v="43" actId="47"/>
        <pc:sldMkLst>
          <pc:docMk/>
          <pc:sldMk cId="18424156" sldId="349"/>
        </pc:sldMkLst>
      </pc:sldChg>
      <pc:sldChg chg="del">
        <pc:chgData name="Jesus Vega" userId="25ecac379a835262" providerId="LiveId" clId="{5C231733-3D95-4202-8446-705245FED5F5}" dt="2024-10-09T15:45:30.976" v="93" actId="47"/>
        <pc:sldMkLst>
          <pc:docMk/>
          <pc:sldMk cId="3328497137" sldId="350"/>
        </pc:sldMkLst>
      </pc:sldChg>
      <pc:sldChg chg="add setBg">
        <pc:chgData name="Jesus Vega" userId="25ecac379a835262" providerId="LiveId" clId="{5C231733-3D95-4202-8446-705245FED5F5}" dt="2024-10-03T19:53:21.696" v="31"/>
        <pc:sldMkLst>
          <pc:docMk/>
          <pc:sldMk cId="859749467" sldId="351"/>
        </pc:sldMkLst>
      </pc:sldChg>
      <pc:sldChg chg="add setBg">
        <pc:chgData name="Jesus Vega" userId="25ecac379a835262" providerId="LiveId" clId="{5C231733-3D95-4202-8446-705245FED5F5}" dt="2024-10-03T19:53:21.696" v="31"/>
        <pc:sldMkLst>
          <pc:docMk/>
          <pc:sldMk cId="3294522605" sldId="352"/>
        </pc:sldMkLst>
      </pc:sldChg>
      <pc:sldChg chg="add">
        <pc:chgData name="Jesus Vega" userId="25ecac379a835262" providerId="LiveId" clId="{5C231733-3D95-4202-8446-705245FED5F5}" dt="2024-10-03T19:59:18.904" v="36"/>
        <pc:sldMkLst>
          <pc:docMk/>
          <pc:sldMk cId="772729294" sldId="353"/>
        </pc:sldMkLst>
      </pc:sldChg>
      <pc:sldChg chg="add">
        <pc:chgData name="Jesus Vega" userId="25ecac379a835262" providerId="LiveId" clId="{5C231733-3D95-4202-8446-705245FED5F5}" dt="2024-10-03T19:59:18.904" v="36"/>
        <pc:sldMkLst>
          <pc:docMk/>
          <pc:sldMk cId="1430445024" sldId="354"/>
        </pc:sldMkLst>
      </pc:sldChg>
      <pc:sldChg chg="add">
        <pc:chgData name="Jesus Vega" userId="25ecac379a835262" providerId="LiveId" clId="{5C231733-3D95-4202-8446-705245FED5F5}" dt="2024-10-03T20:00:42.058" v="38"/>
        <pc:sldMkLst>
          <pc:docMk/>
          <pc:sldMk cId="409517112" sldId="355"/>
        </pc:sldMkLst>
      </pc:sldChg>
      <pc:sldChg chg="modSp add">
        <pc:chgData name="Jesus Vega" userId="25ecac379a835262" providerId="LiveId" clId="{5C231733-3D95-4202-8446-705245FED5F5}" dt="2024-10-18T14:50:19.617" v="146" actId="20577"/>
        <pc:sldMkLst>
          <pc:docMk/>
          <pc:sldMk cId="987422317" sldId="356"/>
        </pc:sldMkLst>
        <pc:graphicFrameChg chg="mod">
          <ac:chgData name="Jesus Vega" userId="25ecac379a835262" providerId="LiveId" clId="{5C231733-3D95-4202-8446-705245FED5F5}" dt="2024-10-18T14:50:19.617" v="146" actId="20577"/>
          <ac:graphicFrameMkLst>
            <pc:docMk/>
            <pc:sldMk cId="987422317" sldId="356"/>
            <ac:graphicFrameMk id="6" creationId="{DBC4000A-7004-4E87-95D8-6C73D3E3C15C}"/>
          </ac:graphicFrameMkLst>
        </pc:graphicFrameChg>
      </pc:sldChg>
      <pc:sldChg chg="add">
        <pc:chgData name="Jesus Vega" userId="25ecac379a835262" providerId="LiveId" clId="{5C231733-3D95-4202-8446-705245FED5F5}" dt="2024-10-03T20:00:42.058" v="38"/>
        <pc:sldMkLst>
          <pc:docMk/>
          <pc:sldMk cId="1648772134" sldId="357"/>
        </pc:sldMkLst>
      </pc:sldChg>
      <pc:sldChg chg="add setBg">
        <pc:chgData name="Jesus Vega" userId="25ecac379a835262" providerId="LiveId" clId="{5C231733-3D95-4202-8446-705245FED5F5}" dt="2024-10-03T20:01:38.698" v="40"/>
        <pc:sldMkLst>
          <pc:docMk/>
          <pc:sldMk cId="790192820" sldId="358"/>
        </pc:sldMkLst>
      </pc:sldChg>
      <pc:sldChg chg="add setBg">
        <pc:chgData name="Jesus Vega" userId="25ecac379a835262" providerId="LiveId" clId="{5C231733-3D95-4202-8446-705245FED5F5}" dt="2024-10-03T20:02:47.406" v="42"/>
        <pc:sldMkLst>
          <pc:docMk/>
          <pc:sldMk cId="2234565335" sldId="359"/>
        </pc:sldMkLst>
      </pc:sldChg>
      <pc:sldChg chg="add">
        <pc:chgData name="Jesus Vega" userId="25ecac379a835262" providerId="LiveId" clId="{5C231733-3D95-4202-8446-705245FED5F5}" dt="2024-10-03T20:02:47.406" v="42"/>
        <pc:sldMkLst>
          <pc:docMk/>
          <pc:sldMk cId="348280508" sldId="360"/>
        </pc:sldMkLst>
      </pc:sldChg>
      <pc:sldChg chg="add">
        <pc:chgData name="Jesus Vega" userId="25ecac379a835262" providerId="LiveId" clId="{5C231733-3D95-4202-8446-705245FED5F5}" dt="2024-10-03T20:04:22.528" v="44"/>
        <pc:sldMkLst>
          <pc:docMk/>
          <pc:sldMk cId="451243148" sldId="361"/>
        </pc:sldMkLst>
      </pc:sldChg>
      <pc:sldChg chg="add">
        <pc:chgData name="Jesus Vega" userId="25ecac379a835262" providerId="LiveId" clId="{5C231733-3D95-4202-8446-705245FED5F5}" dt="2024-10-03T20:04:22.528" v="44"/>
        <pc:sldMkLst>
          <pc:docMk/>
          <pc:sldMk cId="2027301539" sldId="362"/>
        </pc:sldMkLst>
      </pc:sldChg>
      <pc:sldChg chg="add">
        <pc:chgData name="Jesus Vega" userId="25ecac379a835262" providerId="LiveId" clId="{5C231733-3D95-4202-8446-705245FED5F5}" dt="2024-10-03T20:04:22.528" v="44"/>
        <pc:sldMkLst>
          <pc:docMk/>
          <pc:sldMk cId="2181052571" sldId="363"/>
        </pc:sldMkLst>
      </pc:sldChg>
      <pc:sldChg chg="add">
        <pc:chgData name="Jesus Vega" userId="25ecac379a835262" providerId="LiveId" clId="{5C231733-3D95-4202-8446-705245FED5F5}" dt="2024-10-09T15:45:26.851" v="92"/>
        <pc:sldMkLst>
          <pc:docMk/>
          <pc:sldMk cId="229202882" sldId="364"/>
        </pc:sldMkLst>
      </pc:sldChg>
      <pc:sldChg chg="add">
        <pc:chgData name="Jesus Vega" userId="25ecac379a835262" providerId="LiveId" clId="{5C231733-3D95-4202-8446-705245FED5F5}" dt="2024-10-09T15:45:26.851" v="92"/>
        <pc:sldMkLst>
          <pc:docMk/>
          <pc:sldMk cId="2076347641" sldId="365"/>
        </pc:sldMkLst>
      </pc:sldChg>
      <pc:sldChg chg="add del">
        <pc:chgData name="Jesus Vega" userId="25ecac379a835262" providerId="LiveId" clId="{5C231733-3D95-4202-8446-705245FED5F5}" dt="2024-10-21T14:04:02.993" v="155" actId="47"/>
        <pc:sldMkLst>
          <pc:docMk/>
          <pc:sldMk cId="536357157" sldId="366"/>
        </pc:sldMkLst>
      </pc:sldChg>
      <pc:sldChg chg="add del">
        <pc:chgData name="Jesus Vega" userId="25ecac379a835262" providerId="LiveId" clId="{5C231733-3D95-4202-8446-705245FED5F5}" dt="2024-10-21T14:04:02.993" v="155" actId="47"/>
        <pc:sldMkLst>
          <pc:docMk/>
          <pc:sldMk cId="1046217444" sldId="367"/>
        </pc:sldMkLst>
      </pc:sldChg>
      <pc:sldChg chg="add del">
        <pc:chgData name="Jesus Vega" userId="25ecac379a835262" providerId="LiveId" clId="{5C231733-3D95-4202-8446-705245FED5F5}" dt="2024-10-21T14:04:02.993" v="155" actId="47"/>
        <pc:sldMkLst>
          <pc:docMk/>
          <pc:sldMk cId="3722082355" sldId="368"/>
        </pc:sldMkLst>
      </pc:sldChg>
    </pc:docChg>
  </pc:docChgLst>
  <pc:docChgLst>
    <pc:chgData name="Jesus Vega" userId="25ecac379a835262" providerId="LiveId" clId="{E79181E4-0B17-4F86-9492-8F5D7349836C}"/>
    <pc:docChg chg="modSld">
      <pc:chgData name="Jesus Vega" userId="25ecac379a835262" providerId="LiveId" clId="{E79181E4-0B17-4F86-9492-8F5D7349836C}" dt="2024-10-03T19:36:37.914" v="68" actId="1076"/>
      <pc:docMkLst>
        <pc:docMk/>
      </pc:docMkLst>
      <pc:sldChg chg="modSp mod">
        <pc:chgData name="Jesus Vega" userId="25ecac379a835262" providerId="LiveId" clId="{E79181E4-0B17-4F86-9492-8F5D7349836C}" dt="2024-10-03T19:36:24.728" v="66" actId="20577"/>
        <pc:sldMkLst>
          <pc:docMk/>
          <pc:sldMk cId="3435472111" sldId="283"/>
        </pc:sldMkLst>
        <pc:spChg chg="mod">
          <ac:chgData name="Jesus Vega" userId="25ecac379a835262" providerId="LiveId" clId="{E79181E4-0B17-4F86-9492-8F5D7349836C}" dt="2024-10-03T19:36:14.705" v="54" actId="20577"/>
          <ac:spMkLst>
            <pc:docMk/>
            <pc:sldMk cId="3435472111" sldId="283"/>
            <ac:spMk id="36" creationId="{6D1D4BCC-2746-A64A-8759-D332562A7905}"/>
          </ac:spMkLst>
        </pc:spChg>
        <pc:spChg chg="mod">
          <ac:chgData name="Jesus Vega" userId="25ecac379a835262" providerId="LiveId" clId="{E79181E4-0B17-4F86-9492-8F5D7349836C}" dt="2024-10-03T19:36:24.728" v="66" actId="20577"/>
          <ac:spMkLst>
            <pc:docMk/>
            <pc:sldMk cId="3435472111" sldId="283"/>
            <ac:spMk id="38" creationId="{B45AFDFF-1686-7540-83FE-C2B0E37717C2}"/>
          </ac:spMkLst>
        </pc:spChg>
      </pc:sldChg>
      <pc:sldChg chg="modSp mod">
        <pc:chgData name="Jesus Vega" userId="25ecac379a835262" providerId="LiveId" clId="{E79181E4-0B17-4F86-9492-8F5D7349836C}" dt="2024-10-03T19:36:37.914" v="68" actId="1076"/>
        <pc:sldMkLst>
          <pc:docMk/>
          <pc:sldMk cId="1462045248" sldId="329"/>
        </pc:sldMkLst>
        <pc:grpChg chg="mod">
          <ac:chgData name="Jesus Vega" userId="25ecac379a835262" providerId="LiveId" clId="{E79181E4-0B17-4F86-9492-8F5D7349836C}" dt="2024-10-03T19:36:37.914" v="68" actId="1076"/>
          <ac:grpSpMkLst>
            <pc:docMk/>
            <pc:sldMk cId="1462045248" sldId="329"/>
            <ac:grpSpMk id="3" creationId="{673A4CBB-2603-4EDF-B588-9DBD288F74F5}"/>
          </ac:grpSpMkLst>
        </pc:gr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5ecac379a835262/Desktop/MIR%202024/3ER%20TRIMESTRE/Gr&#225;ficas%203ER%20TRIM%202024%20SMOPy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4\MIR%202024\NUEVOS%20FORMATOS\TERCER%20TRIMESTRE%202024\GRAFICAS%20ALUMBRADO%20P&#218;BLICO%203TRIMESTRE-2024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ana\OneDrive\Escritorio\FORMATOS%20%20MIR\2024\MIR%202024\3ER%20TRIMESTRE%202024\Gr&#225;ficas%20%20EJE%203%202Tr24%20DBP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ana\OneDrive\Escritorio\FORMATOS%20%20MIR\2024\MIR%202024\3ER%20TRIMESTRE%202024\Gr&#225;ficas%20%20EJE%203%202Tr24%20DBP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ana\OneDrive\Escritorio\FORMATOS%20%20MIR\2024\MIR%202024\3ER%20TRIMESTRE%202024\Gr&#225;ficas%20%20EJE%203%202Tr24%20DBP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ana\OneDrive\Escritorio\FORMATOS%20%20MIR\2024\MIR%202024\3ER%20TRIMESTRE%202024\Gr&#225;ficas%20%20EJE%203%202Tr24%20DBP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2024\AVANCE%20REALIZADOS%202024\3%20AVANCE%203ER%20TRIMESTRE%20%202024%20DPLP\4.%20Gr&#225;ficas%203ER%20TRIM%202024%20DPLP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2024\AVANCE%20REALIZADOS%202024\3%20AVANCE%203ER%20TRIMESTRE%20%202024%20DPLP\4.%20Gr&#225;ficas%203ER%20TRIM%202024%20DPLP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2024\AVANCE%20REALIZADOS%202024\3%20AVANCE%203ER%20TRIMESTRE%20%202024%20DPLP\4.%20Gr&#225;ficas%203ER%20TRIM%202024%20DPLP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gna\OneDrive\Escritorio\MIR%202024\3.-MIR%203ER%20TRIMESTRE%202024\6.-Dir_Parques_Grafica%203Er.%20Trimestre%202024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gna\OneDrive\Escritorio\MIR%202024\3.-MIR%203ER%20TRIMESTRE%202024\6.-Dir_Parques_Grafica%203Er.%20Trimestre%202024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5ecac379a835262/Desktop/MIR%202024/3ER%20TRIMESTRE/Gr&#225;ficas%203ER%20TRIM%202024%20SMOPy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IR-DSSL-2021-2024\AVACES%20MIR-2024%20TRIMESTRAL%20DSSL\FORMATOS%20MIR-3ER%20TRIMESTRE%202024%20DSSL\Gr&#225;ficas%203ER%20TRIM%202024%20DSSL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IR-DSSL-2021-2024\AVACES%20MIR-2024%20TRIMESTRAL%20DSSL\FORMATOS%20MIR-3ER%20TRIMESTRE%202024%20DSSL\Gr&#225;ficas%203ER%20TRIM%202024%20DSSL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IR-DSSL-2021-2024\AVACES%20MIR-2024%20TRIMESTRAL%20DSSL\FORMATOS%20MIR-3ER%20TRIMESTRE%202024%20DSSL\Gr&#225;ficas%203ER%20TRIM%202024%20DSSL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2DO.%20TRIM.%202023%20TALLER%20MUNICIPAL\GRAFICAS\Gr&#225;ficas%202DO.%20TRIM%202023%20DT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enda-obras\OneDrive\Escritorio\Amisarai\MIR,%20PP,%20SEG%20ASEQRO,%20FID\2024\3ER%20TRIMESTRE\Gr&#225;ficas%201er%20TRIM%202023%20DGOP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enda-obras\OneDrive\Escritorio\Amisarai\MIR,%20PP,%20SEG%20ASEQRO,%20FID\2024\3ER%20TRIMESTRE\Gr&#225;ficas%201er%20TRIM%202023%20DGOP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enda-obras\OneDrive\Escritorio\Amisarai\MIR,%20PP,%20SEG%20ASEQRO,%20FID\2024\3ER%20TRIMESTRE\Gr&#225;ficas%201er%20TRIM%202023%20DGOP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enda-obras\OneDrive\Escritorio\Amisarai\MIR,%20PP,%20SEG%20ASEQRO,%20FID\2024\3ER%20TRIMESTRE\Gr&#225;ficas%201er%20TRIM%202023%20DGOP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enda-obras\OneDrive\Escritorio\Amisarai\MIR,%20PP,%20SEG%20ASEQRO,%20FID\2024\3ER%20TRIMESTRE\Gr&#225;ficas%201er%20TRIM%202023%20DGOP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5ecac379a835262/Desktop/MIR%202024/3ER%20TRIMESTRE/Gr&#225;ficas%203ER%20TRIM%202024%20SMOPy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5ecac379a835262/Desktop/MIR%202024/3ER%20TRIMESTRE/Gr&#225;ficas%203ER%20TRIM%202024%20SMOPy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%20general\Gr&#225;ficas%20%20EJE%203%202Tr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%20general\Gr&#225;ficas%20%20EJE%203%202Tr24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%20general\Gr&#225;ficas%20%20EJE%203%202Tr24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%20general\Gr&#225;ficas%20%20EJE%203%202Tr2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4\MIR%202024\NUEVOS%20FORMATOS\TERCER%20TRIMESTRE%202024\GRAFICAS%20ALUMBRADO%20P&#218;BLICO%203TRIMESTRE-2024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3697023306732936"/>
          <c:y val="8.180724769889718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 SMOPyS (1)'!$B$5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(1)'!$C$5</c:f>
              <c:numCache>
                <c:formatCode>#,##0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AC-430E-9D33-4BE14D6F90F4}"/>
            </c:ext>
          </c:extLst>
        </c:ser>
        <c:ser>
          <c:idx val="1"/>
          <c:order val="1"/>
          <c:tx>
            <c:strRef>
              <c:f>'Pro SMOPyS (1)'!$B$6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(1)'!$C$6</c:f>
              <c:numCache>
                <c:formatCode>#,##0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AC-430E-9D33-4BE14D6F90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520641564663323E-3"/>
                  <c:y val="-0.188008282154236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AC-430E-9D33-4BE14D6F90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(1)'!$C$7</c:f>
              <c:numCache>
                <c:formatCode>0.00%</c:formatCode>
                <c:ptCount val="1"/>
                <c:pt idx="0">
                  <c:v>0.41666666666666669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AC-430E-9D33-4BE14D6F9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3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2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05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05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397546583055209"/>
          <c:y val="2.07453961339674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9.635334899715807E-2"/>
          <c:y val="0.18410384871089452"/>
          <c:w val="0.79824619361303195"/>
          <c:h val="0.48537856415363717"/>
        </c:manualLayout>
      </c:layout>
      <c:barChart>
        <c:barDir val="col"/>
        <c:grouping val="clustered"/>
        <c:varyColors val="0"/>
        <c:ser>
          <c:idx val="0"/>
          <c:order val="0"/>
          <c:tx>
            <c:v>Meta Planeada</c:v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9874419190864363E-2"/>
                  <c:y val="2.26647216647255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3D-47B1-B096-727FB33C7D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'grafica para presentacion '!$N$4:$N$8</c:f>
              <c:strCache>
                <c:ptCount val="5"/>
                <c:pt idx="0">
                  <c:v>Supervisión del sistema de Alumbrado Público  Realizadas</c:v>
                </c:pt>
                <c:pt idx="1">
                  <c:v>Reportes Ciudadanos del sistema de Alumbrado Público Atendidos </c:v>
                </c:pt>
                <c:pt idx="2">
                  <c:v>Censo del sistema de alumbrado público Realizado</c:v>
                </c:pt>
                <c:pt idx="3">
                  <c:v>Reparación y mantenimiento de las luminarias tipo  Reflector.</c:v>
                </c:pt>
                <c:pt idx="4">
                  <c:v> Rehabilitación y Mantenimiento de los postes</c:v>
                </c:pt>
              </c:strCache>
            </c:strRef>
          </c:cat>
          <c:val>
            <c:numRef>
              <c:f>'grafica para presentacion '!$O$4:$O$8</c:f>
              <c:numCache>
                <c:formatCode>General</c:formatCode>
                <c:ptCount val="5"/>
                <c:pt idx="0">
                  <c:v>3973</c:v>
                </c:pt>
                <c:pt idx="1">
                  <c:v>3431</c:v>
                </c:pt>
                <c:pt idx="2">
                  <c:v>20671</c:v>
                </c:pt>
                <c:pt idx="3">
                  <c:v>63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3D-47B1-B096-727FB33C7D59}"/>
            </c:ext>
          </c:extLst>
        </c:ser>
        <c:ser>
          <c:idx val="1"/>
          <c:order val="1"/>
          <c:tx>
            <c:v>Meta Alcanzada</c:v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'grafica para presentacion '!$N$4:$N$8</c:f>
              <c:strCache>
                <c:ptCount val="5"/>
                <c:pt idx="0">
                  <c:v>Supervisión del sistema de Alumbrado Público  Realizadas</c:v>
                </c:pt>
                <c:pt idx="1">
                  <c:v>Reportes Ciudadanos del sistema de Alumbrado Público Atendidos </c:v>
                </c:pt>
                <c:pt idx="2">
                  <c:v>Censo del sistema de alumbrado público Realizado</c:v>
                </c:pt>
                <c:pt idx="3">
                  <c:v>Reparación y mantenimiento de las luminarias tipo  Reflector.</c:v>
                </c:pt>
                <c:pt idx="4">
                  <c:v> Rehabilitación y Mantenimiento de los postes</c:v>
                </c:pt>
              </c:strCache>
            </c:strRef>
          </c:cat>
          <c:val>
            <c:numRef>
              <c:f>'grafica para presentacion '!$P$4:$P$8</c:f>
              <c:numCache>
                <c:formatCode>General</c:formatCode>
                <c:ptCount val="5"/>
                <c:pt idx="0">
                  <c:v>1922</c:v>
                </c:pt>
                <c:pt idx="1">
                  <c:v>1714</c:v>
                </c:pt>
                <c:pt idx="2">
                  <c:v>17632</c:v>
                </c:pt>
                <c:pt idx="3">
                  <c:v>22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3D-47B1-B096-727FB33C7D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35651536"/>
        <c:axId val="19356407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6691235429288059E-2"/>
                  <c:y val="-4.7595915495923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73D-47B1-B096-727FB33C7D59}"/>
                </c:ext>
              </c:extLst>
            </c:dLbl>
            <c:dLbl>
              <c:idx val="1"/>
              <c:layout>
                <c:manualLayout>
                  <c:x val="-3.8220036905508334E-2"/>
                  <c:y val="-5.4395331995341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73D-47B1-B096-727FB33C7D59}"/>
                </c:ext>
              </c:extLst>
            </c:dLbl>
            <c:dLbl>
              <c:idx val="2"/>
              <c:layout>
                <c:manualLayout>
                  <c:x val="-1.5659100156591003E-2"/>
                  <c:y val="-2.0041430980715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73D-47B1-B096-727FB33C7D59}"/>
                </c:ext>
              </c:extLst>
            </c:dLbl>
            <c:dLbl>
              <c:idx val="3"/>
              <c:layout>
                <c:manualLayout>
                  <c:x val="-4.8510053804143215E-2"/>
                  <c:y val="-0.148148148148148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73D-47B1-B096-727FB33C7D59}"/>
                </c:ext>
              </c:extLst>
            </c:dLbl>
            <c:dLbl>
              <c:idx val="4"/>
              <c:layout>
                <c:manualLayout>
                  <c:x val="-7.6338113263381135E-2"/>
                  <c:y val="-2.2904492549389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3D-47B1-B096-727FB33C7D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'grafica para presentacion '!$N$4:$N$8</c:f>
              <c:strCache>
                <c:ptCount val="5"/>
                <c:pt idx="0">
                  <c:v>Supervisión del sistema de Alumbrado Público  Realizadas</c:v>
                </c:pt>
                <c:pt idx="1">
                  <c:v>Reportes Ciudadanos del sistema de Alumbrado Público Atendidos </c:v>
                </c:pt>
                <c:pt idx="2">
                  <c:v>Censo del sistema de alumbrado público Realizado</c:v>
                </c:pt>
                <c:pt idx="3">
                  <c:v>Reparación y mantenimiento de las luminarias tipo  Reflector.</c:v>
                </c:pt>
                <c:pt idx="4">
                  <c:v> Rehabilitación y Mantenimiento de los postes</c:v>
                </c:pt>
              </c:strCache>
            </c:strRef>
          </c:cat>
          <c:val>
            <c:numRef>
              <c:f>'grafica para presentacion '!$Q$4:$Q$8</c:f>
              <c:numCache>
                <c:formatCode>0.00%</c:formatCode>
                <c:ptCount val="5"/>
                <c:pt idx="0">
                  <c:v>0.48380000000000001</c:v>
                </c:pt>
                <c:pt idx="1">
                  <c:v>0.49959999999999999</c:v>
                </c:pt>
                <c:pt idx="2">
                  <c:v>0.85299999999999998</c:v>
                </c:pt>
                <c:pt idx="3">
                  <c:v>0.34920000000000001</c:v>
                </c:pt>
                <c:pt idx="4">
                  <c:v>0.72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73D-47B1-B096-727FB33C7D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5652784"/>
        <c:axId val="1935660688"/>
      </c:lineChart>
      <c:catAx>
        <c:axId val="193565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7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35640720"/>
        <c:crossesAt val="0"/>
        <c:auto val="0"/>
        <c:lblAlgn val="ctr"/>
        <c:lblOffset val="100"/>
        <c:noMultiLvlLbl val="0"/>
      </c:catAx>
      <c:valAx>
        <c:axId val="1935640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35651536"/>
        <c:crosses val="autoZero"/>
        <c:crossBetween val="between"/>
      </c:valAx>
      <c:valAx>
        <c:axId val="193566068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35652784"/>
        <c:crosses val="max"/>
        <c:crossBetween val="between"/>
      </c:valAx>
      <c:catAx>
        <c:axId val="1935652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356606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782313588171003E-2"/>
          <c:y val="0.95864591720172887"/>
          <c:w val="0.81322588988621869"/>
          <c:h val="3.33830177678578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Componente!$B$4:$B$5</c:f>
              <c:strCache>
                <c:ptCount val="1"/>
                <c:pt idx="0">
                  <c:v>Meta Planeada Meta Alcanzada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Componente!$C$3:$E$3</c:f>
              <c:strCache>
                <c:ptCount val="2"/>
                <c:pt idx="0">
                  <c:v>Porcentaje de m2 de vialidades bacheadas.</c:v>
                </c:pt>
                <c:pt idx="1">
                  <c:v> Porcentaje de Litros de Agua Potable Proporcionada.</c:v>
                </c:pt>
              </c:strCache>
            </c:strRef>
          </c:cat>
          <c:val>
            <c:numRef>
              <c:f>Componente!$C$4:$E$4</c:f>
              <c:numCache>
                <c:formatCode>#,##0</c:formatCode>
                <c:ptCount val="3"/>
                <c:pt idx="0">
                  <c:v>46373</c:v>
                </c:pt>
                <c:pt idx="1">
                  <c:v>1319991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EC-4141-B289-A218D8E45846}"/>
            </c:ext>
          </c:extLst>
        </c:ser>
        <c:ser>
          <c:idx val="1"/>
          <c:order val="1"/>
          <c:tx>
            <c:strRef>
              <c:f>Componente!$B$5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EC-4141-B289-A218D8E458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Componente!$C$3:$E$3</c:f>
              <c:strCache>
                <c:ptCount val="2"/>
                <c:pt idx="0">
                  <c:v>Porcentaje de m2 de vialidades bacheadas.</c:v>
                </c:pt>
                <c:pt idx="1">
                  <c:v> Porcentaje de Litros de Agua Potable Proporcionada.</c:v>
                </c:pt>
              </c:strCache>
            </c:strRef>
          </c:cat>
          <c:val>
            <c:numRef>
              <c:f>Componente!$C$5:$E$5</c:f>
              <c:numCache>
                <c:formatCode>#,##0</c:formatCode>
                <c:ptCount val="3"/>
                <c:pt idx="0">
                  <c:v>18687.77</c:v>
                </c:pt>
                <c:pt idx="1">
                  <c:v>7390000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EC-4141-B289-A218D8E458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1008256625865329E-2"/>
                  <c:y val="-0.172105143538348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EC-4141-B289-A218D8E458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</c:f>
              <c:strCache>
                <c:ptCount val="1"/>
                <c:pt idx="0">
                  <c:v>Porcentaje de m2 de vialidades bacheadas.</c:v>
                </c:pt>
              </c:strCache>
            </c:strRef>
          </c:cat>
          <c:val>
            <c:numRef>
              <c:f>Componente!$C$6</c:f>
              <c:numCache>
                <c:formatCode>0.00%</c:formatCode>
                <c:ptCount val="1"/>
                <c:pt idx="0">
                  <c:v>0.40298816121449982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7EC-4141-B289-A218D8E458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date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0"/>
        <c:lblOffset val="100"/>
        <c:baseTimeUnit val="days"/>
      </c:date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4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1'!$C$4</c:f>
              <c:numCache>
                <c:formatCode>#,##0</c:formatCode>
                <c:ptCount val="1"/>
                <c:pt idx="0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6-4162-95B6-B0CE7489B06C}"/>
            </c:ext>
          </c:extLst>
        </c:ser>
        <c:ser>
          <c:idx val="1"/>
          <c:order val="1"/>
          <c:tx>
            <c:strRef>
              <c:f>'Actividad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1'!$C$5</c:f>
              <c:numCache>
                <c:formatCode>#,##0</c:formatCode>
                <c:ptCount val="1"/>
                <c:pt idx="0">
                  <c:v>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E6-4162-95B6-B0CE7489B0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581872259849688E-2"/>
                  <c:y val="-6.850027253279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6E6-4162-95B6-B0CE7489B0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1'!$C$6</c:f>
              <c:numCache>
                <c:formatCode>0.00%</c:formatCode>
                <c:ptCount val="1"/>
                <c:pt idx="0">
                  <c:v>2.0982142857142856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6E6-4162-95B6-B0CE7489B0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Porcentaje de Recepción de Obras de vialidades.</c:v>
                </c:pt>
              </c:strCache>
            </c:strRef>
          </c:cat>
          <c:val>
            <c:numRef>
              <c:f>'Actividad 2'!$C$4</c:f>
              <c:numCache>
                <c:formatCode>#,##0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1C-4AAC-A6FA-000EA42489E4}"/>
            </c:ext>
          </c:extLst>
        </c:ser>
        <c:ser>
          <c:idx val="1"/>
          <c:order val="1"/>
          <c:tx>
            <c:strRef>
              <c:f>'Actividad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Porcentaje de Recepción de Obras de vialidades.</c:v>
                </c:pt>
              </c:strCache>
            </c:strRef>
          </c:cat>
          <c:val>
            <c:numRef>
              <c:f>'Actividad 2'!$C$5</c:f>
              <c:numCache>
                <c:formatCode>#,##0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1C-4AAC-A6FA-000EA42489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4483351457515486E-2"/>
                  <c:y val="-0.182403700333182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01C-4AAC-A6FA-000EA4248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Porcentaje de Recepción de Obras de vialidades.</c:v>
                </c:pt>
              </c:strCache>
            </c:strRef>
          </c:cat>
          <c:val>
            <c:numRef>
              <c:f>'Actividad 2'!$C$6</c:f>
              <c:numCache>
                <c:formatCode>0.00%</c:formatCode>
                <c:ptCount val="1"/>
                <c:pt idx="0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01C-4AAC-A6FA-000EA42489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7.5956427905899376E-17"/>
                  <c:y val="2.291667293216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BA-413F-A63C-5F1F303E34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3'!$C$4:$E$4</c:f>
              <c:numCache>
                <c:formatCode>#,##0</c:formatCode>
                <c:ptCount val="3"/>
                <c:pt idx="0">
                  <c:v>2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BA-413F-A63C-5F1F303E343A}"/>
            </c:ext>
          </c:extLst>
        </c:ser>
        <c:ser>
          <c:idx val="1"/>
          <c:order val="1"/>
          <c:tx>
            <c:strRef>
              <c:f>'Actividad 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7.5999369906437971E-17"/>
                  <c:y val="1.1416712088799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9BA-413F-A63C-5F1F303E34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3'!$C$5:$E$5</c:f>
              <c:numCache>
                <c:formatCode>#,##0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BA-413F-A63C-5F1F303E34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1.6583014711678539E-2"/>
                  <c:y val="-7.2389146272653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9BA-413F-A63C-5F1F303E343A}"/>
                </c:ext>
              </c:extLst>
            </c:dLbl>
            <c:dLbl>
              <c:idx val="2"/>
              <c:layout>
                <c:manualLayout>
                  <c:x val="4.1477529686202753E-3"/>
                  <c:y val="-9.1500302797573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BA-413F-A63C-5F1F303E34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3'!$C$6:$E$6</c:f>
              <c:numCache>
                <c:formatCode>0.00%</c:formatCode>
                <c:ptCount val="3"/>
                <c:pt idx="0">
                  <c:v>0.5</c:v>
                </c:pt>
                <c:pt idx="1">
                  <c:v>1</c:v>
                </c:pt>
                <c:pt idx="2">
                  <c:v>0.33333333333333331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9BA-413F-A63C-5F1F303E34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3756405737283093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DPLP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(2)'!$C$3:$E$3</c:f>
              <c:strCache>
                <c:ptCount val="3"/>
                <c:pt idx="0">
                  <c:v>Pozos Pluviales Restaurados.</c:v>
                </c:pt>
                <c:pt idx="1">
                  <c:v>Recursos  Administrativos Gestionados.</c:v>
                </c:pt>
                <c:pt idx="2">
                  <c:v>Mantenimiento de Parque Vehicular, Equipo Menor y Maquinaria Pesada.</c:v>
                </c:pt>
              </c:strCache>
            </c:strRef>
          </c:cat>
          <c:val>
            <c:numRef>
              <c:f>'Act DPLP (2)'!$C$4:$E$4</c:f>
              <c:numCache>
                <c:formatCode>#,##0</c:formatCode>
                <c:ptCount val="3"/>
                <c:pt idx="0">
                  <c:v>53</c:v>
                </c:pt>
                <c:pt idx="1">
                  <c:v>10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BF-4690-9287-2495E5746508}"/>
            </c:ext>
          </c:extLst>
        </c:ser>
        <c:ser>
          <c:idx val="1"/>
          <c:order val="1"/>
          <c:tx>
            <c:strRef>
              <c:f>'Act DPLP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(2)'!$C$3:$E$3</c:f>
              <c:strCache>
                <c:ptCount val="3"/>
                <c:pt idx="0">
                  <c:v>Pozos Pluviales Restaurados.</c:v>
                </c:pt>
                <c:pt idx="1">
                  <c:v>Recursos  Administrativos Gestionados.</c:v>
                </c:pt>
                <c:pt idx="2">
                  <c:v>Mantenimiento de Parque Vehicular, Equipo Menor y Maquinaria Pesada.</c:v>
                </c:pt>
              </c:strCache>
            </c:strRef>
          </c:cat>
          <c:val>
            <c:numRef>
              <c:f>'Act DPLP (2)'!$C$5:$E$5</c:f>
              <c:numCache>
                <c:formatCode>#,##0</c:formatCode>
                <c:ptCount val="3"/>
                <c:pt idx="0">
                  <c:v>33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BF-4690-9287-2495E57465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2.6190481100577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EBF-4690-9287-2495E57465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(2)'!$C$3:$E$3</c:f>
              <c:strCache>
                <c:ptCount val="3"/>
                <c:pt idx="0">
                  <c:v>Pozos Pluviales Restaurados.</c:v>
                </c:pt>
                <c:pt idx="1">
                  <c:v>Recursos  Administrativos Gestionados.</c:v>
                </c:pt>
                <c:pt idx="2">
                  <c:v>Mantenimiento de Parque Vehicular, Equipo Menor y Maquinaria Pesada.</c:v>
                </c:pt>
              </c:strCache>
            </c:strRef>
          </c:cat>
          <c:val>
            <c:numRef>
              <c:f>'Act DPLP (2)'!$C$6:$E$6</c:f>
              <c:numCache>
                <c:formatCode>0.00%</c:formatCode>
                <c:ptCount val="3"/>
                <c:pt idx="0">
                  <c:v>0.62264150943396224</c:v>
                </c:pt>
                <c:pt idx="1">
                  <c:v>1</c:v>
                </c:pt>
                <c:pt idx="2">
                  <c:v>1.1111111111111112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EBF-4690-9287-2495E5746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1270530289103731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DPLP (1)'!$B$4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(1)'!$C$3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'Act DPLP (1)'!$C$4</c:f>
              <c:numCache>
                <c:formatCode>#,##0</c:formatCode>
                <c:ptCount val="1"/>
                <c:pt idx="0">
                  <c:v>159375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88-4652-BEF4-4CBB8CE0C2A7}"/>
            </c:ext>
          </c:extLst>
        </c:ser>
        <c:ser>
          <c:idx val="1"/>
          <c:order val="1"/>
          <c:tx>
            <c:strRef>
              <c:f>'Act DPLP (1)'!$B$5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(1)'!$C$3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'Act DPLP (1)'!$C$5</c:f>
              <c:numCache>
                <c:formatCode>#,##0</c:formatCode>
                <c:ptCount val="1"/>
                <c:pt idx="0">
                  <c:v>140300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88-4652-BEF4-4CBB8CE0C2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715628734828046E-3"/>
                  <c:y val="-6.36054541014028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E88-4652-BEF4-4CBB8CE0C2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(1)'!$C$3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'Act DPLP (1)'!$C$6</c:f>
              <c:numCache>
                <c:formatCode>0.00%</c:formatCode>
                <c:ptCount val="1"/>
                <c:pt idx="0">
                  <c:v>0.88031372549019604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E88-4652-BEF4-4CBB8CE0C2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2023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0234748852362325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DPLP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(3)'!$C$3:$E$3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'Act DPLP (3)'!$C$4:$E$4</c:f>
              <c:numCache>
                <c:formatCode>#,##0</c:formatCode>
                <c:ptCount val="3"/>
                <c:pt idx="0">
                  <c:v>5425</c:v>
                </c:pt>
                <c:pt idx="1">
                  <c:v>950</c:v>
                </c:pt>
                <c:pt idx="2">
                  <c:v>4600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3C-4FF7-8553-7A95F7193A7B}"/>
            </c:ext>
          </c:extLst>
        </c:ser>
        <c:ser>
          <c:idx val="1"/>
          <c:order val="1"/>
          <c:tx>
            <c:strRef>
              <c:f>'Act DPLP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(3)'!$C$3:$E$3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'Act DPLP (3)'!$C$5:$E$5</c:f>
              <c:numCache>
                <c:formatCode>#,##0</c:formatCode>
                <c:ptCount val="3"/>
                <c:pt idx="0">
                  <c:v>5005</c:v>
                </c:pt>
                <c:pt idx="1">
                  <c:v>1392</c:v>
                </c:pt>
                <c:pt idx="2" formatCode="#,##0.00">
                  <c:v>3707.93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3C-4FF7-8553-7A95F7193A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7.5956427905899376E-17"/>
                  <c:y val="-2.9931978400660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3C-4FF7-8553-7A95F7193A7B}"/>
                </c:ext>
              </c:extLst>
            </c:dLbl>
            <c:dLbl>
              <c:idx val="2"/>
              <c:layout>
                <c:manualLayout>
                  <c:x val="3.9359694596173285E-2"/>
                  <c:y val="-1.496598920033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3C-4FF7-8553-7A95F7193A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DPLP (3)'!$C$3:$E$3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'Act DPLP (3)'!$C$6:$E$6</c:f>
              <c:numCache>
                <c:formatCode>0.00%</c:formatCode>
                <c:ptCount val="3"/>
                <c:pt idx="0">
                  <c:v>0.92258064516129035</c:v>
                </c:pt>
                <c:pt idx="1">
                  <c:v>1.4652631578947368</c:v>
                </c:pt>
                <c:pt idx="2">
                  <c:v>0.80607173913043473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A3C-4FF7-8553-7A95F7193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5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875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2024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3325311736049623"/>
          <c:y val="1.99275877241352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DPAJ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1'!$C$4:$E$4</c:f>
              <c:numCache>
                <c:formatCode>#,##0</c:formatCode>
                <c:ptCount val="3"/>
                <c:pt idx="0">
                  <c:v>575</c:v>
                </c:pt>
                <c:pt idx="1">
                  <c:v>407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52-4C5B-9490-2724271EB806}"/>
            </c:ext>
          </c:extLst>
        </c:ser>
        <c:ser>
          <c:idx val="1"/>
          <c:order val="1"/>
          <c:tx>
            <c:strRef>
              <c:f>'Act DPAJ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1'!$C$5:$E$5</c:f>
              <c:numCache>
                <c:formatCode>#,##0</c:formatCode>
                <c:ptCount val="3"/>
                <c:pt idx="0">
                  <c:v>548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52-4C5B-9490-2724271EB8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30952200"/>
        <c:axId val="23095298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264380838426329"/>
                  <c:y val="3.1446883955711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52-4C5B-9490-2724271EB806}"/>
                </c:ext>
              </c:extLst>
            </c:dLbl>
            <c:dLbl>
              <c:idx val="1"/>
              <c:layout>
                <c:manualLayout>
                  <c:x val="-2.8836005427954035E-2"/>
                  <c:y val="-0.127351744905457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52-4C5B-9490-2724271EB806}"/>
                </c:ext>
              </c:extLst>
            </c:dLbl>
            <c:dLbl>
              <c:idx val="2"/>
              <c:layout>
                <c:manualLayout>
                  <c:x val="1.5380413951125405E-2"/>
                  <c:y val="8.9970359371369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4E-498E-8B7A-574080EEE5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1'!$C$6:$E$6</c:f>
              <c:numCache>
                <c:formatCode>0.00%</c:formatCode>
                <c:ptCount val="3"/>
                <c:pt idx="0">
                  <c:v>0.95304347826086955</c:v>
                </c:pt>
                <c:pt idx="1">
                  <c:v>0</c:v>
                </c:pt>
                <c:pt idx="2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D52-4C5B-9490-2724271EB8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4032392"/>
        <c:axId val="234033176"/>
      </c:lineChart>
      <c:catAx>
        <c:axId val="230952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0952984"/>
        <c:crosses val="autoZero"/>
        <c:auto val="1"/>
        <c:lblAlgn val="ctr"/>
        <c:lblOffset val="100"/>
        <c:noMultiLvlLbl val="0"/>
      </c:catAx>
      <c:valAx>
        <c:axId val="230952984"/>
        <c:scaling>
          <c:orientation val="minMax"/>
          <c:max val="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0952200"/>
        <c:crosses val="autoZero"/>
        <c:crossBetween val="between"/>
      </c:valAx>
      <c:valAx>
        <c:axId val="234033176"/>
        <c:scaling>
          <c:orientation val="minMax"/>
          <c:max val="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4032392"/>
        <c:crosses val="max"/>
        <c:crossBetween val="between"/>
        <c:minorUnit val="8.0000000000000016E-2"/>
      </c:valAx>
      <c:catAx>
        <c:axId val="23403239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3403317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4097321034854277"/>
          <c:y val="1.29452578220783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DPAJ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2'!$C$4:$G$4</c:f>
              <c:numCache>
                <c:formatCode>#,##0</c:formatCode>
                <c:ptCount val="5"/>
                <c:pt idx="0">
                  <c:v>280</c:v>
                </c:pt>
                <c:pt idx="1">
                  <c:v>7</c:v>
                </c:pt>
                <c:pt idx="2">
                  <c:v>65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9C-4B7C-A5D7-F922A717767C}"/>
            </c:ext>
          </c:extLst>
        </c:ser>
        <c:ser>
          <c:idx val="1"/>
          <c:order val="1"/>
          <c:tx>
            <c:strRef>
              <c:f>'Act DPAJ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8294383358707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363-4D22-BFA4-0CCA4CEC54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2'!$C$5:$G$5</c:f>
              <c:numCache>
                <c:formatCode>#,##0</c:formatCode>
                <c:ptCount val="5"/>
                <c:pt idx="0">
                  <c:v>75</c:v>
                </c:pt>
                <c:pt idx="1">
                  <c:v>7</c:v>
                </c:pt>
                <c:pt idx="2">
                  <c:v>62</c:v>
                </c:pt>
                <c:pt idx="3">
                  <c:v>33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9C-4B7C-A5D7-F922A717767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0648096"/>
        <c:axId val="3806477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645770162701785E-3"/>
                  <c:y val="-6.314702923211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363-4D22-BFA4-0CCA4CEC541A}"/>
                </c:ext>
              </c:extLst>
            </c:dLbl>
            <c:dLbl>
              <c:idx val="1"/>
              <c:layout>
                <c:manualLayout>
                  <c:x val="-1.893717259239462E-3"/>
                  <c:y val="9.6533600162736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63-4D22-BFA4-0CCA4CEC541A}"/>
                </c:ext>
              </c:extLst>
            </c:dLbl>
            <c:dLbl>
              <c:idx val="2"/>
              <c:layout>
                <c:manualLayout>
                  <c:x val="4.0444969828868367E-2"/>
                  <c:y val="2.9096316984534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F1-4AC3-AF25-D3D3CD74BFDC}"/>
                </c:ext>
              </c:extLst>
            </c:dLbl>
            <c:dLbl>
              <c:idx val="3"/>
              <c:layout>
                <c:manualLayout>
                  <c:x val="7.7300407671304864E-3"/>
                  <c:y val="-0.124513851854702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63-4D22-BFA4-0CCA4CEC541A}"/>
                </c:ext>
              </c:extLst>
            </c:dLbl>
            <c:dLbl>
              <c:idx val="4"/>
              <c:layout>
                <c:manualLayout>
                  <c:x val="7.7151904574940949E-3"/>
                  <c:y val="-0.122258905156441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63-4D22-BFA4-0CCA4CEC54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2'!$C$6:$G$6</c:f>
              <c:numCache>
                <c:formatCode>0.00%</c:formatCode>
                <c:ptCount val="5"/>
                <c:pt idx="0">
                  <c:v>0.26785714285714285</c:v>
                </c:pt>
                <c:pt idx="1">
                  <c:v>1</c:v>
                </c:pt>
                <c:pt idx="2">
                  <c:v>0.9538461538461539</c:v>
                </c:pt>
                <c:pt idx="3">
                  <c:v>1.65</c:v>
                </c:pt>
                <c:pt idx="4">
                  <c:v>4.75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D9C-4B7C-A5D7-F922A71776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0648880"/>
        <c:axId val="380641824"/>
      </c:lineChart>
      <c:catAx>
        <c:axId val="38064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80647704"/>
        <c:crosses val="autoZero"/>
        <c:auto val="1"/>
        <c:lblAlgn val="ctr"/>
        <c:lblOffset val="100"/>
        <c:noMultiLvlLbl val="0"/>
      </c:catAx>
      <c:valAx>
        <c:axId val="38064770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80648096"/>
        <c:crosses val="autoZero"/>
        <c:crossBetween val="between"/>
      </c:valAx>
      <c:valAx>
        <c:axId val="380641824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80648880"/>
        <c:crosses val="max"/>
        <c:crossBetween val="between"/>
      </c:valAx>
      <c:catAx>
        <c:axId val="380648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80641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 SMOPyS (2)'!$B$5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(2)'!$C$5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A-40AD-A174-8D5167FD4AA9}"/>
            </c:ext>
          </c:extLst>
        </c:ser>
        <c:ser>
          <c:idx val="1"/>
          <c:order val="1"/>
          <c:tx>
            <c:strRef>
              <c:f>'Pro SMOPyS (2)'!$B$6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(2)'!$C$6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A-40AD-A174-8D5167FD4A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32974755987257E-2"/>
                  <c:y val="-1.9974751386860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EA2-40FE-8873-49B6EA95FE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67A-40AD-A174-8D5167FD4A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CIERRE DEL EJERCICIO 2024</a:t>
            </a:r>
          </a:p>
          <a:p>
            <a:pPr>
              <a:defRPr b="1"/>
            </a:pPr>
            <a:r>
              <a:rPr lang="es-MX" b="1"/>
              <a:t>PORCENTAJE DE AVANCE EN CUMPLIMIENTO DE METAS POR </a:t>
            </a:r>
            <a:r>
              <a:rPr lang="es-MX" b="1">
                <a:solidFill>
                  <a:srgbClr val="00B0F0"/>
                </a:solidFill>
              </a:rPr>
              <a:t>ACTIVIDAD</a:t>
            </a:r>
            <a:r>
              <a:rPr lang="es-MX" b="1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29908486439195103"/>
          <c:y val="0.25078703703703703"/>
          <c:w val="0.61086439195100617"/>
          <c:h val="0.59101815398075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Actividades!$B$2:$F$2</c:f>
              <c:strCache>
                <c:ptCount val="5"/>
                <c:pt idx="0">
                  <c:v>METAS ACUMULADA ANUAL DEL 2024 EN UNIDADES Y PORCENTAJE POR ACTIVIDAD.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E3F-485E-8104-47B5EF094B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Actividades!$C$3:$F$3</c:f>
              <c:strCache>
                <c:ptCount val="4"/>
                <c:pt idx="0">
                  <c:v>Recursos  Administrativos de contratos y arrendamientos Gestionados.</c:v>
                </c:pt>
                <c:pt idx="1">
                  <c:v> Metros Cuadrados de Areas Verdes y Areas Comunes Atendidos.</c:v>
                </c:pt>
                <c:pt idx="2">
                  <c:v>Espacios Públicos Rescatados.</c:v>
                </c:pt>
                <c:pt idx="3">
                  <c:v>Parque Vehicular Atendidos.</c:v>
                </c:pt>
              </c:strCache>
            </c:strRef>
          </c:cat>
          <c:val>
            <c:numRef>
              <c:f>Actividades!$C$6:$F$6</c:f>
              <c:numCache>
                <c:formatCode>0.00%</c:formatCode>
                <c:ptCount val="4"/>
                <c:pt idx="0">
                  <c:v>0.75</c:v>
                </c:pt>
                <c:pt idx="1">
                  <c:v>0.51237047185515827</c:v>
                </c:pt>
                <c:pt idx="2">
                  <c:v>0.32250000000000001</c:v>
                </c:pt>
                <c:pt idx="3">
                  <c:v>0.66249999999999998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3F-485E-8104-47B5EF094B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3289376"/>
        <c:axId val="1692071872"/>
      </c:barChart>
      <c:catAx>
        <c:axId val="161328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92071872"/>
        <c:crosses val="autoZero"/>
        <c:auto val="1"/>
        <c:lblAlgn val="ctr"/>
        <c:lblOffset val="100"/>
        <c:noMultiLvlLbl val="0"/>
      </c:catAx>
      <c:valAx>
        <c:axId val="169207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13289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2024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493347897175656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(1)'!$B$12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(1)'!$C$12:$D$12</c:f>
              <c:numCache>
                <c:formatCode>#,##0</c:formatCode>
                <c:ptCount val="2"/>
                <c:pt idx="0">
                  <c:v>4560</c:v>
                </c:pt>
                <c:pt idx="1">
                  <c:v>1050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CF-418E-8AF2-2EB56721BA66}"/>
            </c:ext>
          </c:extLst>
        </c:ser>
        <c:ser>
          <c:idx val="1"/>
          <c:order val="1"/>
          <c:tx>
            <c:strRef>
              <c:f>'Act DSSL (1)'!$B$13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(1)'!$C$13:$D$13</c:f>
              <c:numCache>
                <c:formatCode>#,##0</c:formatCode>
                <c:ptCount val="2"/>
                <c:pt idx="0">
                  <c:v>4425</c:v>
                </c:pt>
                <c:pt idx="1">
                  <c:v>1134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CF-418E-8AF2-2EB56721BA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4.5381627325599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CF-418E-8AF2-2EB56721BA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(1)'!$C$14:$D$14</c:f>
              <c:numCache>
                <c:formatCode>0.00%</c:formatCode>
                <c:ptCount val="2"/>
                <c:pt idx="0">
                  <c:v>0.97039473684210531</c:v>
                </c:pt>
                <c:pt idx="1">
                  <c:v>1.08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FCF-418E-8AF2-2EB56721B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4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1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6665671621539111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(2)'!$B$12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(2)'!$C$12</c:f>
              <c:numCache>
                <c:formatCode>#,##0</c:formatCode>
                <c:ptCount val="1"/>
                <c:pt idx="0">
                  <c:v>90750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88-42B7-8E78-FD2913F6E16B}"/>
            </c:ext>
          </c:extLst>
        </c:ser>
        <c:ser>
          <c:idx val="1"/>
          <c:order val="1"/>
          <c:tx>
            <c:strRef>
              <c:f>'Act DSSL (2)'!$B$13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(2)'!$C$13</c:f>
              <c:numCache>
                <c:formatCode>#,##0</c:formatCode>
                <c:ptCount val="1"/>
                <c:pt idx="0">
                  <c:v>94083.44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88-42B7-8E78-FD2913F6E1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394705212837996"/>
                  <c:y val="-1.8230790321507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88-42B7-8E78-FD2913F6E1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FF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(2)'!$C$14</c:f>
              <c:numCache>
                <c:formatCode>0.00%</c:formatCode>
                <c:ptCount val="1"/>
                <c:pt idx="0">
                  <c:v>1.0367321212121212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188-42B7-8E78-FD2913F6E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9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5976376724085293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(3)'!$B$12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(3)'!$C$12:$D$12</c:f>
              <c:numCache>
                <c:formatCode>#,##0</c:formatCode>
                <c:ptCount val="2"/>
                <c:pt idx="0">
                  <c:v>35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B7-4A75-99CE-C7D951198E47}"/>
            </c:ext>
          </c:extLst>
        </c:ser>
        <c:ser>
          <c:idx val="1"/>
          <c:order val="1"/>
          <c:tx>
            <c:strRef>
              <c:f>'Act DSSL (3)'!$B$13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(3)'!$C$13:$D$13</c:f>
              <c:numCache>
                <c:formatCode>#,##0</c:formatCode>
                <c:ptCount val="2"/>
                <c:pt idx="0">
                  <c:v>22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B7-4A75-99CE-C7D951198E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550141550210985"/>
                  <c:y val="-3.01236289377798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556327469351478E-2"/>
                      <c:h val="3.782016678522268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1B7-4A75-99CE-C7D951198E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(3)'!$C$14:$D$14</c:f>
              <c:numCache>
                <c:formatCode>0.00%</c:formatCode>
                <c:ptCount val="2"/>
                <c:pt idx="0">
                  <c:v>0.62857142857142856</c:v>
                </c:pt>
                <c:pt idx="1">
                  <c:v>0.6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1B7-4A75-99CE-C7D951198E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442546320481421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DTM'!$B$4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DTM'!$C$4:$E$4</c:f>
              <c:numCache>
                <c:formatCode>#,##0</c:formatCode>
                <c:ptCount val="3"/>
                <c:pt idx="0">
                  <c:v>330</c:v>
                </c:pt>
                <c:pt idx="1">
                  <c:v>198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E0-4567-8596-E7CC4647CAE4}"/>
            </c:ext>
          </c:extLst>
        </c:ser>
        <c:ser>
          <c:idx val="1"/>
          <c:order val="1"/>
          <c:tx>
            <c:strRef>
              <c:f>'Act DTM'!$B$5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1574182668390039E-17"/>
                  <c:y val="-2.7346185482261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E0-4567-8596-E7CC4647CA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DTM'!$C$5:$E$5</c:f>
              <c:numCache>
                <c:formatCode>#,##0</c:formatCode>
                <c:ptCount val="3"/>
                <c:pt idx="0">
                  <c:v>252</c:v>
                </c:pt>
                <c:pt idx="1">
                  <c:v>94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E0-4567-8596-E7CC4647CA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221056"/>
        <c:axId val="7508428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4111472572250648E-2"/>
                  <c:y val="-2.86907660807769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E0-4567-8596-E7CC4647CAE4}"/>
                </c:ext>
              </c:extLst>
            </c:dLbl>
            <c:dLbl>
              <c:idx val="1"/>
              <c:layout>
                <c:manualLayout>
                  <c:x val="6.3148365336780078E-17"/>
                  <c:y val="-2.7346185482261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CE0-4567-8596-E7CC4647CA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DTM'!$C$6:$E$6</c:f>
              <c:numCache>
                <c:formatCode>0.00%</c:formatCode>
                <c:ptCount val="3"/>
                <c:pt idx="0">
                  <c:v>0.76363636363636367</c:v>
                </c:pt>
                <c:pt idx="1">
                  <c:v>0.47474747474747475</c:v>
                </c:pt>
                <c:pt idx="2">
                  <c:v>0.15151515151515152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CE0-4567-8596-E7CC4647C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565056"/>
        <c:axId val="75084864"/>
      </c:lineChart>
      <c:catAx>
        <c:axId val="4222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75084288"/>
        <c:crosses val="autoZero"/>
        <c:auto val="1"/>
        <c:lblAlgn val="ctr"/>
        <c:lblOffset val="100"/>
        <c:noMultiLvlLbl val="0"/>
      </c:catAx>
      <c:valAx>
        <c:axId val="75084288"/>
        <c:scaling>
          <c:orientation val="minMax"/>
          <c:max val="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221056"/>
        <c:crosses val="autoZero"/>
        <c:crossBetween val="between"/>
      </c:valAx>
      <c:valAx>
        <c:axId val="7508486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3565056"/>
        <c:crosses val="max"/>
        <c:crossBetween val="between"/>
      </c:valAx>
      <c:catAx>
        <c:axId val="435650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7508486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</a:t>
            </a:r>
            <a:r>
              <a:rPr lang="es-MX" sz="1200" b="1" i="0" baseline="0">
                <a:effectLst/>
              </a:rPr>
              <a:t> TRIMESTRE 2024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9.7756140923970378E-2"/>
          <c:y val="0.22563166113675812"/>
          <c:w val="0.77497844336537969"/>
          <c:h val="0.467220797437650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 DGOP'!$B$4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7.5956427905899376E-17"/>
                  <c:y val="2.291667293216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A9-41B8-92C7-3E03485B9F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 para Optima Movilidad</c:v>
                </c:pt>
                <c:pt idx="1">
                  <c:v>Porcentaje de obras para servicios básicos y de saneamiento ambiental.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DGOP'!$C$4:$F$4</c:f>
              <c:numCache>
                <c:formatCode>#,##0</c:formatCode>
                <c:ptCount val="4"/>
                <c:pt idx="0">
                  <c:v>15</c:v>
                </c:pt>
                <c:pt idx="1">
                  <c:v>5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A9-41B8-92C7-3E03485B9F11}"/>
            </c:ext>
          </c:extLst>
        </c:ser>
        <c:ser>
          <c:idx val="1"/>
          <c:order val="1"/>
          <c:tx>
            <c:strRef>
              <c:f>'Act DGOP'!$B$5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853801169590643E-2"/>
                  <c:y val="1.1759259259259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28-4EC0-A377-DC09067F4D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 para Optima Movilidad</c:v>
                </c:pt>
                <c:pt idx="1">
                  <c:v>Porcentaje de obras para servicios básicos y de saneamiento ambiental.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DGOP'!$C$5:$F$5</c:f>
              <c:numCache>
                <c:formatCode>#,##0</c:formatCode>
                <c:ptCount val="4"/>
                <c:pt idx="0">
                  <c:v>3</c:v>
                </c:pt>
                <c:pt idx="1">
                  <c:v>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A9-41B8-92C7-3E03485B9F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0391812865497078E-3"/>
                  <c:y val="-0.127048379629629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A9-41B8-92C7-3E03485B9F11}"/>
                </c:ext>
              </c:extLst>
            </c:dLbl>
            <c:dLbl>
              <c:idx val="1"/>
              <c:layout>
                <c:manualLayout>
                  <c:x val="1.3849707602339181E-2"/>
                  <c:y val="-3.959120370370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AA9-41B8-92C7-3E03485B9F11}"/>
                </c:ext>
              </c:extLst>
            </c:dLbl>
            <c:dLbl>
              <c:idx val="2"/>
              <c:layout>
                <c:manualLayout>
                  <c:x val="2.1091472923269034E-2"/>
                  <c:y val="-7.531750610448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AA9-41B8-92C7-3E03485B9F11}"/>
                </c:ext>
              </c:extLst>
            </c:dLbl>
            <c:dLbl>
              <c:idx val="3"/>
              <c:layout>
                <c:manualLayout>
                  <c:x val="1.0364766081871209E-2"/>
                  <c:y val="-6.3626851851851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AA9-41B8-92C7-3E03485B9F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 para Optima Movilidad</c:v>
                </c:pt>
                <c:pt idx="1">
                  <c:v>Porcentaje de obras para servicios básicos y de saneamiento ambiental.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DGOP'!$C$6:$F$6</c:f>
              <c:numCache>
                <c:formatCode>0.00%</c:formatCode>
                <c:ptCount val="4"/>
                <c:pt idx="0">
                  <c:v>0.2</c:v>
                </c:pt>
                <c:pt idx="1">
                  <c:v>1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AA9-41B8-92C7-3E03485B9F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775180656222641"/>
          <c:y val="0.78787292808076315"/>
          <c:w val="0.54099485647240653"/>
          <c:h val="9.89928073810384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</a:t>
            </a:r>
            <a:r>
              <a:rPr lang="es-MX" sz="1200" b="1" i="0" baseline="0">
                <a:effectLst/>
              </a:rPr>
              <a:t> TRIMESTRE 2024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1.99275809075844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DP'!$C$3:$E$3</c:f>
              <c:strCache>
                <c:ptCount val="3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</c:strCache>
            </c:strRef>
          </c:cat>
          <c:val>
            <c:numRef>
              <c:f>'Act DP'!$C$4:$E$4</c:f>
              <c:numCache>
                <c:formatCode>0</c:formatCode>
                <c:ptCount val="3"/>
                <c:pt idx="0">
                  <c:v>29</c:v>
                </c:pt>
                <c:pt idx="1">
                  <c:v>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A8-44C7-935F-BDCAB8FB0DE4}"/>
            </c:ext>
          </c:extLst>
        </c:ser>
        <c:ser>
          <c:idx val="1"/>
          <c:order val="1"/>
          <c:tx>
            <c:strRef>
              <c:f>'Act DP'!$B$5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DP'!$C$3:$E$3</c:f>
              <c:strCache>
                <c:ptCount val="3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</c:strCache>
            </c:strRef>
          </c:cat>
          <c:val>
            <c:numRef>
              <c:f>'Act DP'!$C$5:$E$5</c:f>
              <c:numCache>
                <c:formatCode>0</c:formatCode>
                <c:ptCount val="3"/>
                <c:pt idx="0">
                  <c:v>9</c:v>
                </c:pt>
                <c:pt idx="1">
                  <c:v>0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A8-44C7-935F-BDCAB8FB0D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3891084844511487E-2"/>
                  <c:y val="-5.6435082367921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A8-44C7-935F-BDCAB8FB0DE4}"/>
                </c:ext>
              </c:extLst>
            </c:dLbl>
            <c:dLbl>
              <c:idx val="1"/>
              <c:layout>
                <c:manualLayout>
                  <c:x val="-1.7639877168328464E-2"/>
                  <c:y val="-0.114190496367491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A8-44C7-935F-BDCAB8FB0DE4}"/>
                </c:ext>
              </c:extLst>
            </c:dLbl>
            <c:dLbl>
              <c:idx val="2"/>
              <c:layout>
                <c:manualLayout>
                  <c:x val="-1.0363670162406056E-2"/>
                  <c:y val="-4.5898831025441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23D-4A61-8CF9-CAA3CA945E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DP'!$C$3:$E$3</c:f>
              <c:strCache>
                <c:ptCount val="3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</c:strCache>
            </c:strRef>
          </c:cat>
          <c:val>
            <c:numRef>
              <c:f>'Act DP'!$C$6:$E$6</c:f>
              <c:numCache>
                <c:formatCode>0.00%</c:formatCode>
                <c:ptCount val="3"/>
                <c:pt idx="0">
                  <c:v>0.31034482758620691</c:v>
                </c:pt>
                <c:pt idx="1">
                  <c:v>0</c:v>
                </c:pt>
                <c:pt idx="2">
                  <c:v>2.8888888888888888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7A8-44C7-935F-BDCAB8FB0D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inorUnit val="2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</a:t>
            </a:r>
            <a:r>
              <a:rPr lang="es-MX" sz="1200" b="1" i="0" baseline="0">
                <a:effectLst/>
              </a:rPr>
              <a:t> TRIMESTRE 2024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119339903326703"/>
          <c:y val="3.1063966932974476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DLYC'!$B$4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realizados.</c:v>
                </c:pt>
              </c:strCache>
            </c:strRef>
          </c:cat>
          <c:val>
            <c:numRef>
              <c:f>'Com DLYC'!$C$4</c:f>
              <c:numCache>
                <c:formatCode>#,##0</c:formatCode>
                <c:ptCount val="1"/>
                <c:pt idx="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B3-4BD4-8430-A7D4DA071A1F}"/>
            </c:ext>
          </c:extLst>
        </c:ser>
        <c:ser>
          <c:idx val="1"/>
          <c:order val="1"/>
          <c:tx>
            <c:strRef>
              <c:f>'Com DLYC'!$B$5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realizados.</c:v>
                </c:pt>
              </c:strCache>
            </c:strRef>
          </c:cat>
          <c:val>
            <c:numRef>
              <c:f>'Com DLYC'!$C$5</c:f>
              <c:numCache>
                <c:formatCode>#,##0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B3-4BD4-8430-A7D4DA071A1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5889862158838E-2"/>
                  <c:y val="-6.1789009265646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3B3-4BD4-8430-A7D4DA071A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realizados.</c:v>
                </c:pt>
              </c:strCache>
            </c:strRef>
          </c:cat>
          <c:val>
            <c:numRef>
              <c:f>'Com DLYC'!$C$6</c:f>
              <c:numCache>
                <c:formatCode>0.00%</c:formatCode>
                <c:ptCount val="1"/>
                <c:pt idx="0">
                  <c:v>0.43478260869565216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3B3-4BD4-8430-A7D4DA071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1395600510460536"/>
          <c:y val="1.729404694538437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 Inicio de Ejecucion de las Obras Públicas Contratadas</c:v>
                </c:pt>
              </c:strCache>
            </c:strRef>
          </c:cat>
          <c:val>
            <c:numRef>
              <c:f>'Com DC'!$C$4</c:f>
              <c:numCache>
                <c:formatCode>#,##0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95-492A-B90D-1E86AD417603}"/>
            </c:ext>
          </c:extLst>
        </c:ser>
        <c:ser>
          <c:idx val="1"/>
          <c:order val="1"/>
          <c:tx>
            <c:strRef>
              <c:f>'Com DC'!$B$5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 Inicio de Ejecucion de las Obras Públicas Contratadas</c:v>
                </c:pt>
              </c:strCache>
            </c:strRef>
          </c:cat>
          <c:val>
            <c:numRef>
              <c:f>'Com DC'!$C$5</c:f>
              <c:numCache>
                <c:formatCode>#,##0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95-492A-B90D-1E86AD4176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512384938797994"/>
                  <c:y val="-6.775931282702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95-492A-B90D-1E86AD4176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 Inicio de Ejecucion de las Obras Públicas Contratadas</c:v>
                </c:pt>
              </c:strCache>
            </c:strRef>
          </c:cat>
          <c:val>
            <c:numRef>
              <c:f>'Com DC'!$C$6</c:f>
              <c:numCache>
                <c:formatCode>0.00%</c:formatCode>
                <c:ptCount val="1"/>
                <c:pt idx="0">
                  <c:v>0.375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495-492A-B90D-1E86AD4176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30000000000000004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</a:t>
            </a:r>
            <a:r>
              <a:rPr lang="es-MX" sz="1200" b="1" i="0" baseline="0">
                <a:effectLst/>
              </a:rPr>
              <a:t> TRIMESTRE 2024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8.3876023391812868E-2"/>
          <c:y val="0.15725747863247863"/>
          <c:w val="0.79068508771929824"/>
          <c:h val="0.69135064102564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 DCSO'!$B$4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Promedio de Facturacion de las obras pública ejecutadas</c:v>
                </c:pt>
              </c:strCache>
            </c:strRef>
          </c:cat>
          <c:val>
            <c:numRef>
              <c:f>'Com DCSO'!$C$4</c:f>
              <c:numCache>
                <c:formatCode>#,##0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B3-4300-B2BE-306C2CACDBB4}"/>
            </c:ext>
          </c:extLst>
        </c:ser>
        <c:ser>
          <c:idx val="1"/>
          <c:order val="1"/>
          <c:tx>
            <c:strRef>
              <c:f>'Com DCSO'!$B$5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Promedio de Facturacion de las obras pública ejecutadas</c:v>
                </c:pt>
              </c:strCache>
            </c:strRef>
          </c:cat>
          <c:val>
            <c:numRef>
              <c:f>'Com DCSO'!$C$5</c:f>
              <c:numCache>
                <c:formatCode>#,##0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B3-4300-B2BE-306C2CACDB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7652777777777776E-2"/>
                  <c:y val="-6.00799145299145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2895029239766082E-2"/>
                      <c:h val="6.35814102564102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3B3-4300-B2BE-306C2CACDB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Promedio de Facturacion de las obras pública ejecutadas</c:v>
                </c:pt>
              </c:strCache>
            </c:strRef>
          </c:cat>
          <c:val>
            <c:numRef>
              <c:f>'Com DCSO'!$C$6</c:f>
              <c:numCache>
                <c:formatCode>0.00%</c:formatCode>
                <c:ptCount val="1"/>
                <c:pt idx="0">
                  <c:v>0.45833333333333331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3B3-4300-B2BE-306C2CACD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3134940648898422"/>
          <c:y val="2.789855470423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SMOPS (1)'!$B$4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8687449677320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D4-41E9-9518-8F9150F661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(1)'!$C$4:$F$4</c:f>
              <c:numCache>
                <c:formatCode>#,##0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C9-44BE-A4EC-23303A26A183}"/>
            </c:ext>
          </c:extLst>
        </c:ser>
        <c:ser>
          <c:idx val="1"/>
          <c:order val="1"/>
          <c:tx>
            <c:strRef>
              <c:f>'Act SMOPS (1)'!$B$5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0715632113862247E-3"/>
                  <c:y val="1.5942031259561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D4-41E9-9518-8F9150F6613C}"/>
                </c:ext>
              </c:extLst>
            </c:dLbl>
            <c:dLbl>
              <c:idx val="1"/>
              <c:layout>
                <c:manualLayout>
                  <c:x val="2.0949302394432149E-3"/>
                  <c:y val="1.1995286660334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D4-41E9-9518-8F9150F661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(1)'!$C$5:$F$5</c:f>
              <c:numCache>
                <c:formatCode>#,##0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C9-44BE-A4EC-23303A26A1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152143247791433E-2"/>
                  <c:y val="6.81973251332773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CD4-41E9-9518-8F9150F6613C}"/>
                </c:ext>
              </c:extLst>
            </c:dLbl>
            <c:dLbl>
              <c:idx val="1"/>
              <c:layout>
                <c:manualLayout>
                  <c:x val="-4.1830057679128696E-3"/>
                  <c:y val="-4.5124146285955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D4-41E9-9518-8F9150F661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(1)'!$C$6:$F$6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3C9-44BE-A4EC-23303A26A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3"/>
      </c:valAx>
      <c:valAx>
        <c:axId val="-88292936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30000000000000004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3134940648898422"/>
          <c:y val="2.789855470423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SMOPS (2)'!$B$5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7.95156930794417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90-4870-AD52-3A8C05EAC1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(2)'!$C$5:$F$5</c:f>
              <c:numCache>
                <c:formatCode>#,##0</c:formatCode>
                <c:ptCount val="3"/>
                <c:pt idx="0">
                  <c:v>125</c:v>
                </c:pt>
                <c:pt idx="1">
                  <c:v>125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D9-45CF-9DA4-A5EA605C824A}"/>
            </c:ext>
          </c:extLst>
        </c:ser>
        <c:ser>
          <c:idx val="1"/>
          <c:order val="1"/>
          <c:tx>
            <c:strRef>
              <c:f>'Act SMOPS (2)'!$B$6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0715632113862247E-3"/>
                  <c:y val="1.5942031259561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90-4870-AD52-3A8C05EAC1E1}"/>
                </c:ext>
              </c:extLst>
            </c:dLbl>
            <c:dLbl>
              <c:idx val="1"/>
              <c:layout>
                <c:manualLayout>
                  <c:x val="2.0749536531774117E-2"/>
                  <c:y val="1.1995338625373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90-4870-AD52-3A8C05EAC1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(2)'!$C$6:$F$6</c:f>
              <c:numCache>
                <c:formatCode>#,##0</c:formatCode>
                <c:ptCount val="3"/>
                <c:pt idx="0">
                  <c:v>73</c:v>
                </c:pt>
                <c:pt idx="1">
                  <c:v>73</c:v>
                </c:pt>
                <c:pt idx="2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D9-45CF-9DA4-A5EA605C82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2369652366597124E-2"/>
                  <c:y val="-0.120798402739052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90-4870-AD52-3A8C05EAC1E1}"/>
                </c:ext>
              </c:extLst>
            </c:dLbl>
            <c:dLbl>
              <c:idx val="1"/>
              <c:layout>
                <c:manualLayout>
                  <c:x val="-1.4546675930318925E-2"/>
                  <c:y val="-0.174436273621132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490-4870-AD52-3A8C05EAC1E1}"/>
                </c:ext>
              </c:extLst>
            </c:dLbl>
            <c:dLbl>
              <c:idx val="2"/>
              <c:layout>
                <c:manualLayout>
                  <c:x val="-1.0334456037066512E-2"/>
                  <c:y val="6.4281482782189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490-4870-AD52-3A8C05EAC1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(2)'!$C$7:$F$7</c:f>
              <c:numCache>
                <c:formatCode>0.00%</c:formatCode>
                <c:ptCount val="3"/>
                <c:pt idx="0">
                  <c:v>0.58399999999999996</c:v>
                </c:pt>
                <c:pt idx="1">
                  <c:v>0.58399999999999996</c:v>
                </c:pt>
                <c:pt idx="2">
                  <c:v>2.3823529411764706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D9-45CF-9DA4-A5EA605C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30"/>
      </c:valAx>
      <c:valAx>
        <c:axId val="-88292936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2024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1'!$C$4</c:f>
              <c:numCache>
                <c:formatCode>#,##0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35-415C-8BFD-1E5EEEA806DE}"/>
            </c:ext>
          </c:extLst>
        </c:ser>
        <c:ser>
          <c:idx val="1"/>
          <c:order val="1"/>
          <c:tx>
            <c:strRef>
              <c:f>'Actividad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1'!$C$5</c:f>
              <c:numCache>
                <c:formatCode>#,##0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35-415C-8BFD-1E5EEEA806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581872259849688E-2"/>
                  <c:y val="-6.850027253279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35-415C-8BFD-1E5EEEA806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B35-415C-8BFD-1E5EEEA806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2'!$C$4</c:f>
              <c:numCache>
                <c:formatCode>#,##0</c:formatCode>
                <c:ptCount val="1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8-4127-9447-034DC88E8F42}"/>
            </c:ext>
          </c:extLst>
        </c:ser>
        <c:ser>
          <c:idx val="1"/>
          <c:order val="1"/>
          <c:tx>
            <c:strRef>
              <c:f>'Actividad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2'!$C$5</c:f>
              <c:numCache>
                <c:formatCode>#,##0</c:formatCode>
                <c:ptCount val="1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8-4127-9447-034DC88E8F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4483351457515486E-2"/>
                  <c:y val="-0.182403700333182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F8-4127-9447-034DC88E8F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AF8-4127-9447-034DC88E8F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2024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3'!$C$4</c:f>
              <c:numCache>
                <c:formatCode>#,##0</c:formatCode>
                <c:ptCount val="1"/>
                <c:pt idx="0">
                  <c:v>1330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C5-4F4E-9B0D-DEBB0876D4C4}"/>
            </c:ext>
          </c:extLst>
        </c:ser>
        <c:ser>
          <c:idx val="1"/>
          <c:order val="1"/>
          <c:tx>
            <c:strRef>
              <c:f>'Actividad 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3'!$C$5</c:f>
              <c:numCache>
                <c:formatCode>#,##0</c:formatCode>
                <c:ptCount val="1"/>
                <c:pt idx="0">
                  <c:v>1330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C5-4F4E-9B0D-DEBB0876D4C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8C5-4F4E-9B0D-DEBB0876D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 algn="ctr"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7385346485794695"/>
          <c:y val="4.4428623854770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4'!$C$4</c:f>
              <c:numCache>
                <c:formatCode>#,##0</c:formatCode>
                <c:ptCount val="1"/>
                <c:pt idx="0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2C-4149-8683-AB085F146326}"/>
            </c:ext>
          </c:extLst>
        </c:ser>
        <c:ser>
          <c:idx val="1"/>
          <c:order val="1"/>
          <c:tx>
            <c:strRef>
              <c:f>'Actividad 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4'!$C$5</c:f>
              <c:numCache>
                <c:formatCode>#,##0</c:formatCode>
                <c:ptCount val="1"/>
                <c:pt idx="0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2C-4149-8683-AB085F1463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581872259849688E-2"/>
                  <c:y val="-6.850027253279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E2C-4149-8683-AB085F1463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E2C-4149-8683-AB085F1463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1" i="0" baseline="0">
                <a:effectLst/>
              </a:rPr>
              <a:t>METAS PLANEADAS Y ALCANZADAS A NIVEL ACTIVIDAD </a:t>
            </a:r>
            <a:endParaRPr lang="es-MX" sz="1400">
              <a:effectLst/>
            </a:endParaRPr>
          </a:p>
          <a:p>
            <a:pPr>
              <a:defRPr/>
            </a:pPr>
            <a:r>
              <a:rPr lang="es-MX" sz="1400" b="1" i="0" baseline="0">
                <a:effectLst/>
              </a:rPr>
              <a:t>TERCER   TRIMESTRE 2024</a:t>
            </a:r>
            <a:endParaRPr lang="es-MX" sz="1400">
              <a:effectLst/>
            </a:endParaRPr>
          </a:p>
          <a:p>
            <a:pPr>
              <a:defRPr/>
            </a:pPr>
            <a:r>
              <a:rPr lang="es-MX" sz="1400" b="1" i="0" baseline="0">
                <a:effectLst/>
              </a:rPr>
              <a:t>EN UNIDADES Y PORCENTAJE DE AVANCE</a:t>
            </a:r>
            <a:endParaRPr lang="es-MX" sz="1400">
              <a:effectLst/>
            </a:endParaRPr>
          </a:p>
        </c:rich>
      </c:tx>
      <c:layout>
        <c:manualLayout>
          <c:xMode val="edge"/>
          <c:yMode val="edge"/>
          <c:x val="0.18241277094010164"/>
          <c:y val="4.008764710120025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534259811072557"/>
          <c:y val="0.21885032498095855"/>
          <c:w val="0.76010413766587326"/>
          <c:h val="0.5516161242830101"/>
        </c:manualLayout>
      </c:layout>
      <c:barChart>
        <c:barDir val="col"/>
        <c:grouping val="clustered"/>
        <c:varyColors val="0"/>
        <c:ser>
          <c:idx val="0"/>
          <c:order val="0"/>
          <c:tx>
            <c:v>Meta Planeada</c:v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'grafica para presentacion '!$C$4:$C$5</c:f>
              <c:strCache>
                <c:ptCount val="2"/>
                <c:pt idx="0">
                  <c:v>Infraestructura Eléctrica  Proyectada</c:v>
                </c:pt>
                <c:pt idx="1">
                  <c:v>Verificación de Alumbrado Público Para  Entrega de  Fraccionamientos </c:v>
                </c:pt>
              </c:strCache>
            </c:strRef>
          </c:cat>
          <c:val>
            <c:numRef>
              <c:f>'grafica para presentacion '!$D$4:$D$5</c:f>
              <c:numCache>
                <c:formatCode>General</c:formatCode>
                <c:ptCount val="2"/>
                <c:pt idx="0">
                  <c:v>9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2A-4B9E-8EEF-DB98E7F9768C}"/>
            </c:ext>
          </c:extLst>
        </c:ser>
        <c:ser>
          <c:idx val="1"/>
          <c:order val="1"/>
          <c:tx>
            <c:v>Meta Alcanzada</c:v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4.3040495853624355E-3"/>
                  <c:y val="1.5559880013313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2A-4B9E-8EEF-DB98E7F976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'grafica para presentacion '!$C$4:$C$5</c:f>
              <c:strCache>
                <c:ptCount val="2"/>
                <c:pt idx="0">
                  <c:v>Infraestructura Eléctrica  Proyectada</c:v>
                </c:pt>
                <c:pt idx="1">
                  <c:v>Verificación de Alumbrado Público Para  Entrega de  Fraccionamientos </c:v>
                </c:pt>
              </c:strCache>
            </c:strRef>
          </c:cat>
          <c:val>
            <c:numRef>
              <c:f>'grafica para presentacion '!$E$4:$E$5</c:f>
              <c:numCache>
                <c:formatCode>General</c:formatCode>
                <c:ptCount val="2"/>
                <c:pt idx="0">
                  <c:v>9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2A-4B9E-8EEF-DB98E7F97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4367824"/>
        <c:axId val="1774352016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02669792"/>
        <c:axId val="1902668544"/>
        <c:extLst>
          <c:ext xmlns:c15="http://schemas.microsoft.com/office/drawing/2012/chart" uri="{02D57815-91ED-43cb-92C2-25804820EDAC}">
            <c15:filteredLineSeries>
              <c15:ser>
                <c:idx val="3"/>
                <c:order val="2"/>
                <c:tx>
                  <c:v>Unidades</c:v>
                </c:tx>
                <c:spPr>
                  <a:ln w="28575" cap="rnd">
                    <a:solidFill>
                      <a:srgbClr val="C00000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0"/>
                    <c:layout>
                      <c:manualLayout>
                        <c:x val="-5.1648595024349229E-2"/>
                        <c:y val="-6.483283338880709E-2"/>
                      </c:manualLayout>
                    </c:layout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3-DA2A-4B9E-8EEF-DB98E7F9768C}"/>
                      </c:ext>
                    </c:extLst>
                  </c:dLbl>
                  <c:dLbl>
                    <c:idx val="1"/>
                    <c:layout>
                      <c:manualLayout>
                        <c:x val="-9.2537066085292288E-2"/>
                        <c:y val="-4.9272953375493395E-2"/>
                      </c:manualLayout>
                    </c:layout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4-DA2A-4B9E-8EEF-DB98E7F9768C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MX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val>
                  <c:numLit>
                    <c:formatCode>General</c:formatCode>
                    <c:ptCount val="1"/>
                    <c:pt idx="0">
                      <c:v>1</c:v>
                    </c:pt>
                  </c:numLit>
                </c:val>
                <c:smooth val="0"/>
                <c:extLst>
                  <c:ext xmlns:c16="http://schemas.microsoft.com/office/drawing/2014/chart" uri="{C3380CC4-5D6E-409C-BE32-E72D297353CC}">
                    <c16:uniqueId val="{00000005-DA2A-4B9E-8EEF-DB98E7F9768C}"/>
                  </c:ext>
                </c:extLst>
              </c15:ser>
            </c15:filteredLineSeries>
          </c:ext>
        </c:extLst>
      </c:lineChart>
      <c:catAx>
        <c:axId val="177436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74352016"/>
        <c:crossesAt val="0"/>
        <c:auto val="1"/>
        <c:lblAlgn val="ctr"/>
        <c:lblOffset val="100"/>
        <c:noMultiLvlLbl val="0"/>
      </c:catAx>
      <c:valAx>
        <c:axId val="1774352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74367824"/>
        <c:crosses val="autoZero"/>
        <c:crossBetween val="between"/>
      </c:valAx>
      <c:valAx>
        <c:axId val="1902668544"/>
        <c:scaling>
          <c:orientation val="minMax"/>
        </c:scaling>
        <c:delete val="0"/>
        <c:axPos val="r"/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02669792"/>
        <c:crosses val="max"/>
        <c:crossBetween val="between"/>
      </c:valAx>
      <c:catAx>
        <c:axId val="1902669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026685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2972" tIns="46487" rIns="92972" bIns="4648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2972" tIns="46487" rIns="92972" bIns="46487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72125" cy="3135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72" tIns="46487" rIns="92972" bIns="46487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2972" tIns="46487" rIns="92972" bIns="4648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3"/>
          </a:xfrm>
          <a:prstGeom prst="rect">
            <a:avLst/>
          </a:prstGeom>
        </p:spPr>
        <p:txBody>
          <a:bodyPr vert="horz" lIns="92972" tIns="46487" rIns="92972" bIns="4648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2972" tIns="46487" rIns="92972" bIns="46487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335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14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29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21/10/2024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7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Relationship Id="rId1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F6C88FA-5C20-4892-B07D-88472A73B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5623"/>
            <a:ext cx="6166091" cy="397165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0FCB7E7-9A44-48FF-BB8A-3A03FCF2F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30" t="31890" r="23480" b="31890"/>
          <a:stretch/>
        </p:blipFill>
        <p:spPr>
          <a:xfrm>
            <a:off x="8655498" y="695635"/>
            <a:ext cx="3349717" cy="1306122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5466127" y="2976170"/>
            <a:ext cx="66026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TERCERA SESIÓN ORDINARIA 2021-2024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3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MEDIO AMBIENTE SOSTENIBLE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867332" y="5058579"/>
            <a:ext cx="8343022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100" b="1" dirty="0"/>
              <a:t>PROGRAMA DE INFRAESTRUCTURA BÁSICA URBANA, MEJORAMIENTO DE IMAGEN, SERVICIOS PÚBLICOS Y OBRAS PÚBLICAS DIGNAS, SUSTENTABLES E INCLUSIVAS.</a:t>
            </a:r>
          </a:p>
          <a:p>
            <a:pPr algn="ctr"/>
            <a:r>
              <a:rPr lang="es-MX" sz="2300" dirty="0"/>
              <a:t>CORRESPONDIENTE AL TRIMESTRE JULIO-SEPTIEMBRE 2024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497366" y="5620270"/>
            <a:ext cx="2276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dirty="0"/>
              <a:t>Cancún, Quintana Roo</a:t>
            </a:r>
          </a:p>
          <a:p>
            <a:pPr algn="ctr"/>
            <a:r>
              <a:rPr lang="es-MX" dirty="0"/>
              <a:t>OCTUBRE 2024</a:t>
            </a:r>
          </a:p>
        </p:txBody>
      </p:sp>
    </p:spTree>
    <p:extLst>
      <p:ext uri="{BB962C8B-B14F-4D97-AF65-F5344CB8AC3E}">
        <p14:creationId xmlns:p14="http://schemas.microsoft.com/office/powerpoint/2010/main" val="3435472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EC67EDE-B02F-4533-8E71-6B4844EF5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40" y="1584106"/>
            <a:ext cx="5710263" cy="251799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92806D3-E297-48D8-B322-B5E9EAA34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2699" y="1581057"/>
            <a:ext cx="5675978" cy="251799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BB5721D-0D31-4BB0-A65D-73278A8B35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039" y="4124177"/>
            <a:ext cx="5670319" cy="248066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79537E0-CAAD-4157-B9CD-6580D7B5C6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248" y="4124177"/>
            <a:ext cx="5670320" cy="251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49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53D39D3-939C-44A2-BE5A-85ED4606C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38" y="1590202"/>
            <a:ext cx="5800212" cy="255037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B6B7A9D-4BC5-427E-861F-C2ADBB337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491" y="1590202"/>
            <a:ext cx="5800212" cy="252829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7D9CC17-C540-4C69-BDA8-4F84E57C40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638" y="4234170"/>
            <a:ext cx="5763872" cy="251572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0A98729-BBB3-4985-B5AA-E34977F833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4170" y="4234170"/>
            <a:ext cx="5763871" cy="252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22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94" y="1556099"/>
            <a:ext cx="1777557" cy="254834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409" y="1521560"/>
            <a:ext cx="1978914" cy="261742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9481" y="1506382"/>
            <a:ext cx="1834952" cy="258288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591" y="1506382"/>
            <a:ext cx="1978914" cy="263260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EE02D75-A96A-1B81-2A72-130ACE70B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3663" y="1503016"/>
            <a:ext cx="1834952" cy="263597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21042E1-0345-4312-7E33-22E4670880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3772" y="1506382"/>
            <a:ext cx="1834953" cy="263260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5B9CD64-507E-4F8C-AACF-A2AC855CE9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694" y="4248088"/>
            <a:ext cx="1682234" cy="241702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84A554D-96B0-4A23-B1B5-83DECF2BDF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6367" y="4248088"/>
            <a:ext cx="3168583" cy="241702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C7E8D19-7542-4CB5-BFE5-EE4AA610E9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034" t="5841" r="5739" b="5265"/>
          <a:stretch/>
        </p:blipFill>
        <p:spPr>
          <a:xfrm>
            <a:off x="5468039" y="4248088"/>
            <a:ext cx="3539483" cy="2414425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2B4F123A-C682-4B17-AF0E-5986F131887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550" t="8624" r="7313" b="12504"/>
          <a:stretch/>
        </p:blipFill>
        <p:spPr>
          <a:xfrm>
            <a:off x="9160610" y="4256278"/>
            <a:ext cx="2688115" cy="2414425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4128253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BB6F5DB-8B16-9D2B-7BF5-D19DA17E3992}"/>
              </a:ext>
            </a:extLst>
          </p:cNvPr>
          <p:cNvSpPr/>
          <p:nvPr/>
        </p:nvSpPr>
        <p:spPr>
          <a:xfrm>
            <a:off x="10232" y="136248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BACHEO Y PIPAS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49B8106-5837-E320-A186-2330FA0774C7}"/>
              </a:ext>
            </a:extLst>
          </p:cNvPr>
          <p:cNvSpPr txBox="1"/>
          <p:nvPr/>
        </p:nvSpPr>
        <p:spPr>
          <a:xfrm>
            <a:off x="148565" y="552173"/>
            <a:ext cx="11915334" cy="138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>
                <a:solidFill>
                  <a:prstClr val="black"/>
                </a:solidFill>
              </a:rPr>
              <a:t>EN ESTE TERCER TRIMESTRE EL INDICADOR DE LITROS DE AGUA POTABLE PROPORCIONADA LOGRÓ EN UN 559.85 % DE LA META PROGRAMADA,</a:t>
            </a:r>
            <a:r>
              <a:rPr lang="es-MX" sz="1600" dirty="0">
                <a:solidFill>
                  <a:prstClr val="black"/>
                </a:solidFill>
              </a:rPr>
              <a:t> EN VIRTUD DE QUE LA DEMANDA DEL SERVICIO DE AGUA POTABLE EN LAS COLONIAS IRREGULARES ES MAYOR DERIVADO AL AUMENTO DE POBLACIÓN.</a:t>
            </a:r>
            <a:r>
              <a:rPr lang="es-ES" sz="1600" dirty="0">
                <a:solidFill>
                  <a:prstClr val="black"/>
                </a:solidFill>
              </a:rPr>
              <a:t>  LA ACTIVIDAD DE SOLICITUDES DE SERVICIO ATENDIDA SOBREPASO EN UN 209.82 % LA META PROGRAMADA. CABE MENCIONAR QUE UNA ACTIVIDAD CUMPLIO AL 50 % LA META PROGRAMADA. SIN EMBARGO,  UNA ACTIVIDAD TUVO UN AVANCE DEL 50 % DE LA META PROGRAMADA EN ESTE TRIMESTRE. EL COMPONENTE DE M2 DE VIALIDADES BACHEADAS TUVO UN AVANCE DEL 40.30 % DERIVADO A POR CONDICIONES CLIMATICAS NO SE OBTUVO EL 100%.</a:t>
            </a:r>
            <a:endParaRPr lang="es-MX" sz="1600" dirty="0">
              <a:solidFill>
                <a:prstClr val="black"/>
              </a:solidFill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5545565-05F4-467C-8D0A-263BE9593B03}"/>
              </a:ext>
            </a:extLst>
          </p:cNvPr>
          <p:cNvGraphicFramePr>
            <a:graphicFrameLocks/>
          </p:cNvGraphicFramePr>
          <p:nvPr/>
        </p:nvGraphicFramePr>
        <p:xfrm>
          <a:off x="581582" y="1936066"/>
          <a:ext cx="4527013" cy="2531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6761D8FF-6CC0-400B-9CCA-0A1D99E44E04}"/>
              </a:ext>
            </a:extLst>
          </p:cNvPr>
          <p:cNvGraphicFramePr>
            <a:graphicFrameLocks/>
          </p:cNvGraphicFramePr>
          <p:nvPr/>
        </p:nvGraphicFramePr>
        <p:xfrm>
          <a:off x="6234667" y="1739620"/>
          <a:ext cx="4783104" cy="2373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8512A11B-5771-4E2C-9AAC-ABB5F33F21CD}"/>
              </a:ext>
            </a:extLst>
          </p:cNvPr>
          <p:cNvGraphicFramePr>
            <a:graphicFrameLocks/>
          </p:cNvGraphicFramePr>
          <p:nvPr/>
        </p:nvGraphicFramePr>
        <p:xfrm>
          <a:off x="581582" y="4369505"/>
          <a:ext cx="4324116" cy="235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2D832E5-A618-4746-B30A-CC4222B35878}"/>
              </a:ext>
            </a:extLst>
          </p:cNvPr>
          <p:cNvGraphicFramePr>
            <a:graphicFrameLocks/>
          </p:cNvGraphicFramePr>
          <p:nvPr/>
        </p:nvGraphicFramePr>
        <p:xfrm>
          <a:off x="6261263" y="4297454"/>
          <a:ext cx="4527013" cy="2373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772729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Bacheo y Pipas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110B6676-D382-9657-ED2D-AD03CC1292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851C08F-BFC5-D6FA-2F80-0C44533FF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04" y="1659371"/>
            <a:ext cx="3419198" cy="229021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D6B1E29-B5CC-80A2-E021-4CC13979DA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401" y="1628277"/>
            <a:ext cx="3419197" cy="235069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AB9958A-1745-4F3B-4201-9E2BB2BC21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4078" y="1628277"/>
            <a:ext cx="3346118" cy="232131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1376DE2-6424-BEDB-6F6A-91295B9178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804" y="4369954"/>
            <a:ext cx="3419198" cy="218074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535F224-B7B4-7F08-04F8-CB8FA4CDEA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8413" y="4360950"/>
            <a:ext cx="3455174" cy="218975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1B47AF8-5439-D89B-84DB-54ECB9E16E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34078" y="4401048"/>
            <a:ext cx="3364572" cy="214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5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3D36FF5-A587-1796-E636-7FD44307A8FC}"/>
              </a:ext>
            </a:extLst>
          </p:cNvPr>
          <p:cNvSpPr/>
          <p:nvPr/>
        </p:nvSpPr>
        <p:spPr>
          <a:xfrm>
            <a:off x="0" y="89205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POZOS Y LIMPIEZA DE PLAYAS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C025B5C-43CF-1F05-E75C-2C1F08692196}"/>
              </a:ext>
            </a:extLst>
          </p:cNvPr>
          <p:cNvSpPr txBox="1"/>
          <p:nvPr/>
        </p:nvSpPr>
        <p:spPr>
          <a:xfrm>
            <a:off x="207952" y="647998"/>
            <a:ext cx="5888048" cy="5418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s-ES" sz="1400" dirty="0"/>
              <a:t> </a:t>
            </a:r>
            <a:r>
              <a:rPr lang="es-ES" b="1" dirty="0"/>
              <a:t>NIVEL ACTIVIDAD</a:t>
            </a:r>
          </a:p>
          <a:p>
            <a:pPr algn="ctr">
              <a:spcAft>
                <a:spcPts val="600"/>
              </a:spcAft>
            </a:pPr>
            <a:endParaRPr lang="es-ES" b="1" dirty="0"/>
          </a:p>
          <a:p>
            <a:pPr algn="just">
              <a:spcAft>
                <a:spcPts val="600"/>
              </a:spcAft>
            </a:pPr>
            <a:r>
              <a:rPr lang="es-ES" sz="1400" b="1" dirty="0"/>
              <a:t>  Justificación Trimestral: </a:t>
            </a:r>
            <a:r>
              <a:rPr lang="es-ES" sz="1400" dirty="0"/>
              <a:t>Se logró realizar 33 restauraciones de los  53 programados para el tercer trimestre, alcanzando el 62.26% de la meta programada, se ha logrado alcanzar el semáforo amarillo en el tercer trimestre. </a:t>
            </a:r>
          </a:p>
          <a:p>
            <a:pPr algn="just">
              <a:spcAft>
                <a:spcPts val="600"/>
              </a:spcAft>
            </a:pPr>
            <a:endParaRPr lang="es-ES" sz="1400" dirty="0"/>
          </a:p>
          <a:p>
            <a:pPr algn="just">
              <a:spcAft>
                <a:spcPts val="600"/>
              </a:spcAft>
            </a:pPr>
            <a:r>
              <a:rPr lang="es-ES" sz="1400" b="1" dirty="0"/>
              <a:t>Justificación Trimestral</a:t>
            </a:r>
            <a:r>
              <a:rPr lang="es-ES" sz="1400" dirty="0"/>
              <a:t>: se logró realizar 10 gestiones administrativas de las 10  programadas en el tercer trimestre alcanzando el 100% logrando el semáforo verde en el tercer trimestre. </a:t>
            </a:r>
          </a:p>
          <a:p>
            <a:pPr algn="just">
              <a:spcAft>
                <a:spcPts val="600"/>
              </a:spcAft>
            </a:pPr>
            <a:endParaRPr lang="es-ES" sz="1400" b="1" dirty="0"/>
          </a:p>
          <a:p>
            <a:pPr algn="just">
              <a:spcAft>
                <a:spcPts val="600"/>
              </a:spcAft>
            </a:pPr>
            <a:r>
              <a:rPr lang="es-ES" sz="1400" b="1" dirty="0"/>
              <a:t> Justificación Trimestral: </a:t>
            </a:r>
            <a:r>
              <a:rPr lang="es-ES" sz="1400" dirty="0"/>
              <a:t>Se logró  realizar 10 mantenimientos de los 9 programados en el tercer trimestre, logrando rebasar la meta en un 111.11% logrando llegar al semáforo verde en el tercer trimestre </a:t>
            </a:r>
          </a:p>
          <a:p>
            <a:pPr algn="just">
              <a:spcAft>
                <a:spcPts val="600"/>
              </a:spcAft>
            </a:pPr>
            <a:endParaRPr lang="es-ES" sz="1400" dirty="0"/>
          </a:p>
          <a:p>
            <a:pPr algn="just">
              <a:spcAft>
                <a:spcPts val="600"/>
              </a:spcAft>
            </a:pPr>
            <a:r>
              <a:rPr lang="es-ES" sz="1400" dirty="0"/>
              <a:t> </a:t>
            </a:r>
            <a:r>
              <a:rPr lang="es-ES" sz="1400" b="1" dirty="0"/>
              <a:t>Justificación Trimestral: </a:t>
            </a:r>
            <a:r>
              <a:rPr lang="es-ES" sz="1400" dirty="0"/>
              <a:t>Se logró realizar el retiro de 140,300 Kg de basura  de los  159,375 Kg  programados en el tercer trimestre, alcanzando un 88.03% alcanzando el semáforo verde en el tercer trimestre. </a:t>
            </a:r>
          </a:p>
          <a:p>
            <a:pPr algn="just">
              <a:spcAft>
                <a:spcPts val="600"/>
              </a:spcAft>
            </a:pPr>
            <a:endParaRPr lang="es-ES" sz="1400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B082FD86-93B1-4B5B-9100-CBCAC5B0B887}"/>
              </a:ext>
            </a:extLst>
          </p:cNvPr>
          <p:cNvGraphicFramePr>
            <a:graphicFrameLocks/>
          </p:cNvGraphicFramePr>
          <p:nvPr/>
        </p:nvGraphicFramePr>
        <p:xfrm>
          <a:off x="6096000" y="489315"/>
          <a:ext cx="5953002" cy="324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882C2AEF-82F6-432B-AA9C-4D8B7D57E181}"/>
              </a:ext>
            </a:extLst>
          </p:cNvPr>
          <p:cNvGraphicFramePr>
            <a:graphicFrameLocks/>
          </p:cNvGraphicFramePr>
          <p:nvPr/>
        </p:nvGraphicFramePr>
        <p:xfrm>
          <a:off x="6096000" y="4175113"/>
          <a:ext cx="5751946" cy="2682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517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3D36FF5-A587-1796-E636-7FD44307A8FC}"/>
              </a:ext>
            </a:extLst>
          </p:cNvPr>
          <p:cNvSpPr/>
          <p:nvPr/>
        </p:nvSpPr>
        <p:spPr>
          <a:xfrm>
            <a:off x="0" y="89205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POZOS Y LIMPIEZA DE PLAYAS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C025B5C-43CF-1F05-E75C-2C1F08692196}"/>
              </a:ext>
            </a:extLst>
          </p:cNvPr>
          <p:cNvSpPr txBox="1"/>
          <p:nvPr/>
        </p:nvSpPr>
        <p:spPr>
          <a:xfrm>
            <a:off x="334298" y="489314"/>
            <a:ext cx="6124558" cy="2602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s-ES" sz="1400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331683" y="1596571"/>
            <a:ext cx="5138058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MX" sz="1400" dirty="0"/>
          </a:p>
          <a:p>
            <a:pPr algn="ctr"/>
            <a:r>
              <a:rPr lang="es-ES" sz="2000" b="1" dirty="0"/>
              <a:t>NIVEL ACTIVIDAD</a:t>
            </a:r>
          </a:p>
          <a:p>
            <a:pPr algn="ctr"/>
            <a:endParaRPr lang="es-MX" sz="2000" b="1" dirty="0"/>
          </a:p>
          <a:p>
            <a:r>
              <a:rPr lang="es-ES" sz="1400" dirty="0"/>
              <a:t> </a:t>
            </a:r>
            <a:r>
              <a:rPr lang="es-ES" sz="1400" b="1" dirty="0"/>
              <a:t>Justificación Trimestral :</a:t>
            </a:r>
            <a:r>
              <a:rPr lang="es-ES" sz="1400" dirty="0"/>
              <a:t>Se logró realizar  5005 limpiezas  de los 5,425 programados en el tercer trimestre, alcanzando el 92.26 % de la meta programada, se ha logrado alcanzar el semáforo verde en el tercer trimestre.</a:t>
            </a:r>
          </a:p>
          <a:p>
            <a:endParaRPr lang="es-ES" sz="1400" dirty="0"/>
          </a:p>
          <a:p>
            <a:r>
              <a:rPr lang="es-ES" sz="1400" dirty="0"/>
              <a:t> </a:t>
            </a:r>
            <a:r>
              <a:rPr lang="es-ES" sz="1400" b="1" dirty="0"/>
              <a:t>Justificación Trimestral: </a:t>
            </a:r>
            <a:r>
              <a:rPr lang="es-ES" sz="1400" dirty="0"/>
              <a:t>  Se logró rebasar la meta programada realizando 1,392 ML de la limpieza de interconexión  de los 950 ML programados  para el tercer trimestre, por lo que se alcanzo el 146.53% rebasando la meta programada, se ha logrado el semáforo verde en el tercer trimestre. </a:t>
            </a:r>
          </a:p>
          <a:p>
            <a:endParaRPr lang="es-ES" sz="1400" dirty="0"/>
          </a:p>
          <a:p>
            <a:r>
              <a:rPr lang="es-ES" sz="1400" dirty="0"/>
              <a:t> </a:t>
            </a:r>
            <a:r>
              <a:rPr lang="es-ES" sz="1400" b="1" dirty="0"/>
              <a:t>Justificación Trimestral: </a:t>
            </a:r>
            <a:r>
              <a:rPr lang="es-ES" sz="1400" dirty="0"/>
              <a:t>   Se logró realizar el retiro de 3,707.93  M3 de sargazo y pasto marino de las playas, de los 4,600 m3 programados en el tercer trimestre alcanzando un 80.61% alcanzando el semáforo verde en el tercer trimestre. </a:t>
            </a:r>
            <a:endParaRPr lang="es-MX" sz="1400" dirty="0"/>
          </a:p>
          <a:p>
            <a:pPr algn="just">
              <a:spcAft>
                <a:spcPts val="600"/>
              </a:spcAft>
            </a:pPr>
            <a:r>
              <a:rPr lang="es-ES" sz="1400" dirty="0"/>
              <a:t> </a:t>
            </a:r>
          </a:p>
          <a:p>
            <a:endParaRPr lang="es-MX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DBC4000A-7004-4E87-95D8-6C73D3E3C1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105480"/>
              </p:ext>
            </p:extLst>
          </p:nvPr>
        </p:nvGraphicFramePr>
        <p:xfrm>
          <a:off x="5920756" y="1596571"/>
          <a:ext cx="6127173" cy="4339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7422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Pozos y Limpieza de Playas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8B9A856-2CCA-4CAA-9FD2-47A4EB940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38" y="1638003"/>
            <a:ext cx="2721056" cy="201620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6C84C76-D802-47BF-B26D-BA793BEC1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0103" y="1718559"/>
            <a:ext cx="2586510" cy="193564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7FB29D6-E69D-4CFE-AD82-DABA1968AE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555" y="1718558"/>
            <a:ext cx="2519172" cy="193564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1AFEA94B-C4B5-4B3F-992E-687E5421AD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9669" y="1718559"/>
            <a:ext cx="2506282" cy="193564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4E5C70C3-6803-43FE-BCF2-97EBF2D354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0375" y="3828529"/>
            <a:ext cx="2556238" cy="2243229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F7A0A489-D766-4E0D-8DA4-9B7D9147AE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4094" y="3789001"/>
            <a:ext cx="2453633" cy="2243229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E0EBDE49-9136-4362-9600-7B6012C509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9763" y="3789001"/>
            <a:ext cx="2666188" cy="2205399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346E2B1A-0A1E-4C93-949C-C166217CCC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9800" y="3873200"/>
            <a:ext cx="2823094" cy="215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72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7999" y="242717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DIRECCIÓN DE PARQUES Y ÁREAS JARDINADAS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72955" y="788139"/>
            <a:ext cx="115968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sz="1200" b="1" dirty="0">
                <a:solidFill>
                  <a:prstClr val="black"/>
                </a:solidFill>
                <a:latin typeface="Calibri" panose="020F0502020204030204"/>
              </a:rPr>
              <a:t>LA DIRECCIÓN DE PARQUES Y ÁREAS JARDINADAS LOGRÓ UN AVANCE DEL 95.30% EN 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SERVICIOS DE LIMPIEZA A PARQUES Y ESPACIOS PÚBLICOS REALIZADOS, ATENDIENDO A LAS DEMANDAS CIUDADANAS REALIZADAS Y TURNADAS A NUESTRAS DIRECCIÓN MEDIANTE EL PROGRAMA DE ”REPORTA Y APORTA”, SUGEI Y LOS CALENDARIZADOS,  NO SE OBTUVO AVANCE ALGUNO EN EL SEMBRADO DE PLANTAS DE </a:t>
            </a:r>
            <a:r>
              <a:rPr lang="es-MX" sz="1200" b="1" dirty="0">
                <a:solidFill>
                  <a:prstClr val="black"/>
                </a:solidFill>
              </a:rPr>
              <a:t>ORNATO, SE ATENDIO EL 50.00% DE AVANCE EN EL ACONDICIONAMIENTO, EQUIPAMIENTO Y PINTADO DE FUENTES Y MONUMENTOS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,</a:t>
            </a:r>
            <a:r>
              <a:rPr lang="es-MX" sz="1200" b="1" dirty="0">
                <a:solidFill>
                  <a:prstClr val="black"/>
                </a:solidFill>
              </a:rPr>
              <a:t> </a:t>
            </a:r>
            <a:r>
              <a:rPr lang="es-ES_tradnl" sz="1200" b="1" dirty="0">
                <a:solidFill>
                  <a:prstClr val="black"/>
                </a:solidFill>
                <a:latin typeface="Calibri" panose="020F0502020204030204"/>
              </a:rPr>
              <a:t>EN CUANTO A </a:t>
            </a:r>
            <a:r>
              <a:rPr lang="es-MX" sz="1200" b="1" dirty="0">
                <a:solidFill>
                  <a:prstClr val="black"/>
                </a:solidFill>
              </a:rPr>
              <a:t>JUEGOS INFANTILES Y APARATOS DE EJERCICIO RESTAURADOS,</a:t>
            </a:r>
            <a:r>
              <a:rPr lang="es-ES_tradnl" sz="12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SE LOGRÓ UNAVANCE DEL 26.79</a:t>
            </a:r>
            <a:r>
              <a:rPr lang="es-MX" sz="1200" b="1" dirty="0">
                <a:solidFill>
                  <a:prstClr val="black"/>
                </a:solidFill>
              </a:rPr>
              <a:t>% PARA LOS TRABAJOS PROGRAMADOS EN DICHA ACTIVIDAD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. EL MANTENIMIENTO A PARQUE VEHICULAR, SE ALCANZÓ UN 100.00% Y </a:t>
            </a:r>
            <a:r>
              <a:rPr lang="es-MX" sz="1200" b="1" dirty="0">
                <a:solidFill>
                  <a:prstClr val="black"/>
                </a:solidFill>
              </a:rPr>
              <a:t>EN EL MANTENIMIENTO A MAQUINARIA MENOR  UN </a:t>
            </a:r>
            <a:r>
              <a:rPr lang="es-MX" sz="1200" b="1" dirty="0"/>
              <a:t>95.38</a:t>
            </a:r>
            <a:r>
              <a:rPr lang="es-MX" sz="1200" b="1" dirty="0">
                <a:latin typeface="Calibri" panose="020F0502020204030204"/>
              </a:rPr>
              <a:t>%</a:t>
            </a:r>
            <a:r>
              <a:rPr lang="es-MX" sz="12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DE AVANCE</a:t>
            </a:r>
            <a:r>
              <a:rPr lang="es-MX" sz="1200" b="1" dirty="0">
                <a:solidFill>
                  <a:prstClr val="black"/>
                </a:solidFill>
              </a:rPr>
              <a:t>, ESTO DEBIDO A LA ADQUISICIÓN DE REFACCIONES HECHAS DEL PERIODO ANTERIOR PARA LA DIRECCIÓN PARA REALIZAR EL MANTENIMIENTO DE MAQUINARIA MENOR. </a:t>
            </a:r>
            <a:r>
              <a:rPr lang="es-MX" sz="1200" b="1" dirty="0">
                <a:solidFill>
                  <a:prstClr val="black"/>
                </a:solidFill>
                <a:latin typeface="Calibri" panose="020F0502020204030204"/>
              </a:rPr>
              <a:t>LOS METROS LINEALES DE REPARACIÓN EN GUARNICIONES,</a:t>
            </a:r>
            <a:r>
              <a:rPr kumimoji="0" lang="es-ES_tradn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SE PRESENTO UN AVANCE DEL 165.00% </a:t>
            </a:r>
            <a:r>
              <a:rPr lang="es-MX" sz="1200" b="1" dirty="0">
                <a:solidFill>
                  <a:prstClr val="black"/>
                </a:solidFill>
              </a:rPr>
              <a:t>Y SE LOGRO UN AVANCE DEL 475.00% EN LOS M2 DE REPARACIÓN DE ESTRUCTURAS DE CONCRETO, </a:t>
            </a:r>
            <a:r>
              <a:rPr kumimoji="0" lang="es-ES_tradn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ESTO DEBIDO A LA ADQUISICIÓN DE MATERIAL MEDIANTE UN GASTO A COMPROBAR PARA REALIZAR LOS TRABAJOS PROGRAMADOS</a:t>
            </a:r>
            <a:r>
              <a:rPr kumimoji="0" lang="es-ES_tradnl" sz="1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lang="es-MX" sz="1200" b="1" dirty="0">
                <a:solidFill>
                  <a:prstClr val="black"/>
                </a:solidFill>
              </a:rPr>
              <a:t>EN DICHAS ACTIVIDADES.</a:t>
            </a:r>
            <a:endParaRPr lang="es-ES_tradnl" sz="12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45FC3252-6D6A-45A5-834E-E6A9BB98D44F}"/>
              </a:ext>
            </a:extLst>
          </p:cNvPr>
          <p:cNvGraphicFramePr>
            <a:graphicFrameLocks/>
          </p:cNvGraphicFramePr>
          <p:nvPr/>
        </p:nvGraphicFramePr>
        <p:xfrm>
          <a:off x="272954" y="2588080"/>
          <a:ext cx="5854891" cy="3895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12F8C92-553F-46BD-9ABE-C65EAF152829}"/>
              </a:ext>
            </a:extLst>
          </p:cNvPr>
          <p:cNvGraphicFramePr>
            <a:graphicFrameLocks/>
          </p:cNvGraphicFramePr>
          <p:nvPr/>
        </p:nvGraphicFramePr>
        <p:xfrm>
          <a:off x="6237027" y="2588081"/>
          <a:ext cx="5632742" cy="389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90192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Parques y Áreas </a:t>
            </a:r>
            <a:r>
              <a:rPr lang="es-E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Jardinadas</a:t>
            </a:r>
            <a:endParaRPr lang="es-E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730" y="3847832"/>
            <a:ext cx="2518975" cy="2160000"/>
          </a:xfrm>
          <a:prstGeom prst="rect">
            <a:avLst/>
          </a:prstGeom>
        </p:spPr>
      </p:pic>
      <p:pic>
        <p:nvPicPr>
          <p:cNvPr id="7" name="Imagen 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69" y="3847832"/>
            <a:ext cx="2520000" cy="2160000"/>
          </a:xfrm>
          <a:prstGeom prst="rect">
            <a:avLst/>
          </a:prstGeom>
        </p:spPr>
      </p:pic>
      <p:pic>
        <p:nvPicPr>
          <p:cNvPr id="20" name="Imagen 19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85" y="3847832"/>
            <a:ext cx="2520000" cy="2160000"/>
          </a:xfrm>
          <a:prstGeom prst="rect">
            <a:avLst/>
          </a:prstGeom>
        </p:spPr>
      </p:pic>
      <p:pic>
        <p:nvPicPr>
          <p:cNvPr id="10" name="Imagen 9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347" y="1585710"/>
            <a:ext cx="2508860" cy="2160000"/>
          </a:xfrm>
          <a:prstGeom prst="rect">
            <a:avLst/>
          </a:prstGeom>
        </p:spPr>
      </p:pic>
      <p:pic>
        <p:nvPicPr>
          <p:cNvPr id="11" name="Imagen 10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69" y="1585710"/>
            <a:ext cx="2520000" cy="2160000"/>
          </a:xfrm>
          <a:prstGeom prst="rect">
            <a:avLst/>
          </a:prstGeom>
        </p:spPr>
      </p:pic>
      <p:pic>
        <p:nvPicPr>
          <p:cNvPr id="12" name="Imagen 11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85" y="1585710"/>
            <a:ext cx="2520000" cy="2160000"/>
          </a:xfrm>
          <a:prstGeom prst="rect">
            <a:avLst/>
          </a:prstGeom>
        </p:spPr>
      </p:pic>
      <p:pic>
        <p:nvPicPr>
          <p:cNvPr id="14" name="Imagen 13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345" y="3847832"/>
            <a:ext cx="2508861" cy="2160000"/>
          </a:xfrm>
          <a:prstGeom prst="rect">
            <a:avLst/>
          </a:prstGeom>
        </p:spPr>
      </p:pic>
      <p:pic>
        <p:nvPicPr>
          <p:cNvPr id="25" name="Imagen 24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729" y="1585710"/>
            <a:ext cx="251897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43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73A4CBB-2603-4EDF-B588-9DBD288F74F5}"/>
              </a:ext>
            </a:extLst>
          </p:cNvPr>
          <p:cNvGrpSpPr/>
          <p:nvPr/>
        </p:nvGrpSpPr>
        <p:grpSpPr>
          <a:xfrm>
            <a:off x="1838822" y="2347130"/>
            <a:ext cx="8514355" cy="2163739"/>
            <a:chOff x="849770" y="262723"/>
            <a:chExt cx="3552811" cy="162322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3B582E55-B2B7-4EBC-8F78-73FA8C31C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770" y="262723"/>
              <a:ext cx="1121665" cy="1623224"/>
            </a:xfrm>
            <a:prstGeom prst="rect">
              <a:avLst/>
            </a:prstGeom>
          </p:spPr>
        </p:pic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9500F184-A7A0-4C65-8EB6-3A28E520746E}"/>
                </a:ext>
              </a:extLst>
            </p:cNvPr>
            <p:cNvCxnSpPr>
              <a:cxnSpLocks/>
            </p:cNvCxnSpPr>
            <p:nvPr/>
          </p:nvCxnSpPr>
          <p:spPr>
            <a:xfrm>
              <a:off x="1971435" y="449238"/>
              <a:ext cx="0" cy="1278153"/>
            </a:xfrm>
            <a:prstGeom prst="line">
              <a:avLst/>
            </a:prstGeom>
            <a:noFill/>
            <a:ln w="9525" cap="flat" cmpd="sng" algn="ctr">
              <a:solidFill>
                <a:srgbClr val="969696"/>
              </a:solidFill>
              <a:prstDash val="solid"/>
              <a:miter lim="800000"/>
            </a:ln>
            <a:effectLst/>
          </p:spPr>
        </p:cxnSp>
        <p:sp>
          <p:nvSpPr>
            <p:cNvPr id="7" name="CuadroTexto 9">
              <a:extLst>
                <a:ext uri="{FF2B5EF4-FFF2-40B4-BE49-F238E27FC236}">
                  <a16:creationId xmlns:a16="http://schemas.microsoft.com/office/drawing/2014/main" id="{0AFAD07D-490E-4F89-AF86-C2A153BB1385}"/>
                </a:ext>
              </a:extLst>
            </p:cNvPr>
            <p:cNvSpPr txBox="1"/>
            <p:nvPr/>
          </p:nvSpPr>
          <p:spPr>
            <a:xfrm>
              <a:off x="1971435" y="384600"/>
              <a:ext cx="2431146" cy="13427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s-MX" sz="40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SECRETARÍA MUNICIPAL 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  <a:p>
              <a:r>
                <a:rPr lang="es-MX" sz="4000" b="1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DE OBRAS PÚBLICAS Y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  <a:p>
              <a:r>
                <a:rPr lang="es-MX" sz="4000" b="1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SERVICIOS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2045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7999" y="242717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LA DIRECCIÓN DE RECOLECCIÓN?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1198013" y="1093963"/>
            <a:ext cx="1015218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DIRECCIÓN DE ATENCION A DEMANDAS EMERGENTES  LOGRÓ</a:t>
            </a:r>
            <a:r>
              <a:rPr kumimoji="0" lang="es-ES_tradnl" sz="1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 SUS DIVERSAS ACTIVIDADES</a:t>
            </a:r>
            <a:r>
              <a:rPr kumimoji="0" lang="es-ES_trad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 AVANCE DEL 7</a:t>
            </a:r>
            <a:r>
              <a:rPr lang="es-ES_tradnl" sz="14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  <a:r>
              <a:rPr kumimoji="0" lang="es-ES_trad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EN LA </a:t>
            </a:r>
            <a:r>
              <a:rPr lang="es-ES_tradnl" sz="1400" b="1" dirty="0">
                <a:solidFill>
                  <a:prstClr val="black"/>
                </a:solidFill>
                <a:latin typeface="Calibri" panose="020F0502020204030204"/>
              </a:rPr>
              <a:t>GESTION DE RECURSOS, 69.24% EN EL BARRIDO DE LAS PRINCIPALES CALLES DE LA CIUDAD, 51.24% DE LA PODA , CHAPEO Y DESHIERBE, 111.02% EN EL RETIRO DE DESECHOS SOLIDOS Y VEGETALES, DESCACHARRIZACION, 32.25% DEL RESCATE DE ESPACIOS PÚBLICOS, 15.65% DEL RASTREO DE TERRACERIA, 66.25% DE MANTENIMIENTO VEHÍCULAR, 61.11% MANTENIMIENTO DE MAQUINARIA PESADA Y 71.25% DEL MANTENIMIENTO DE MAQUINARIA MENOR</a:t>
            </a:r>
            <a:r>
              <a:rPr kumimoji="0" lang="es-ES_trad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 TERMINO DEL TERCER</a:t>
            </a:r>
            <a:r>
              <a:rPr kumimoji="0" lang="es-ES_tradnl" sz="1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TRIMESTRE DEL</a:t>
            </a:r>
            <a:r>
              <a:rPr kumimoji="0" lang="es-ES_trad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AÑO.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377388" y="5565338"/>
            <a:ext cx="359972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300" b="1" dirty="0"/>
              <a:t>Reviso</a:t>
            </a:r>
            <a:endParaRPr lang="es-MX" sz="1300" dirty="0"/>
          </a:p>
          <a:p>
            <a:pPr algn="ctr"/>
            <a:endParaRPr lang="es-MX" sz="1300" dirty="0"/>
          </a:p>
          <a:p>
            <a:pPr algn="ctr"/>
            <a:endParaRPr lang="es-MX" sz="1300" dirty="0"/>
          </a:p>
          <a:p>
            <a:pPr algn="ctr"/>
            <a:r>
              <a:rPr lang="es-MX" sz="1300" dirty="0"/>
              <a:t>C. María del Carmen Fregoso García</a:t>
            </a:r>
          </a:p>
          <a:p>
            <a:pPr algn="ctr"/>
            <a:r>
              <a:rPr lang="es-MX" sz="1300" dirty="0"/>
              <a:t>Enlace Administrativo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4642705" y="5509120"/>
            <a:ext cx="326280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300" b="1" dirty="0"/>
              <a:t>Autorizo</a:t>
            </a:r>
          </a:p>
          <a:p>
            <a:pPr algn="ctr"/>
            <a:endParaRPr lang="es-MX" sz="1300" dirty="0"/>
          </a:p>
          <a:p>
            <a:pPr algn="ctr"/>
            <a:r>
              <a:rPr lang="es-MX" sz="1300" dirty="0"/>
              <a:t>Ing. Andrés Santiago León Vidal</a:t>
            </a:r>
          </a:p>
          <a:p>
            <a:pPr algn="ctr"/>
            <a:r>
              <a:rPr lang="es-MX" sz="1300" dirty="0"/>
              <a:t>Encargado del Despacho de la Dirección de Atención a Demandas Emergentes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/>
        </p:nvGraphicFramePr>
        <p:xfrm>
          <a:off x="505326" y="2212011"/>
          <a:ext cx="4993106" cy="3353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4"/>
          <a:srcRect l="28421" t="34958" r="20997" b="21528"/>
          <a:stretch/>
        </p:blipFill>
        <p:spPr>
          <a:xfrm>
            <a:off x="5620575" y="2212011"/>
            <a:ext cx="6368520" cy="335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65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1" y="0"/>
            <a:ext cx="8358340" cy="1646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82367" y="1427016"/>
            <a:ext cx="11827265" cy="21904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68" y="1662837"/>
            <a:ext cx="2526301" cy="284615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604" y="4508989"/>
            <a:ext cx="2526301" cy="230281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670" y="1646063"/>
            <a:ext cx="2655948" cy="29602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5963" y="4650232"/>
            <a:ext cx="3433668" cy="220776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4619" y="1670131"/>
            <a:ext cx="2662761" cy="292957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27380" y="1592568"/>
            <a:ext cx="3982251" cy="300713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6835" y="4631898"/>
            <a:ext cx="2789128" cy="224443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8670" y="4606312"/>
            <a:ext cx="3078165" cy="22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0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0F772AA-A02B-382C-EA69-2A7F6A94EB23}"/>
              </a:ext>
            </a:extLst>
          </p:cNvPr>
          <p:cNvSpPr/>
          <p:nvPr/>
        </p:nvSpPr>
        <p:spPr>
          <a:xfrm>
            <a:off x="10232" y="150494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SUPERVISIÓN DEL SISTEMA DE LIMPIA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F97C29-CA30-0358-1353-972E13BA6C42}"/>
              </a:ext>
            </a:extLst>
          </p:cNvPr>
          <p:cNvSpPr txBox="1"/>
          <p:nvPr/>
        </p:nvSpPr>
        <p:spPr>
          <a:xfrm>
            <a:off x="344129" y="408543"/>
            <a:ext cx="5751871" cy="1528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344129" y="859524"/>
            <a:ext cx="56150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/>
              <a:t>PARA ESTE TRIMESTRE DOS ACTIVIDADES LOGRO SOBREPASAR EL 100% DE LA META </a:t>
            </a:r>
            <a:r>
              <a:rPr lang="es-ES" sz="1600" dirty="0"/>
              <a:t>YA QUE LA POBLACION A PARTICIPADO MAS EN ENCUESTAS PARA SABER LA OPINION SOBRE EL SERVICIO DE RECOLECCION DE RESIDUOS SOLIDOS QUE SE REALIZA EN EL MUNICIPIO POR LO QUE LAS  RUTAS DE RECORRIDO AUMENTARON</a:t>
            </a:r>
            <a:r>
              <a:rPr lang="es-MX" sz="1600" dirty="0"/>
              <a:t>, TRES ACTIVIDADES LOGRARON MAS DEL 80% YA QUE POR CUESTIONES DE CRECIMIENTO DE LA POBLACION SE GENERA MAS PUNTOS DE BASUREROS CLANDESTINOS HACIENDO QUE SE REALICE LA ERRADICACION UN POCO MAS LENTO Y POR EL CAMBIO CLIMATICO.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BC94A26-14F5-4CF4-BDCA-30CF111C4D96}"/>
              </a:ext>
            </a:extLst>
          </p:cNvPr>
          <p:cNvGraphicFramePr>
            <a:graphicFrameLocks/>
          </p:cNvGraphicFramePr>
          <p:nvPr/>
        </p:nvGraphicFramePr>
        <p:xfrm>
          <a:off x="344129" y="3452897"/>
          <a:ext cx="4746410" cy="2752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50933CB3-7127-437D-81F4-12390598AD18}"/>
              </a:ext>
            </a:extLst>
          </p:cNvPr>
          <p:cNvGraphicFramePr>
            <a:graphicFrameLocks/>
          </p:cNvGraphicFramePr>
          <p:nvPr/>
        </p:nvGraphicFramePr>
        <p:xfrm>
          <a:off x="6715193" y="630724"/>
          <a:ext cx="4857613" cy="2659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2A7F37DA-AB59-4199-8349-40C216F895C3}"/>
              </a:ext>
            </a:extLst>
          </p:cNvPr>
          <p:cNvGraphicFramePr>
            <a:graphicFrameLocks/>
          </p:cNvGraphicFramePr>
          <p:nvPr/>
        </p:nvGraphicFramePr>
        <p:xfrm>
          <a:off x="6451029" y="3465682"/>
          <a:ext cx="5385939" cy="2752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9202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Supervisión del Sistema de Limpia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7B552D1-2F4C-41C3-AB9B-12D3C4E74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04" y="1527810"/>
            <a:ext cx="2130286" cy="151951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C735B6-2DF1-4643-A1F9-D7F17CDED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663" y="1527810"/>
            <a:ext cx="2130286" cy="151951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A863B45-616C-4975-BE81-B0442D754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522" y="1527810"/>
            <a:ext cx="2130286" cy="1519518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B9118F40-7F9D-442E-9A13-A0986DDAE66E}"/>
              </a:ext>
            </a:extLst>
          </p:cNvPr>
          <p:cNvSpPr/>
          <p:nvPr/>
        </p:nvSpPr>
        <p:spPr>
          <a:xfrm>
            <a:off x="7291626" y="1527810"/>
            <a:ext cx="2130287" cy="1519518"/>
          </a:xfrm>
          <a:prstGeom prst="rect">
            <a:avLst/>
          </a:prstGeom>
          <a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000" r="-2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D3DB7539-3FA7-4D36-925E-287CC8EE66DD}"/>
              </a:ext>
            </a:extLst>
          </p:cNvPr>
          <p:cNvSpPr/>
          <p:nvPr/>
        </p:nvSpPr>
        <p:spPr>
          <a:xfrm>
            <a:off x="9613485" y="1527810"/>
            <a:ext cx="2130286" cy="1519518"/>
          </a:xfrm>
          <a:prstGeom prst="rect">
            <a:avLst/>
          </a:prstGeom>
          <a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B51AF7E6-A515-4955-9BC7-4D1E505037C3}"/>
              </a:ext>
            </a:extLst>
          </p:cNvPr>
          <p:cNvSpPr/>
          <p:nvPr/>
        </p:nvSpPr>
        <p:spPr>
          <a:xfrm>
            <a:off x="388804" y="3138504"/>
            <a:ext cx="2130286" cy="1585034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950A2C68-E303-4828-9DB9-3222AA4D4FD9}"/>
              </a:ext>
            </a:extLst>
          </p:cNvPr>
          <p:cNvSpPr/>
          <p:nvPr/>
        </p:nvSpPr>
        <p:spPr>
          <a:xfrm>
            <a:off x="2710663" y="3138505"/>
            <a:ext cx="2130286" cy="1585034"/>
          </a:xfrm>
          <a:prstGeom prst="rect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A5A07ED8-1F79-46D5-A5DD-01035472CD13}"/>
              </a:ext>
            </a:extLst>
          </p:cNvPr>
          <p:cNvSpPr/>
          <p:nvPr/>
        </p:nvSpPr>
        <p:spPr>
          <a:xfrm>
            <a:off x="5030857" y="3138505"/>
            <a:ext cx="2130286" cy="1613081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E7E4CE31-0AE8-4479-BA1A-C64363AD3102}"/>
              </a:ext>
            </a:extLst>
          </p:cNvPr>
          <p:cNvSpPr/>
          <p:nvPr/>
        </p:nvSpPr>
        <p:spPr>
          <a:xfrm>
            <a:off x="7291626" y="3157293"/>
            <a:ext cx="2130286" cy="1594293"/>
          </a:xfrm>
          <a:prstGeom prst="rect">
            <a:avLst/>
          </a:prstGeom>
          <a:blipFill rotWithShape="1">
            <a:blip r:embed="rId11"/>
            <a:srcRect/>
            <a:stretch>
              <a:fillRect l="-39000" r="-3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wrap="square"/>
          <a:lstStyle>
            <a:lvl1pPr marL="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B6AF2A9-123B-43C7-ADA3-76512907BCAC}"/>
              </a:ext>
            </a:extLst>
          </p:cNvPr>
          <p:cNvSpPr/>
          <p:nvPr/>
        </p:nvSpPr>
        <p:spPr>
          <a:xfrm>
            <a:off x="9613485" y="3138505"/>
            <a:ext cx="2130286" cy="1594293"/>
          </a:xfrm>
          <a:prstGeom prst="rect">
            <a:avLst/>
          </a:prstGeom>
          <a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BE3EC809-00EE-4E27-8F28-F1035AC9D309}"/>
              </a:ext>
            </a:extLst>
          </p:cNvPr>
          <p:cNvSpPr/>
          <p:nvPr/>
        </p:nvSpPr>
        <p:spPr>
          <a:xfrm>
            <a:off x="388804" y="4802397"/>
            <a:ext cx="2130286" cy="1631420"/>
          </a:xfrm>
          <a:prstGeom prst="rect">
            <a:avLst/>
          </a:prstGeom>
          <a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3A2CE4C1-EDC3-4E3A-A0D5-FE80A30AAAF8}"/>
              </a:ext>
            </a:extLst>
          </p:cNvPr>
          <p:cNvSpPr/>
          <p:nvPr/>
        </p:nvSpPr>
        <p:spPr>
          <a:xfrm>
            <a:off x="2710662" y="4814716"/>
            <a:ext cx="2130285" cy="1619101"/>
          </a:xfrm>
          <a:prstGeom prst="rect">
            <a:avLst/>
          </a:prstGeom>
          <a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6347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108222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TALLER MUNICIPAL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348846" y="689317"/>
            <a:ext cx="11484076" cy="133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>
                <a:solidFill>
                  <a:prstClr val="black"/>
                </a:solidFill>
              </a:rPr>
              <a:t>PARA ESTE TRIMESTRE LA ACTIVIDAD DE SERVICIO MECÁNICO PROPORCIONADO LOGRO UN AVANCE DEL 76.36% DE LO PROGRAMADO. LAS ACTIVIDADES SERVICIOS A VEHÍCULOS REALIZADOS Y SERVICIOS DE MANTENIMIENTO DE LAS INSTALACIONES DEL TALLER Y OFICINAS DETERIORADAS LOGRARON UN AVANCE DEL 47.47 Y 15.15% DE LO PROGRAMADO.</a:t>
            </a:r>
            <a:endParaRPr lang="es-MX" dirty="0">
              <a:solidFill>
                <a:prstClr val="black"/>
              </a:solidFill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9D28ECB9-22CA-4D91-90C3-2E84EE40D8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991446"/>
              </p:ext>
            </p:extLst>
          </p:nvPr>
        </p:nvGraphicFramePr>
        <p:xfrm>
          <a:off x="1850686" y="1824550"/>
          <a:ext cx="9314025" cy="477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Taller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1" b="27243"/>
          <a:stretch/>
        </p:blipFill>
        <p:spPr>
          <a:xfrm>
            <a:off x="8824568" y="1527810"/>
            <a:ext cx="2794198" cy="258515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6"/>
          <a:stretch/>
        </p:blipFill>
        <p:spPr>
          <a:xfrm>
            <a:off x="4997924" y="1527810"/>
            <a:ext cx="2661470" cy="274238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39" y="1527810"/>
            <a:ext cx="2596333" cy="274238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1" b="17037"/>
          <a:stretch/>
        </p:blipFill>
        <p:spPr>
          <a:xfrm>
            <a:off x="7846286" y="4201634"/>
            <a:ext cx="2235119" cy="255870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7" b="36624"/>
          <a:stretch/>
        </p:blipFill>
        <p:spPr>
          <a:xfrm>
            <a:off x="2930050" y="4385548"/>
            <a:ext cx="2511193" cy="23747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16FBE74-1F82-2B76-E30B-3D9CFF61900B}"/>
              </a:ext>
            </a:extLst>
          </p:cNvPr>
          <p:cNvSpPr/>
          <p:nvPr/>
        </p:nvSpPr>
        <p:spPr>
          <a:xfrm>
            <a:off x="334296" y="250110"/>
            <a:ext cx="1185770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OBRAS PÚBLICAS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09715" y="628416"/>
            <a:ext cx="11572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LA DIRECCIÓN GENERAL DE OBRAS PÚBLICAS EN SU PROGRAMA DE OBRA PÚBLICA, TIENE UN AVANCE DEL  100.00% EN LA ACTIVIDAD DE OBRAS PARA SERVICIOS BÁSICOS Y DE SANEAMIENTO AMBIENTAL Y DEL 50% EN LA ACTIVIDAD DE OBRAS DE MEJORAMIENTO INTEGRAL DE ESPACIOS PÚBLICOS Y OBRAS EN INMUEBLES PÚBLICOS MUNICIPALES.</a:t>
            </a:r>
          </a:p>
          <a:p>
            <a:pPr algn="just"/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D70987-CC43-DD70-BC95-B9480361F833}"/>
              </a:ext>
            </a:extLst>
          </p:cNvPr>
          <p:cNvSpPr txBox="1"/>
          <p:nvPr/>
        </p:nvSpPr>
        <p:spPr>
          <a:xfrm>
            <a:off x="309715" y="1560720"/>
            <a:ext cx="1145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EN CUANTO A LA ACTIVIDAD DE OBRAS DE URBANIZACIÓN PARA OPTIMA MOVILIDAD TIENE UN AVANCE DEL 20.00%.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/>
        </p:nvGraphicFramePr>
        <p:xfrm>
          <a:off x="1871661" y="2021844"/>
          <a:ext cx="8448675" cy="495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7663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6C0B71-DC78-BF83-0654-9BA16769C699}"/>
              </a:ext>
            </a:extLst>
          </p:cNvPr>
          <p:cNvSpPr/>
          <p:nvPr/>
        </p:nvSpPr>
        <p:spPr>
          <a:xfrm>
            <a:off x="0" y="26199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PROYECTOS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91160" y="757730"/>
            <a:ext cx="109945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DIRECCIÓN DE PROYECTOS A NIVEL DE ACTIVIDAD SE LOGRÓ UN AVANCE DEL 288.89% EN LA GESTIÓN DE LICENCIAS DE CONSTRUCCIÓN Y REPORTA EL AVANCE DEL 31.03% EN LA</a:t>
            </a:r>
            <a:r>
              <a:rPr lang="es-ES" dirty="0"/>
              <a:t> ACTIVIDAD DE GESTIÓN DE TRÁMITE EN MATERIA DE IMPACTO AMBIENTAL.</a:t>
            </a:r>
          </a:p>
          <a:p>
            <a:pPr algn="just"/>
            <a:endParaRPr lang="es-ES" dirty="0"/>
          </a:p>
          <a:p>
            <a:pPr algn="just"/>
            <a:endParaRPr lang="es-MX" dirty="0"/>
          </a:p>
          <a:p>
            <a:pPr algn="just"/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F23F58C-2717-471E-ACB3-E529EB0400C4}"/>
              </a:ext>
            </a:extLst>
          </p:cNvPr>
          <p:cNvGraphicFramePr>
            <a:graphicFrameLocks/>
          </p:cNvGraphicFramePr>
          <p:nvPr/>
        </p:nvGraphicFramePr>
        <p:xfrm>
          <a:off x="4286250" y="1390651"/>
          <a:ext cx="6724650" cy="5305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C78D24BE-9C1F-2BB0-CA9B-E767C1D57578}"/>
              </a:ext>
            </a:extLst>
          </p:cNvPr>
          <p:cNvSpPr/>
          <p:nvPr/>
        </p:nvSpPr>
        <p:spPr>
          <a:xfrm>
            <a:off x="410211" y="1767380"/>
            <a:ext cx="3304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PARA LA ACTIVIDAD DE GESTIÓN DE TRÁMITE PARA LA FACTIBILIDAD DE SERVICIOS NO SE NO PLEANEO NINGUNA GESTIÓN, ASIMISMO NO SE REALIZO NINGUN TRÁMITE</a:t>
            </a:r>
          </a:p>
        </p:txBody>
      </p:sp>
    </p:spTree>
    <p:extLst>
      <p:ext uri="{BB962C8B-B14F-4D97-AF65-F5344CB8AC3E}">
        <p14:creationId xmlns:p14="http://schemas.microsoft.com/office/powerpoint/2010/main" val="38248577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9C7F711-58A1-3AE6-1509-5186B0F04EC7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LICITACIONES Y CONTRATOS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LICITACIONES Y CONTRATOS </a:t>
            </a:r>
            <a:r>
              <a:rPr lang="es-MX" dirty="0"/>
              <a:t>A NIVEL DE COMPONENTE TIENE UN AVANCE DEL 43.48% EN PORCENTAJE DE CONTRATACIÓN DE OBRA PÚBLICA.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7B69321-9CDA-4E78-8C82-41311C9B1A51}"/>
              </a:ext>
            </a:extLst>
          </p:cNvPr>
          <p:cNvGraphicFramePr>
            <a:graphicFrameLocks/>
          </p:cNvGraphicFramePr>
          <p:nvPr/>
        </p:nvGraphicFramePr>
        <p:xfrm>
          <a:off x="2886076" y="1476374"/>
          <a:ext cx="6248400" cy="494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01938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564BDB7-2BA2-8B39-1D97-CBD23EE6B06D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CONSTRUCCIÓN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CONSTRUCCIÓN </a:t>
            </a:r>
            <a:r>
              <a:rPr lang="es-MX" dirty="0"/>
              <a:t>A NIVEL DE COMPONENTE TIENE UN AVANCE DEL 37.50% EN INICIO DE EJECUCIÓN DE OBRA PÚBLICA.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3B0BD8C-746F-4C2F-8D7E-56DD7B253E63}"/>
              </a:ext>
            </a:extLst>
          </p:cNvPr>
          <p:cNvGraphicFramePr>
            <a:graphicFrameLocks/>
          </p:cNvGraphicFramePr>
          <p:nvPr/>
        </p:nvGraphicFramePr>
        <p:xfrm>
          <a:off x="2514601" y="1404060"/>
          <a:ext cx="6867524" cy="51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3493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0B478CB-CD86-48D5-AA82-C1CC5D9C8C64}"/>
              </a:ext>
            </a:extLst>
          </p:cNvPr>
          <p:cNvSpPr/>
          <p:nvPr/>
        </p:nvSpPr>
        <p:spPr>
          <a:xfrm>
            <a:off x="0" y="211395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SECRETARÍA MUNICIPAL DE OBRAS PÚBLICAS Y SERVICIOS.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256572" y="871802"/>
            <a:ext cx="11678856" cy="2489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solidFill>
                  <a:prstClr val="black"/>
                </a:solidFill>
              </a:rPr>
              <a:t>CONTRIBUIR AL LOGRÓ DEL OBJETIVO ESTRATÉGICO DEL EJE (3) MEDIANTE LA </a:t>
            </a:r>
            <a:r>
              <a:rPr lang="es-MX" dirty="0">
                <a:solidFill>
                  <a:prstClr val="black"/>
                </a:solidFill>
              </a:rPr>
              <a:t>IMPLEMENTACIÓN DE PROGRAMAS ENCAMINADOS AL MANTENIMIENTO DE LA INFRAESTRUCTURA URBANA Y LA CREACIÓN DE OBRA PÚBLICA, </a:t>
            </a:r>
            <a:r>
              <a:rPr lang="es-ES_tradnl" dirty="0">
                <a:solidFill>
                  <a:prstClr val="black"/>
                </a:solidFill>
              </a:rPr>
              <a:t>DIRIGIDOS A MEJORAR LA CALIDAD DE VIDA DE LOS HABITANTES DEL MUNICIPIO DE BENITO JUÁREZ.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ESTE TERCER TRIMESTRE SE LOGRÓ UN </a:t>
            </a:r>
            <a:r>
              <a:rPr lang="es-ES_trad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41</a:t>
            </a:r>
            <a:r>
              <a:rPr lang="es-ES_trad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.67% LA META PLANTEADA EN EL INDICADOR DE OBRAS PÚBLICAS REALIZADAS Y SE OBTUVO UN AVANCE DEL 100% EN EL INDICADOR DE PROGRAMAS IMPLEMENTADOS EN LA META PLANEADA, DERIVADO DE LA IMPLEMENTACIÓN DE ACCIONES Y PROGRAMAS </a:t>
            </a:r>
            <a:r>
              <a:rPr lang="es-ES_trad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</a:t>
            </a:r>
            <a:r>
              <a:rPr lang="es-ES_trad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ESTA SECRETARÍA MUNICIPAL DE OBRAS PÚBLICAS Y SERVICIOS, ENCAMIDAS A BRINDAR OBRAS PUBLICAS Y SERVICIOS DE CALIDAD Y EFICIENTES, EN BENEFICIO DE LOS BENITOJUARENCES.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6469E10-E45C-4A44-909E-9EA0B6CD05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5420168"/>
              </p:ext>
            </p:extLst>
          </p:nvPr>
        </p:nvGraphicFramePr>
        <p:xfrm>
          <a:off x="894612" y="3314876"/>
          <a:ext cx="4614718" cy="3194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19893EE-A27A-4B3B-95C4-D38D550EC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286702"/>
              </p:ext>
            </p:extLst>
          </p:nvPr>
        </p:nvGraphicFramePr>
        <p:xfrm>
          <a:off x="6415020" y="3314876"/>
          <a:ext cx="4614718" cy="3194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39101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564BDB7-2BA2-8B39-1D97-CBD23EE6B06D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CONTROL Y SEGUIMIENTO DE OBRA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CONTROL Y SEGUIMIENTO DE OBRA </a:t>
            </a:r>
            <a:r>
              <a:rPr lang="es-MX" dirty="0"/>
              <a:t>LOGRÓ UN AVANCE DEL 45.83% EN  LA ACTIVIDAD DE </a:t>
            </a:r>
            <a:r>
              <a:rPr lang="es-ES" dirty="0"/>
              <a:t>GESTIÓN DEL AVANCE FINANCIERO DE LAS OBRAS PÚBLICAS.</a:t>
            </a:r>
            <a:endParaRPr lang="es-MX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C12A76A2-AAB1-46FF-88B2-F413F713E5B7}"/>
              </a:ext>
            </a:extLst>
          </p:cNvPr>
          <p:cNvGraphicFramePr>
            <a:graphicFrameLocks/>
          </p:cNvGraphicFramePr>
          <p:nvPr/>
        </p:nvGraphicFramePr>
        <p:xfrm>
          <a:off x="2543175" y="1476375"/>
          <a:ext cx="7226485" cy="5002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21926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DD931CC-E2A8-29B1-8680-9E621D1ED02C}"/>
              </a:ext>
            </a:extLst>
          </p:cNvPr>
          <p:cNvSpPr txBox="1"/>
          <p:nvPr/>
        </p:nvSpPr>
        <p:spPr>
          <a:xfrm>
            <a:off x="200538" y="5513923"/>
            <a:ext cx="5807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RECONSTRUCCIÓN DE PAVIMENTO EN AV. GALAXIAS DEL SOL ENTRE AV. CHAC MOOL Y AV. MADERO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261116C-D93F-0653-E593-E4608AAE9AC0}"/>
              </a:ext>
            </a:extLst>
          </p:cNvPr>
          <p:cNvSpPr txBox="1"/>
          <p:nvPr/>
        </p:nvSpPr>
        <p:spPr>
          <a:xfrm>
            <a:off x="6096000" y="5529964"/>
            <a:ext cx="5807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RECONSTRUCCIÓN DE PAVIMENTO EN AV. ACANCEH ENTRE AV. NICHUPTÉ Y AV. LABNÁ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7927DEF-6419-4EDC-8D53-8A3FFC6414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"/>
          <a:stretch/>
        </p:blipFill>
        <p:spPr bwMode="auto">
          <a:xfrm>
            <a:off x="6189244" y="1520022"/>
            <a:ext cx="5410655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C92D541-C6FD-457A-BAAD-D3BB697AD8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6"/>
          <a:stretch/>
        </p:blipFill>
        <p:spPr bwMode="auto">
          <a:xfrm>
            <a:off x="1129567" y="1527810"/>
            <a:ext cx="3949184" cy="38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1727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DD931CC-E2A8-29B1-8680-9E621D1ED02C}"/>
              </a:ext>
            </a:extLst>
          </p:cNvPr>
          <p:cNvSpPr txBox="1"/>
          <p:nvPr/>
        </p:nvSpPr>
        <p:spPr>
          <a:xfrm>
            <a:off x="127260" y="5845074"/>
            <a:ext cx="5578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RECONSTRUCCIÓN DE PAVIMENTO EN AV. TULES ENTRE CALLE PASEO EL DURAZNO Y CALLE 18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9DEC11-D2B3-A6E3-791A-A16D54D6121C}"/>
              </a:ext>
            </a:extLst>
          </p:cNvPr>
          <p:cNvSpPr txBox="1"/>
          <p:nvPr/>
        </p:nvSpPr>
        <p:spPr>
          <a:xfrm>
            <a:off x="5794975" y="5843688"/>
            <a:ext cx="6232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RECONSTRUCCIÓN DE PAVIMENTO EN AV. TULES ENTRE AV. CHAC MOOL Y AV. KABAH</a:t>
            </a:r>
            <a:r>
              <a:rPr lang="es-MX" dirty="0"/>
              <a:t> </a:t>
            </a:r>
            <a:endParaRPr lang="es-MX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72" y="2334571"/>
            <a:ext cx="5581649" cy="26748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B9EC8CE-D5C6-4DDC-A364-CF44EA5208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5"/>
          <a:stretch/>
        </p:blipFill>
        <p:spPr bwMode="auto">
          <a:xfrm>
            <a:off x="295260" y="2408333"/>
            <a:ext cx="5242396" cy="252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9632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DD931CC-E2A8-29B1-8680-9E621D1ED02C}"/>
              </a:ext>
            </a:extLst>
          </p:cNvPr>
          <p:cNvSpPr txBox="1"/>
          <p:nvPr/>
        </p:nvSpPr>
        <p:spPr>
          <a:xfrm>
            <a:off x="454697" y="5642437"/>
            <a:ext cx="4936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REHABILITACIÓN DEL CENTRO DE ATENCIÓN AL ADULTO MAYOR, PAKPAK EN LA SMZA. 77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EC0DEED-EB95-1890-63F7-DFE5E6DF1C49}"/>
              </a:ext>
            </a:extLst>
          </p:cNvPr>
          <p:cNvSpPr txBox="1"/>
          <p:nvPr/>
        </p:nvSpPr>
        <p:spPr>
          <a:xfrm>
            <a:off x="6269959" y="5794837"/>
            <a:ext cx="4936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CONSTRUCIÓN DE PARQUE EN LA SM 212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6377D1-0C10-4683-9C06-8E954D7A4A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8"/>
          <a:stretch/>
        </p:blipFill>
        <p:spPr bwMode="auto">
          <a:xfrm>
            <a:off x="482845" y="2030377"/>
            <a:ext cx="5217455" cy="310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2079B76-46CC-49E2-B727-6A5C071246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415"/>
          <a:stretch/>
        </p:blipFill>
        <p:spPr bwMode="auto">
          <a:xfrm>
            <a:off x="5893608" y="2042999"/>
            <a:ext cx="5555442" cy="317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2898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EC0DEED-EB95-1890-63F7-DFE5E6DF1C49}"/>
              </a:ext>
            </a:extLst>
          </p:cNvPr>
          <p:cNvSpPr txBox="1"/>
          <p:nvPr/>
        </p:nvSpPr>
        <p:spPr>
          <a:xfrm>
            <a:off x="525379" y="5810879"/>
            <a:ext cx="10912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MX" sz="14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</a:t>
            </a:r>
            <a:r>
              <a:rPr lang="es-MX" sz="1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RED DE AGUA POTABLE</a:t>
            </a:r>
            <a:r>
              <a:rPr lang="es-MX" sz="14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EN COLONIA SAN ALFREDO, MUNICIPIO DE BENITO JUÁREZ, LOCALIDAD CANCÚN, QUINTANA ROO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CONSTRUCCIÓN DE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DRENAJE SANITARIO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COLONIA SAN ALFREDO, MUNICIPIO DE BENITO JUÁREZ, LOCALIDAD CANCÚN, QUINTANA ROO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C8A57BD-C610-4EF0-9506-64A106D79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538996"/>
            <a:ext cx="4977036" cy="408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6FE2A4C-C2FE-45EB-8000-F2DF9BBD9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1538996"/>
            <a:ext cx="5443650" cy="408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35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EC0DEED-EB95-1890-63F7-DFE5E6DF1C49}"/>
              </a:ext>
            </a:extLst>
          </p:cNvPr>
          <p:cNvSpPr txBox="1"/>
          <p:nvPr/>
        </p:nvSpPr>
        <p:spPr>
          <a:xfrm>
            <a:off x="76203" y="5329619"/>
            <a:ext cx="12027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MX" sz="14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</a:t>
            </a:r>
            <a:r>
              <a:rPr lang="es-MX" sz="1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DRENAJE SANITARIO</a:t>
            </a:r>
            <a:r>
              <a:rPr lang="es-MX" sz="14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EN LA SM. 213, COLONIA ESTRELLA DE MAR, MUNICIPIO DE BENITO JUÁREZ, LOCALIDAD CANCÚN, QUINTANA ROO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CONSTRUCCIÓN DE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 DE AGUA POTABLE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LA SM. 213, COLONIA ESTRELLA DEL MAR, MUNICIPIO DE BENITO JUÁREZ, LOCALIDAD CANCÚN, QUINTANA ROO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CONSTRUCCIÓN DE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POZOS DE ABSORCIÓN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LA SM. 213, COLONIA ESTRELLA DE MAR, MUNICIPIO DE BENITO JUÁREZ, LOCALIDAD CANCÚN, QUINTANA ROO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CONSTRUCCIÓN DE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ALUMBRADO PÚBLICO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 LA SM. 213, COLONIA ESTRELLA DEL MAR, MUNICIPIO DE BENITO JUAREZ, LOCALIODAD CANCÚN, QUINTANA ROO</a:t>
            </a:r>
            <a:endParaRPr lang="es-MX" sz="1400" dirty="0">
              <a:solidFill>
                <a:prstClr val="black"/>
              </a:solidFill>
              <a:latin typeface="Calibri" panose="020F0502020204030204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CONSTRUCCIÓN DE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CALLES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LA SM. 213, COLONIA ESTRELLA DEL MAR, MUNICIPIO DE BENITO JUÁREZ, LOCALIDAD CANCÚN, QUINTANA ROO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3FA1450-584F-4810-ACA5-5FD8846878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01"/>
          <a:stretch/>
        </p:blipFill>
        <p:spPr bwMode="auto">
          <a:xfrm>
            <a:off x="454234" y="1647825"/>
            <a:ext cx="5505568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81B7E6D-804A-45C8-8965-3DC8F01FBD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8"/>
          <a:stretch/>
        </p:blipFill>
        <p:spPr bwMode="auto">
          <a:xfrm>
            <a:off x="6489660" y="1647826"/>
            <a:ext cx="5133588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065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925D159-9935-0BD5-9C72-D2F4195F1B48}"/>
              </a:ext>
            </a:extLst>
          </p:cNvPr>
          <p:cNvSpPr txBox="1"/>
          <p:nvPr/>
        </p:nvSpPr>
        <p:spPr>
          <a:xfrm>
            <a:off x="209542" y="642582"/>
            <a:ext cx="11772916" cy="2522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750" dirty="0">
                <a:solidFill>
                  <a:prstClr val="black"/>
                </a:solidFill>
              </a:rPr>
              <a:t>EN ESTE TERCER TRIMESTRE LA ACTIVIDAD DE PERMISOS DE OBRA PRIVADA AUTORIZADOS LOGRÓ UN AVANCE DEL 238.24% DE LA META PLANEADA DEBIDO AL CUMPLIMIENTO DEL MARCO NORMATIVO DE ESTA SECRETARÍA POR PARTE DE LA CIUDADANÍA Y DEL SECTOR PRIVADO, PARA LA AUTORIZACIÓN DE PERMISOS DE OBRA. LA ACTIVIDAD DE SERVICIOS PÚBLICOS Y OBRA PÚBLICA DIFUNDIDA LOGRO EL 100% DE LA META PLANEADA, DERIVADO A QUE LOS PROGRAMAS Y ACCIONES IMPLEMENTADAS POR ESTA SECRETARIA SON DIFUNDIDOS EN LOS DIFERENTES MEDIOS DE COMUNICACIÓN. ASIMISMO, LAS ACTIVIDADES ADMINISTRATIVAS Y OPERATIVAS, LAS SOLICITUDES DE MANTENIMIENTO CUMPLIERON EN UN 100% LA META TRIMESTRAL PLANEADA.</a:t>
            </a:r>
            <a:endParaRPr lang="es-MX" sz="1750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750" dirty="0">
                <a:solidFill>
                  <a:prstClr val="black"/>
                </a:solidFill>
              </a:rPr>
              <a:t>LAS SOLICITUDES CIUDADANAS ATENDIDAS Y CANALIZADAS LOGRÓ UN AVANCE DEL 58.40% RESPECTO A LA META PLANEADA, DEBIDO A QUE SE PUSO ÉNFASIS EN LAS BRIGADAS OPERATIVAS DE LIMPIEZA Y MANTENIMIENTO EN EL MUNICIPIO, DEBIDO A LOS CAMBIOS CLIMATOLÓGICOS QUE SE PRESENTARON DURANTE ESTE TRIMESTRE. </a:t>
            </a:r>
            <a:endParaRPr lang="es-MX" sz="1750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E954B81-27B2-1D6F-0C2B-42E11ADA3155}"/>
              </a:ext>
            </a:extLst>
          </p:cNvPr>
          <p:cNvSpPr/>
          <p:nvPr/>
        </p:nvSpPr>
        <p:spPr>
          <a:xfrm>
            <a:off x="0" y="137091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SECRETARÍA MUNICIPAL DE OBRAS PÚBLICAS Y SERVICIOS.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2587E4F1-842B-40B4-9F88-15A5F59088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1309140"/>
              </p:ext>
            </p:extLst>
          </p:nvPr>
        </p:nvGraphicFramePr>
        <p:xfrm>
          <a:off x="209542" y="3324907"/>
          <a:ext cx="5855285" cy="3121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AADA27A-519F-4A47-81E4-5E34D222F3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984547"/>
              </p:ext>
            </p:extLst>
          </p:nvPr>
        </p:nvGraphicFramePr>
        <p:xfrm>
          <a:off x="6064827" y="3223475"/>
          <a:ext cx="5855285" cy="3189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34663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688302" y="116249"/>
            <a:ext cx="88780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 Municipal de Obras Públicas y Servicios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08AFCEA-D3FB-CCAA-69FA-49DB3B356A42}"/>
              </a:ext>
            </a:extLst>
          </p:cNvPr>
          <p:cNvSpPr txBox="1"/>
          <p:nvPr/>
        </p:nvSpPr>
        <p:spPr>
          <a:xfrm>
            <a:off x="3141785" y="6170803"/>
            <a:ext cx="6283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SUPERVISIÓN DE OBRA PÚBLICA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50C6722-9ED7-D83F-795C-28FC84A323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0588" y="1527809"/>
            <a:ext cx="3048442" cy="216495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5353BB9-8449-BD57-3B10-784DE2C18B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43440" y="1527809"/>
            <a:ext cx="3105121" cy="216496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5AEA802-4580-9527-51DC-6630CB864C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4767" y="3976470"/>
            <a:ext cx="3400083" cy="226672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7D17AE5-B5F6-8A62-D019-B20BEFA6AD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733869" y="3945299"/>
            <a:ext cx="2724264" cy="227778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63CFA2A-6A67-EE9D-B8C7-827DBD5F164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393474" y="1527810"/>
            <a:ext cx="3247438" cy="2164959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A12A312-817A-A054-5FE8-EDB4D8B9535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340832" y="4008044"/>
            <a:ext cx="3352722" cy="223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75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D4DD7108-CD4E-025D-5100-5A4BE2A69F68}"/>
              </a:ext>
            </a:extLst>
          </p:cNvPr>
          <p:cNvSpPr/>
          <p:nvPr/>
        </p:nvSpPr>
        <p:spPr>
          <a:xfrm>
            <a:off x="19865" y="20848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SERVICIOS PÚBLICOS MUNICIPALES.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085FAB7-F244-63FA-F8F2-51666D2C4D6D}"/>
              </a:ext>
            </a:extLst>
          </p:cNvPr>
          <p:cNvSpPr txBox="1"/>
          <p:nvPr/>
        </p:nvSpPr>
        <p:spPr>
          <a:xfrm>
            <a:off x="265472" y="408542"/>
            <a:ext cx="11690554" cy="1843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tabLst>
                <a:tab pos="536575" algn="l"/>
              </a:tabLst>
            </a:pPr>
            <a:endParaRPr lang="es-ES" sz="1200" dirty="0"/>
          </a:p>
        </p:txBody>
      </p:sp>
      <p:sp>
        <p:nvSpPr>
          <p:cNvPr id="2" name="Rectángulo 1"/>
          <p:cNvSpPr/>
          <p:nvPr/>
        </p:nvSpPr>
        <p:spPr>
          <a:xfrm>
            <a:off x="186811" y="808652"/>
            <a:ext cx="11690555" cy="917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solidFill>
                  <a:prstClr val="black"/>
                </a:solidFill>
              </a:rPr>
              <a:t>LA DIRECCIÓN GENERAL EN ESTE TRIMESTRE CUMPLIÓ CON EL 100% DE AVANCE EN LAS ACTIVIDADES REALIZADAS DE SERVICIOS PÚBLICOS.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solidFill>
                  <a:prstClr val="black"/>
                </a:solidFill>
              </a:rPr>
              <a:t>DE IGUAL MANERA SE ALCANZO EL 100% EN</a:t>
            </a:r>
            <a:r>
              <a:rPr lang="es-ES" dirty="0"/>
              <a:t> TRÁMITES DE RECURSOS NECESARIOS RESPECTIVAMENTE EN EL TRIMESTRE.</a:t>
            </a:r>
            <a:endParaRPr lang="es-ES_tradnl" dirty="0"/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6761D8FF-6CC0-400B-9CCA-0A1D99E44E04}"/>
              </a:ext>
            </a:extLst>
          </p:cNvPr>
          <p:cNvGraphicFramePr>
            <a:graphicFrameLocks/>
          </p:cNvGraphicFramePr>
          <p:nvPr/>
        </p:nvGraphicFramePr>
        <p:xfrm>
          <a:off x="444879" y="2066576"/>
          <a:ext cx="5760000" cy="34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8512A11B-5771-4E2C-9AAC-ABB5F33F21CD}"/>
              </a:ext>
            </a:extLst>
          </p:cNvPr>
          <p:cNvGraphicFramePr>
            <a:graphicFrameLocks/>
          </p:cNvGraphicFramePr>
          <p:nvPr/>
        </p:nvGraphicFramePr>
        <p:xfrm>
          <a:off x="6032088" y="1992958"/>
          <a:ext cx="5760000" cy="34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51243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D4DD7108-CD4E-025D-5100-5A4BE2A69F68}"/>
              </a:ext>
            </a:extLst>
          </p:cNvPr>
          <p:cNvSpPr/>
          <p:nvPr/>
        </p:nvSpPr>
        <p:spPr>
          <a:xfrm>
            <a:off x="19865" y="20848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SERVICIOS PÚBLICOS MUNICIPALES.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085FAB7-F244-63FA-F8F2-51666D2C4D6D}"/>
              </a:ext>
            </a:extLst>
          </p:cNvPr>
          <p:cNvSpPr txBox="1"/>
          <p:nvPr/>
        </p:nvSpPr>
        <p:spPr>
          <a:xfrm>
            <a:off x="265472" y="408542"/>
            <a:ext cx="11690554" cy="1843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tabLst>
                <a:tab pos="536575" algn="l"/>
              </a:tabLst>
            </a:pPr>
            <a:endParaRPr lang="es-ES" sz="1200" dirty="0"/>
          </a:p>
        </p:txBody>
      </p:sp>
      <p:sp>
        <p:nvSpPr>
          <p:cNvPr id="2" name="Rectángulo 1"/>
          <p:cNvSpPr/>
          <p:nvPr/>
        </p:nvSpPr>
        <p:spPr>
          <a:xfrm>
            <a:off x="186811" y="808652"/>
            <a:ext cx="11690555" cy="116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solidFill>
                  <a:prstClr val="black"/>
                </a:solidFill>
              </a:rPr>
              <a:t>LA DIRECCIÓN GENERAL EN ESTE TRIMESTRE LOGRÓ UN AVANCE DE 100% DE LO PROGRAMADO EN LA ACTIVIDAD DE SOLICITUDES CIUDADANAS ATENDIDAS MEDIANTE REPORTA Y APORTA.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solidFill>
                  <a:prstClr val="black"/>
                </a:solidFill>
              </a:rPr>
              <a:t>EN LO QUE REFIERE A </a:t>
            </a:r>
            <a:r>
              <a:rPr lang="es-ES" dirty="0"/>
              <a:t>LOS ESTABLECIMIENTOS SUPERVISADOS SE LOGRO UN AVANCE DE CUMPLIMIENTO DEL 100% RESPECTIVAMENTE EN EL TRIMESTRE.</a:t>
            </a:r>
            <a:endParaRPr lang="es-ES_tradnl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2D832E5-A618-4746-B30A-CC4222B35878}"/>
              </a:ext>
            </a:extLst>
          </p:cNvPr>
          <p:cNvGraphicFramePr>
            <a:graphicFrameLocks/>
          </p:cNvGraphicFramePr>
          <p:nvPr/>
        </p:nvGraphicFramePr>
        <p:xfrm>
          <a:off x="437812" y="2081161"/>
          <a:ext cx="5530909" cy="3133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A386DF3-8800-4000-B909-5BCD55B180FA}"/>
              </a:ext>
            </a:extLst>
          </p:cNvPr>
          <p:cNvGraphicFramePr>
            <a:graphicFrameLocks/>
          </p:cNvGraphicFramePr>
          <p:nvPr/>
        </p:nvGraphicFramePr>
        <p:xfrm>
          <a:off x="5968721" y="1969477"/>
          <a:ext cx="5295481" cy="3245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7301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General de Servicios Públicos Municipales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0E3F62A-D9AD-1D00-D2A0-3B23A17A23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" r="28759"/>
          <a:stretch/>
        </p:blipFill>
        <p:spPr>
          <a:xfrm>
            <a:off x="6443080" y="4187852"/>
            <a:ext cx="4431398" cy="2513895"/>
          </a:xfrm>
          <a:prstGeom prst="rect">
            <a:avLst/>
          </a:prstGeom>
        </p:spPr>
      </p:pic>
      <p:pic>
        <p:nvPicPr>
          <p:cNvPr id="1026" name="Picture 2" descr="¿Cuál es el número de denuncias ciudadanas de Benito Juárez?">
            <a:extLst>
              <a:ext uri="{FF2B5EF4-FFF2-40B4-BE49-F238E27FC236}">
                <a16:creationId xmlns:a16="http://schemas.microsoft.com/office/drawing/2014/main" id="{A1130D97-A8B1-EBFF-51A9-D2E75D0ED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124" y="1564874"/>
            <a:ext cx="4330687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ros Sobresalientes del Programa &quot;Reporta y Aporta&quot; en Benito Juárez ...">
            <a:extLst>
              <a:ext uri="{FF2B5EF4-FFF2-40B4-BE49-F238E27FC236}">
                <a16:creationId xmlns:a16="http://schemas.microsoft.com/office/drawing/2014/main" id="{4D7F6005-28E2-810D-A694-9F119E5E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080" y="1580933"/>
            <a:ext cx="4431398" cy="246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porta y Aporta en Cancún | Avanza programa de limpieza">
            <a:extLst>
              <a:ext uri="{FF2B5EF4-FFF2-40B4-BE49-F238E27FC236}">
                <a16:creationId xmlns:a16="http://schemas.microsoft.com/office/drawing/2014/main" id="{756C1206-FE64-6C13-3487-8FBC90F45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295" y="4201289"/>
            <a:ext cx="3320178" cy="253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052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E5EB8F4-0EDE-5589-BDA4-30D78B117A19}"/>
              </a:ext>
            </a:extLst>
          </p:cNvPr>
          <p:cNvSpPr txBox="1"/>
          <p:nvPr/>
        </p:nvSpPr>
        <p:spPr>
          <a:xfrm>
            <a:off x="314832" y="510492"/>
            <a:ext cx="11562336" cy="1902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tabLst>
                <a:tab pos="174625" algn="l"/>
              </a:tabLst>
            </a:pPr>
            <a:r>
              <a:rPr lang="es-MX" sz="1600" dirty="0">
                <a:solidFill>
                  <a:prstClr val="black"/>
                </a:solidFill>
              </a:rPr>
              <a:t>LA DIRECCIÓN DE ALUMBRADO PÚBLICO LOGRÓ  LA META EN LA ACTIVIDAD DE INFRAESTRUCTURA ELÉCTRICA PROYECTADA EN UN 100.00%; EN  LA VERIFICACIÓN  A FRACCIONAMIENTOS EN PROCESO DE  ENTREGA RECEPCIÓN EL 104.17 % EN PROPORCIOÓN AL AVANCE PROGRAMADO; EN LA REHABILITACIÒN DE POSTES EN UN 72.00% EN DONDE SE ATENDIERON SOLICITUDUES DE CAMBIO DE POSTES POR ENCONTRARSE EN MAL ESTADO. EN LAS ACTIVIDADES  EN DONDE  SE REFLEJAN DIRECTAMENTE LA ATENCIÓN A SOLICITUDES RECIBIDAS POR LA CIUDADANIA, SOLO SE LLEGO EN UN  49.96%; EN EL CUMPLIMIENTO DE LAS METAS  DE SUPERVISIÓN DEL SISTEMA DE ALUMBRADO PÚBLICO EN UN  48.38% ; EN  LA ACTIVIDAD  DE LUMINARIAS REPARADAS TIPO REFLECTORES  SOLO SE ALCONZO EL 34.92% EN PROPORCIÓN A LA META PROGRAMADA Y EN LA   DE REALIZACIÒN DEL CENSO DEL SISTEMA DE ALUMBRADO PUBLICO SE LOGRO UN  85.30% DE LO PROGRAMADO.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E96F976-5387-9FA8-5910-1E2AF5F97277}"/>
              </a:ext>
            </a:extLst>
          </p:cNvPr>
          <p:cNvSpPr/>
          <p:nvPr/>
        </p:nvSpPr>
        <p:spPr>
          <a:xfrm>
            <a:off x="0" y="110382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ALUMBRADO PÚBLICO.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7FB1A07-AF15-4C30-26B6-D0417ED6FF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003881"/>
              </p:ext>
            </p:extLst>
          </p:nvPr>
        </p:nvGraphicFramePr>
        <p:xfrm>
          <a:off x="277351" y="2412998"/>
          <a:ext cx="5068762" cy="4165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903AA37C-9DD4-5DBE-D871-1320827960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837747"/>
              </p:ext>
            </p:extLst>
          </p:nvPr>
        </p:nvGraphicFramePr>
        <p:xfrm>
          <a:off x="5503529" y="2412999"/>
          <a:ext cx="6509441" cy="4165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11349</TotalTime>
  <Words>2685</Words>
  <Application>Microsoft Office PowerPoint</Application>
  <PresentationFormat>Panorámica</PresentationFormat>
  <Paragraphs>295</Paragraphs>
  <Slides>35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1" baseType="lpstr">
      <vt:lpstr>Arial</vt:lpstr>
      <vt:lpstr>Arial Black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Jesus Vega</cp:lastModifiedBy>
  <cp:revision>490</cp:revision>
  <cp:lastPrinted>2024-10-21T14:01:25Z</cp:lastPrinted>
  <dcterms:created xsi:type="dcterms:W3CDTF">2021-04-16T16:11:05Z</dcterms:created>
  <dcterms:modified xsi:type="dcterms:W3CDTF">2024-10-21T15:09:38Z</dcterms:modified>
</cp:coreProperties>
</file>