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56" r:id="rId2"/>
    <p:sldId id="317" r:id="rId3"/>
    <p:sldId id="315" r:id="rId4"/>
    <p:sldId id="318" r:id="rId5"/>
    <p:sldId id="348" r:id="rId6"/>
    <p:sldId id="347" r:id="rId7"/>
    <p:sldId id="337" r:id="rId8"/>
    <p:sldId id="342" r:id="rId9"/>
    <p:sldId id="344" r:id="rId10"/>
    <p:sldId id="343" r:id="rId11"/>
    <p:sldId id="334" r:id="rId12"/>
    <p:sldId id="339" r:id="rId13"/>
    <p:sldId id="349" r:id="rId14"/>
    <p:sldId id="341" r:id="rId15"/>
    <p:sldId id="340" r:id="rId16"/>
    <p:sldId id="345" r:id="rId17"/>
    <p:sldId id="346" r:id="rId18"/>
    <p:sldId id="319" r:id="rId19"/>
    <p:sldId id="335" r:id="rId20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E5D"/>
    <a:srgbClr val="9D2449"/>
    <a:srgbClr val="621132"/>
    <a:srgbClr val="F1C1D0"/>
    <a:srgbClr val="D4C19C"/>
    <a:srgbClr val="EC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11" autoAdjust="0"/>
    <p:restoredTop sz="84627" autoAdjust="0"/>
  </p:normalViewPr>
  <p:slideViewPr>
    <p:cSldViewPr snapToGrid="0" snapToObjects="1">
      <p:cViewPr>
        <p:scale>
          <a:sx n="96" d="100"/>
          <a:sy n="96" d="100"/>
        </p:scale>
        <p:origin x="13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MX" dirty="0"/>
              <a:t>METAS PLANEADAS Y ALCANZADAS A NIVEL PROPÓSITO </a:t>
            </a:r>
          </a:p>
          <a:p>
            <a:pPr>
              <a:defRPr/>
            </a:pPr>
            <a:r>
              <a:rPr lang="es-MX" dirty="0"/>
              <a:t>EN UNIDADES Y PORCENTAJE DE AVANCE</a:t>
            </a:r>
          </a:p>
          <a:p>
            <a:pPr>
              <a:defRPr/>
            </a:pPr>
            <a:r>
              <a:rPr lang="es-MX" dirty="0"/>
              <a:t>SEGUNDO TRIMESTRE 2024</a:t>
            </a:r>
          </a:p>
          <a:p>
            <a:pPr>
              <a:defRPr/>
            </a:pPr>
            <a:endParaRPr lang="es-MX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PROPOSITO!$B$5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CD7-4C9A-808E-46EAD2057E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PROPOSITO!$C$3</c:f>
              <c:strCache>
                <c:ptCount val="1"/>
                <c:pt idx="0">
                  <c:v>Implementar los mecanismos y procedimientos establecidos en la normatividad aplicable para la elaboración de programas, planes y proyectos urbanos</c:v>
                </c:pt>
              </c:strCache>
            </c:strRef>
          </c:cat>
          <c:val>
            <c:numRef>
              <c:f>PROPOSITO!$C$5</c:f>
              <c:numCache>
                <c:formatCode>#,##0</c:formatCode>
                <c:ptCount val="1"/>
                <c:pt idx="0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D7-4C9A-808E-46EAD2057E41}"/>
            </c:ext>
          </c:extLst>
        </c:ser>
        <c:ser>
          <c:idx val="1"/>
          <c:order val="1"/>
          <c:tx>
            <c:strRef>
              <c:f>PROPOSITO!$B$6</c:f>
              <c:strCache>
                <c:ptCount val="1"/>
                <c:pt idx="0">
                  <c:v>Meta Alcanzada 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CD7-4C9A-808E-46EAD2057E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PROPOSITO!$C$3</c:f>
              <c:strCache>
                <c:ptCount val="1"/>
                <c:pt idx="0">
                  <c:v>Implementar los mecanismos y procedimientos establecidos en la normatividad aplicable para la elaboración de programas, planes y proyectos urbanos</c:v>
                </c:pt>
              </c:strCache>
            </c:strRef>
          </c:cat>
          <c:val>
            <c:numRef>
              <c:f>PROPOSITO!$C$6</c:f>
              <c:numCache>
                <c:formatCode>#,##0</c:formatCode>
                <c:ptCount val="1"/>
                <c:pt idx="0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CD7-4C9A-808E-46EAD2057E4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4925" cap="rnd">
              <a:solidFill>
                <a:schemeClr val="accent4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0.10191854453302822"/>
                  <c:y val="-4.9197273916773469E-2"/>
                </c:manualLayout>
              </c:layout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CD7-4C9A-808E-46EAD2057E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PROPOSITO!$C$3</c:f>
              <c:strCache>
                <c:ptCount val="1"/>
                <c:pt idx="0">
                  <c:v>Implementar los mecanismos y procedimientos establecidos en la normatividad aplicable para la elaboración de programas, planes y proyectos urbanos</c:v>
                </c:pt>
              </c:strCache>
            </c:strRef>
          </c:cat>
          <c:val>
            <c:numRef>
              <c:f>PROPOSITO!$C$7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CD7-4C9A-808E-46EAD2057E41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</c:dLbls>
        <c:marker val="1"/>
        <c:smooth val="0"/>
        <c:axId val="506144256"/>
        <c:axId val="506141344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cap="all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cap="all" baseline="0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506141344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06144256"/>
        <c:crosses val="max"/>
        <c:crossBetween val="between"/>
      </c:valAx>
      <c:catAx>
        <c:axId val="506144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0614134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baseline="0">
                <a:solidFill>
                  <a:srgbClr val="44546A"/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METAS PLANEADAS Y ALCANZADAS A NIVEL COMPONENTE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 dirty="0"/>
              <a:t>EN UNIDADES Y PORCENTAJE DE AVANCE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 sz="1800" b="1" i="0" baseline="0" dirty="0">
                <a:effectLst/>
              </a:rPr>
              <a:t>TERCER TRIMESTRE 2024</a:t>
            </a:r>
            <a:endParaRPr lang="es-MX" dirty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endParaRPr lang="es-MX" dirty="0"/>
          </a:p>
        </c:rich>
      </c:tx>
      <c:layout>
        <c:manualLayout>
          <c:xMode val="edge"/>
          <c:yMode val="edge"/>
          <c:x val="0.15562701106968796"/>
          <c:y val="3.50653390856282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baseline="0">
              <a:solidFill>
                <a:srgbClr val="44546A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1'!$C$3</c:f>
              <c:strCache>
                <c:ptCount val="1"/>
                <c:pt idx="0">
                  <c:v>Elaborar la estrategia de movilidad integral en el Municipio de Benito Juárez que se indica en el Programa de Desarrollo Urbano del Centro de Población de Cancún (PDUCPC 2022)</c:v>
                </c:pt>
              </c:strCache>
            </c:strRef>
          </c:cat>
          <c:val>
            <c:numRef>
              <c:f>'COMPONENTE 1'!$C$4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C4-4F6A-BA01-ED390873DCBD}"/>
            </c:ext>
          </c:extLst>
        </c:ser>
        <c:ser>
          <c:idx val="1"/>
          <c:order val="1"/>
          <c:tx>
            <c:strRef>
              <c:f>'COMPONENTE 1'!$B$5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1'!$C$3</c:f>
              <c:strCache>
                <c:ptCount val="1"/>
                <c:pt idx="0">
                  <c:v>Elaborar la estrategia de movilidad integral en el Municipio de Benito Juárez que se indica en el Programa de Desarrollo Urbano del Centro de Población de Cancún (PDUCPC 2022)</c:v>
                </c:pt>
              </c:strCache>
            </c:strRef>
          </c:cat>
          <c:val>
            <c:numRef>
              <c:f>'COMPONENTE 1'!$C$5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C4-4F6A-BA01-ED390873DCB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4010338235979511E-2"/>
                  <c:y val="-5.743073503486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BC4-4F6A-BA01-ED390873DC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1'!$C$3</c:f>
              <c:strCache>
                <c:ptCount val="1"/>
                <c:pt idx="0">
                  <c:v>Elaborar la estrategia de movilidad integral en el Municipio de Benito Juárez que se indica en el Programa de Desarrollo Urbano del Centro de Población de Cancún (PDUCPC 2022)</c:v>
                </c:pt>
              </c:strCache>
            </c:strRef>
          </c:cat>
          <c:val>
            <c:numRef>
              <c:f>'COMPONENTE 1'!$C$6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BC4-4F6A-BA01-ED390873DC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METAS PLANEADAS Y ALCANZADAS A NIVEL ACTIVIDAD EN UNIDADES Y PORCENTAJES DE AVANCE </a:t>
            </a:r>
          </a:p>
          <a:p>
            <a:pPr>
              <a:defRPr/>
            </a:pPr>
            <a:r>
              <a:rPr lang="es-MX" b="1" dirty="0"/>
              <a:t>TERCER TRIMESTRE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1'!$B$25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val>
            <c:numRef>
              <c:f>'ACTIVIDAD 1'!$C$25:$D$25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67-47C7-B8E1-6BE91991473E}"/>
            </c:ext>
          </c:extLst>
        </c:ser>
        <c:ser>
          <c:idx val="1"/>
          <c:order val="1"/>
          <c:tx>
            <c:strRef>
              <c:f>'ACTIVIDAD 1'!$B$26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'ACTIVIDAD 1'!$C$26:$D$26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867-47C7-B8E1-6BE9199147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67657871"/>
        <c:axId val="1367656207"/>
      </c:barChart>
      <c:catAx>
        <c:axId val="136765787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Elaborar los anteproyectos de transporte alternativo para la mejora de la movilidad urbana del Municipio de Benito Juárez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67656207"/>
        <c:crosses val="autoZero"/>
        <c:auto val="1"/>
        <c:lblAlgn val="ctr"/>
        <c:lblOffset val="100"/>
        <c:noMultiLvlLbl val="0"/>
      </c:catAx>
      <c:valAx>
        <c:axId val="13676562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676578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baseline="0">
                <a:solidFill>
                  <a:srgbClr val="44546A"/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METAS PLANEADAS Y ALCANZADAS A NIVEL COMPONENTE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 dirty="0"/>
              <a:t>EN UNIDADES Y PORCENTAJE DE AVANCE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 sz="1800" b="1" i="0" baseline="0" dirty="0">
                <a:effectLst/>
              </a:rPr>
              <a:t>TERCER TRIMESTRE 2024</a:t>
            </a:r>
            <a:endParaRPr lang="es-MX" dirty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endParaRPr lang="es-MX" dirty="0"/>
          </a:p>
        </c:rich>
      </c:tx>
      <c:layout>
        <c:manualLayout>
          <c:xMode val="edge"/>
          <c:yMode val="edge"/>
          <c:x val="0.15562701106968796"/>
          <c:y val="3.50653390856282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baseline="0">
              <a:solidFill>
                <a:srgbClr val="44546A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2'!$C$3</c:f>
              <c:strCache>
                <c:ptCount val="1"/>
                <c:pt idx="0">
                  <c:v>Actualizar la normatividad de desarrollo urbano en el Municipio de Benito Juárez en materia de lo que establecen las leyes federal y estatal de asentamientos humanos, ordenamiento territorial y de desarrollo urbano</c:v>
                </c:pt>
              </c:strCache>
            </c:strRef>
          </c:cat>
          <c:val>
            <c:numRef>
              <c:f>'COMPONENTE 2'!$C$4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19-4929-929C-EBF0FD57139C}"/>
            </c:ext>
          </c:extLst>
        </c:ser>
        <c:ser>
          <c:idx val="1"/>
          <c:order val="1"/>
          <c:tx>
            <c:strRef>
              <c:f>'COMPONENTE 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2'!$C$3</c:f>
              <c:strCache>
                <c:ptCount val="1"/>
                <c:pt idx="0">
                  <c:v>Actualizar la normatividad de desarrollo urbano en el Municipio de Benito Juárez en materia de lo que establecen las leyes federal y estatal de asentamientos humanos, ordenamiento territorial y de desarrollo urbano</c:v>
                </c:pt>
              </c:strCache>
            </c:strRef>
          </c:cat>
          <c:val>
            <c:numRef>
              <c:f>'COMPONENTE 2'!$C$5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19-4929-929C-EBF0FD57139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5584933704518937E-2"/>
                  <c:y val="-1.13532170577169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19-4929-929C-EBF0FD5713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2'!$C$3</c:f>
              <c:strCache>
                <c:ptCount val="1"/>
                <c:pt idx="0">
                  <c:v>Actualizar la normatividad de desarrollo urbano en el Municipio de Benito Juárez en materia de lo que establecen las leyes federal y estatal de asentamientos humanos, ordenamiento territorial y de desarrollo urbano</c:v>
                </c:pt>
              </c:strCache>
            </c:strRef>
          </c:cat>
          <c:val>
            <c:numRef>
              <c:f>'COMPONENTE 2'!$C$6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719-4929-929C-EBF0FD5713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METAS PLANEADAS Y ALCANZADAS A NIVEL ACTIVIDAD EN UNIDADES Y PORCENTAJES DE AVANCE </a:t>
            </a:r>
          </a:p>
          <a:p>
            <a:pPr>
              <a:defRPr/>
            </a:pPr>
            <a:r>
              <a:rPr lang="es-MX" b="1" dirty="0"/>
              <a:t>TERCER TRIMESTRE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1'!$B$25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val>
            <c:numRef>
              <c:f>'ACTIVIDAD 1'!$C$25:$D$25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B8-4E1F-B6E6-8ED18E248474}"/>
            </c:ext>
          </c:extLst>
        </c:ser>
        <c:ser>
          <c:idx val="1"/>
          <c:order val="1"/>
          <c:tx>
            <c:strRef>
              <c:f>'ACTIVIDAD 1'!$B$26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'ACTIVIDAD 1'!$C$26:$D$26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B8-4E1F-B6E6-8ED18E24847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67657871"/>
        <c:axId val="1367656207"/>
      </c:barChart>
      <c:catAx>
        <c:axId val="1367657871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Elaboración del diagnóstico del Programa Municipal de Desarrollo Urbano de Benito Juárez, Quintana Roo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majorTickMark val="none"/>
        <c:minorTickMark val="none"/>
        <c:tickLblPos val="nextTo"/>
        <c:crossAx val="1367656207"/>
        <c:crosses val="autoZero"/>
        <c:auto val="1"/>
        <c:lblAlgn val="ctr"/>
        <c:lblOffset val="100"/>
        <c:noMultiLvlLbl val="0"/>
      </c:catAx>
      <c:valAx>
        <c:axId val="13676562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676578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METAS PLANEADAS Y ALCANZADAS A NIVEL ACTIVIDAD EN UNIDADES Y PORCENTAJES DE AVANCE </a:t>
            </a:r>
          </a:p>
          <a:p>
            <a:pPr>
              <a:defRPr/>
            </a:pPr>
            <a:r>
              <a:rPr lang="es-MX" b="1" dirty="0"/>
              <a:t>TERCER TRIMESTRE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1'!$B$25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val>
            <c:numRef>
              <c:f>'ACTIVIDAD 1'!$C$25:$D$25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68-4253-A1BC-079286DD6251}"/>
            </c:ext>
          </c:extLst>
        </c:ser>
        <c:ser>
          <c:idx val="1"/>
          <c:order val="1"/>
          <c:tx>
            <c:strRef>
              <c:f>'ACTIVIDAD 1'!$B$26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'ACTIVIDAD 1'!$C$26:$D$26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68-4253-A1BC-079286DD625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67657871"/>
        <c:axId val="1367656207"/>
      </c:barChart>
      <c:catAx>
        <c:axId val="1367657871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Actualizar la cartografía urbana de usos de suelo del Centro de Población de Cancún para su validación por la autoridad competente en materia de desarrollo urbano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majorTickMark val="none"/>
        <c:minorTickMark val="none"/>
        <c:tickLblPos val="nextTo"/>
        <c:crossAx val="1367656207"/>
        <c:crosses val="autoZero"/>
        <c:auto val="1"/>
        <c:lblAlgn val="ctr"/>
        <c:lblOffset val="100"/>
        <c:noMultiLvlLbl val="0"/>
      </c:catAx>
      <c:valAx>
        <c:axId val="13676562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676578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baseline="0">
                <a:solidFill>
                  <a:srgbClr val="44546A"/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METAS PLANEADAS Y ALCANZADAS A NIVEL COMPONENTE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 dirty="0"/>
              <a:t>EN UNIDADES Y PORCENTAJE DE AVANCE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 sz="1800" b="1" i="0" baseline="0" dirty="0">
                <a:effectLst/>
              </a:rPr>
              <a:t>TERCER TRIMESTRE 2024</a:t>
            </a:r>
            <a:endParaRPr lang="es-MX" dirty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endParaRPr lang="es-MX" dirty="0"/>
          </a:p>
        </c:rich>
      </c:tx>
      <c:layout>
        <c:manualLayout>
          <c:xMode val="edge"/>
          <c:yMode val="edge"/>
          <c:x val="0.15562701106968796"/>
          <c:y val="3.50653390856282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baseline="0">
              <a:solidFill>
                <a:srgbClr val="44546A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COMPONENTE3!$B$4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COMPONENTE3!$C$3</c:f>
              <c:strCache>
                <c:ptCount val="1"/>
                <c:pt idx="0">
                  <c:v> Acciones de  gestión y  administración del presupuesto para la rendición de cuentas ante los entes fiscalizadores realizadas</c:v>
                </c:pt>
              </c:strCache>
            </c:strRef>
          </c:cat>
          <c:val>
            <c:numRef>
              <c:f>COMPONENTE3!$C$4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0C-4559-81F4-DA51B6383E0B}"/>
            </c:ext>
          </c:extLst>
        </c:ser>
        <c:ser>
          <c:idx val="1"/>
          <c:order val="1"/>
          <c:tx>
            <c:strRef>
              <c:f>COMPONENTE3!$B$5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COMPONENTE3!$C$3</c:f>
              <c:strCache>
                <c:ptCount val="1"/>
                <c:pt idx="0">
                  <c:v> Acciones de  gestión y  administración del presupuesto para la rendición de cuentas ante los entes fiscalizadores realizadas</c:v>
                </c:pt>
              </c:strCache>
            </c:strRef>
          </c:cat>
          <c:val>
            <c:numRef>
              <c:f>COMPONENTE3!$C$5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0C-4559-81F4-DA51B6383E0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6916434674778356E-2"/>
                  <c:y val="-3.73516989367095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70C-4559-81F4-DA51B6383E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COMPONENTE3!$C$3</c:f>
              <c:strCache>
                <c:ptCount val="1"/>
                <c:pt idx="0">
                  <c:v> Acciones de  gestión y  administración del presupuesto para la rendición de cuentas ante los entes fiscalizadores realizadas</c:v>
                </c:pt>
              </c:strCache>
            </c:strRef>
          </c:cat>
          <c:val>
            <c:numRef>
              <c:f>COMPONENTE3!$C$6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70C-4559-81F4-DA51B6383E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METAS PLANEADAS Y ALCANZADAS A NIVEL ACTIVIDAD EN UNIDADES Y PORCENTAJES DE AVANCE </a:t>
            </a:r>
          </a:p>
          <a:p>
            <a:pPr>
              <a:defRPr/>
            </a:pPr>
            <a:r>
              <a:rPr lang="es-MX" b="1" dirty="0"/>
              <a:t>SEGUNDO TRIMESTRE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1'!$B$25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val>
            <c:numRef>
              <c:f>'ACTIVIDAD 1'!$C$25:$D$25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D6-467D-94FB-F0A1962C54E2}"/>
            </c:ext>
          </c:extLst>
        </c:ser>
        <c:ser>
          <c:idx val="1"/>
          <c:order val="1"/>
          <c:tx>
            <c:strRef>
              <c:f>'ACTIVIDAD 1'!$B$26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'ACTIVIDAD 1'!$C$26:$D$26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7D6-467D-94FB-F0A1962C54E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67657871"/>
        <c:axId val="1367656207"/>
      </c:barChart>
      <c:catAx>
        <c:axId val="1367657871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Gestión de los recursos humanos, materiales y servicios.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majorTickMark val="none"/>
        <c:minorTickMark val="none"/>
        <c:tickLblPos val="nextTo"/>
        <c:crossAx val="1367656207"/>
        <c:crosses val="autoZero"/>
        <c:auto val="1"/>
        <c:lblAlgn val="ctr"/>
        <c:lblOffset val="100"/>
        <c:noMultiLvlLbl val="0"/>
      </c:catAx>
      <c:valAx>
        <c:axId val="13676562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676578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8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gradFill>
        <a:gsLst>
          <a:gs pos="100000">
            <a:schemeClr val="dk1">
              <a:lumMod val="95000"/>
              <a:lumOff val="5000"/>
            </a:schemeClr>
          </a:gs>
          <a:gs pos="0">
            <a:schemeClr val="dk1">
              <a:lumMod val="75000"/>
              <a:lumOff val="25000"/>
            </a:schemeClr>
          </a:gs>
        </a:gsLst>
        <a:path path="circle">
          <a:fillToRect l="50000" t="50000" r="50000" b="50000"/>
        </a:path>
      </a:gradFill>
      <a:ln w="9525">
        <a:solidFill>
          <a:schemeClr val="dk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gradFill>
        <a:gsLst>
          <a:gs pos="100000">
            <a:schemeClr val="lt1">
              <a:lumMod val="85000"/>
            </a:schemeClr>
          </a:gs>
          <a:gs pos="0">
            <a:schemeClr val="lt1"/>
          </a:gs>
        </a:gsLst>
        <a:path path="circle">
          <a:fillToRect l="50000" t="50000" r="50000" b="50000"/>
        </a:path>
      </a:gradFill>
      <a:ln w="9525" cap="flat" cmpd="sng" algn="ctr">
        <a:solidFill>
          <a:schemeClr val="lt1"/>
        </a:solidFill>
        <a:round/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10/18/2024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3191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56437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3389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0955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3726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3860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2737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24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053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243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445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50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051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90742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204402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73476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371853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710448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813128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238412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190824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22326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061185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73870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18/10/2024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858388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10" Type="http://schemas.openxmlformats.org/officeDocument/2006/relationships/image" Target="../media/image29.jpe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C3E338F-6158-420F-3B30-1277D5AAE7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0" y="2818945"/>
            <a:ext cx="3733789" cy="2407945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3470598" y="2642542"/>
            <a:ext cx="872736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</a:t>
            </a:r>
          </a:p>
          <a:p>
            <a:pPr algn="ctr"/>
            <a:r>
              <a:rPr lang="es-MX" sz="2000" dirty="0">
                <a:latin typeface="Arial Black" panose="020B0604020202020204" pitchFamily="34" charset="0"/>
                <a:cs typeface="Arial Black" panose="020B0604020202020204" pitchFamily="34" charset="0"/>
              </a:rPr>
              <a:t>EJE 3 MEDIO AMBIENTE SOSTENIBLE </a:t>
            </a:r>
          </a:p>
          <a:p>
            <a:pPr algn="ctr"/>
            <a:r>
              <a:rPr lang="es-MX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DECIMA PRIMERA SESIÓN ORDINARIA </a:t>
            </a:r>
          </a:p>
          <a:p>
            <a:pPr algn="ctr"/>
            <a:endParaRPr lang="es-MX" sz="22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3610708" y="4540466"/>
            <a:ext cx="829082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INFORME</a:t>
            </a:r>
            <a:r>
              <a:rPr lang="es-MX" sz="2000" dirty="0"/>
              <a:t> </a:t>
            </a:r>
            <a:r>
              <a:rPr lang="es-MX" sz="2000" b="1" dirty="0"/>
              <a:t>DE AVANCES EN CUMPLIMIENTO DE METAS Y OBJETIVOS</a:t>
            </a:r>
          </a:p>
          <a:p>
            <a:pPr algn="ctr"/>
            <a:r>
              <a:rPr lang="es-MX" sz="2000" dirty="0"/>
              <a:t>CORRESPONDIENTE AL TRIMESTRE JULIO - SEPTIEMBRE 2024</a:t>
            </a:r>
          </a:p>
          <a:p>
            <a:pPr algn="ctr"/>
            <a:endParaRPr lang="es-MX" sz="2000" dirty="0"/>
          </a:p>
          <a:p>
            <a:pPr algn="ctr"/>
            <a:r>
              <a:rPr lang="es-MX" sz="2200" b="1" dirty="0"/>
              <a:t>UNIDAD RESPONSABLE: </a:t>
            </a:r>
            <a:r>
              <a:rPr lang="es-MX" sz="2200" dirty="0"/>
              <a:t>INSTITUTO DE PLANEACIÓN DEL DESARROLLO URBANO DEL MUNICIPIO DE BENITO JUÁREZ.</a:t>
            </a:r>
            <a:endParaRPr lang="es-MX" sz="2400" dirty="0"/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993643" y="5939791"/>
            <a:ext cx="16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OCTUBRE 2024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532492" y="5648462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9D7EBAE-1498-836C-C091-FFA3BCBC23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338"/>
          <a:stretch/>
        </p:blipFill>
        <p:spPr>
          <a:xfrm>
            <a:off x="8028633" y="565093"/>
            <a:ext cx="3970507" cy="153888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30CB339-56BD-A6FE-A940-E3BCF5DBF0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492" y="905075"/>
            <a:ext cx="4094922" cy="119376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98A34DF-89FB-41CF-B0B3-2DE6072F0E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39171" y="737654"/>
            <a:ext cx="1489462" cy="119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8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E7FE86-9B3F-4C55-280C-775562D33D62}"/>
              </a:ext>
            </a:extLst>
          </p:cNvPr>
          <p:cNvSpPr/>
          <p:nvPr/>
        </p:nvSpPr>
        <p:spPr>
          <a:xfrm>
            <a:off x="200538" y="408636"/>
            <a:ext cx="1179092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81C86A-8EE3-CA8F-30A5-DBEEA05DC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0924785-EFA3-4ED7-B2B6-CDD77B3663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8649" y="2002545"/>
            <a:ext cx="4422812" cy="260655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DCBA5D9-FDA9-423B-873E-219DD37DDF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295" y="2151558"/>
            <a:ext cx="3881519" cy="2308532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892FE94A-3E7D-435E-B0B6-C80DEEC7D62A}"/>
              </a:ext>
            </a:extLst>
          </p:cNvPr>
          <p:cNvSpPr txBox="1"/>
          <p:nvPr/>
        </p:nvSpPr>
        <p:spPr>
          <a:xfrm>
            <a:off x="8708134" y="4960549"/>
            <a:ext cx="2652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Avenida Escénica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96FEC5B-D2DE-4D11-9A5C-5F9E6049CB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1367" y="1850532"/>
            <a:ext cx="3005729" cy="394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121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2428294-2F00-9869-07D1-93CC6A8B4CEE}"/>
              </a:ext>
            </a:extLst>
          </p:cNvPr>
          <p:cNvSpPr txBox="1"/>
          <p:nvPr/>
        </p:nvSpPr>
        <p:spPr>
          <a:xfrm>
            <a:off x="1015734" y="2382559"/>
            <a:ext cx="40645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/>
              <a:t>Se tiene la delimitación cartográfica misma que servirá para la Actualización de la normativa en desarrollo urbano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288ED6C-2C69-84D3-8D39-48B839AFAEDD}"/>
              </a:ext>
            </a:extLst>
          </p:cNvPr>
          <p:cNvSpPr txBox="1"/>
          <p:nvPr/>
        </p:nvSpPr>
        <p:spPr>
          <a:xfrm>
            <a:off x="1140515" y="728062"/>
            <a:ext cx="106536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/>
              <a:t>3.3.1.1.2. Actualizar la normatividad de desarrollo urbano en el Municipio de Benito Juárez en materia de lo que establecen las leyes federal y estatal de asentamientos humanos, ordenamiento territorial y de desarrollo urbano</a:t>
            </a:r>
            <a:endParaRPr lang="es-MX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DEA28D8-A002-46CF-894B-B1E35F4FE0B1}"/>
              </a:ext>
            </a:extLst>
          </p:cNvPr>
          <p:cNvSpPr txBox="1"/>
          <p:nvPr/>
        </p:nvSpPr>
        <p:spPr>
          <a:xfrm>
            <a:off x="3048000" y="996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 ÁREA TÉCNICA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B837E385-ECE7-4636-B023-BA0041802B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8914136"/>
              </p:ext>
            </p:extLst>
          </p:nvPr>
        </p:nvGraphicFramePr>
        <p:xfrm>
          <a:off x="5802020" y="1651392"/>
          <a:ext cx="5741994" cy="3851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4974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53A4C2-50F6-45FD-B81A-F8F7539117F9}"/>
              </a:ext>
            </a:extLst>
          </p:cNvPr>
          <p:cNvSpPr txBox="1"/>
          <p:nvPr/>
        </p:nvSpPr>
        <p:spPr>
          <a:xfrm>
            <a:off x="4836533" y="335811"/>
            <a:ext cx="1971772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83BCE87-56AC-4521-9019-3847C6317CA7}"/>
              </a:ext>
            </a:extLst>
          </p:cNvPr>
          <p:cNvSpPr txBox="1"/>
          <p:nvPr/>
        </p:nvSpPr>
        <p:spPr>
          <a:xfrm>
            <a:off x="1346479" y="677443"/>
            <a:ext cx="100885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/>
              <a:t>3.3.1.2.1: Elaboración del diagnóstico del Programa Municipal de Desarrollo Urbano de Benito Juárez, Quintana Roo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9B6FE2D-CECC-486A-84B8-5B130A442923}"/>
              </a:ext>
            </a:extLst>
          </p:cNvPr>
          <p:cNvSpPr txBox="1"/>
          <p:nvPr/>
        </p:nvSpPr>
        <p:spPr>
          <a:xfrm>
            <a:off x="399292" y="2013873"/>
            <a:ext cx="5690717" cy="309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500" dirty="0"/>
              <a:t>El avance de esta actividad es el siguiente:</a:t>
            </a:r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a. Se cuenta con la delimitación cartográfica municipal. </a:t>
            </a:r>
          </a:p>
          <a:p>
            <a:pPr marL="342900" indent="-342900" algn="just">
              <a:buAutoNum type="alphaLcPeriod"/>
            </a:pPr>
            <a:endParaRPr lang="es-ES" sz="1500" dirty="0"/>
          </a:p>
          <a:p>
            <a:pPr algn="just"/>
            <a:r>
              <a:rPr lang="es-ES" sz="1500" dirty="0"/>
              <a:t>b. Se cuenta con la cartografía y descripción del medio natural. </a:t>
            </a:r>
          </a:p>
          <a:p>
            <a:pPr marL="342900" indent="-342900" algn="just">
              <a:buAutoNum type="alphaLcPeriod"/>
            </a:pPr>
            <a:endParaRPr lang="es-ES" sz="1500" dirty="0"/>
          </a:p>
          <a:p>
            <a:pPr algn="just"/>
            <a:r>
              <a:rPr lang="es-ES" sz="1500" dirty="0"/>
              <a:t>c. Se cuenta con la descripción y análisis del medio socioeconómico. </a:t>
            </a:r>
          </a:p>
          <a:p>
            <a:pPr marL="342900" indent="-342900" algn="just">
              <a:buAutoNum type="alphaLcPeriod"/>
            </a:pPr>
            <a:endParaRPr lang="es-ES" sz="1500" dirty="0"/>
          </a:p>
          <a:p>
            <a:pPr algn="just"/>
            <a:r>
              <a:rPr lang="es-ES" sz="1500" dirty="0"/>
              <a:t>d. se cuenta con la parte inicial del diagnostico integrado.</a:t>
            </a:r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  Avance trimestral 100%.</a:t>
            </a:r>
          </a:p>
          <a:p>
            <a:pPr marL="342900" indent="-342900" algn="just">
              <a:buAutoNum type="alphaLcPeriod"/>
            </a:pPr>
            <a:endParaRPr lang="es-ES" sz="1500" dirty="0"/>
          </a:p>
          <a:p>
            <a:pPr algn="just"/>
            <a:r>
              <a:rPr lang="es-ES" sz="1500" dirty="0"/>
              <a:t> avance acumulado 75%</a:t>
            </a:r>
            <a:endParaRPr lang="es-MX" sz="1500" b="1" dirty="0"/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514902B7-4C5B-4EC5-B175-CD3756AE04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852448"/>
              </p:ext>
            </p:extLst>
          </p:nvPr>
        </p:nvGraphicFramePr>
        <p:xfrm>
          <a:off x="6313886" y="2154771"/>
          <a:ext cx="4849659" cy="3394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16494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E7FE86-9B3F-4C55-280C-775562D33D62}"/>
              </a:ext>
            </a:extLst>
          </p:cNvPr>
          <p:cNvSpPr/>
          <p:nvPr/>
        </p:nvSpPr>
        <p:spPr>
          <a:xfrm>
            <a:off x="200538" y="408636"/>
            <a:ext cx="1179092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81C86A-8EE3-CA8F-30A5-DBEEA05DC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A63541A-ED41-4C35-B1E9-07DCDEFA83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9740" y="1543960"/>
            <a:ext cx="7949634" cy="511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432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53A4C2-50F6-45FD-B81A-F8F7539117F9}"/>
              </a:ext>
            </a:extLst>
          </p:cNvPr>
          <p:cNvSpPr txBox="1"/>
          <p:nvPr/>
        </p:nvSpPr>
        <p:spPr>
          <a:xfrm>
            <a:off x="4836533" y="335811"/>
            <a:ext cx="1971772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83BCE87-56AC-4521-9019-3847C6317CA7}"/>
              </a:ext>
            </a:extLst>
          </p:cNvPr>
          <p:cNvSpPr txBox="1"/>
          <p:nvPr/>
        </p:nvSpPr>
        <p:spPr>
          <a:xfrm>
            <a:off x="1051727" y="847303"/>
            <a:ext cx="1008854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/>
              <a:t>3.3.1.2.2: Actualizar la cartografía urbana de usos de suelo del Centro de Población de Cancún para su validación por la autoridad competente en materia de desarrollo urbano, a fin de  contribuir a la incentiva del paradigma de ciudad compacta </a:t>
            </a:r>
            <a:endParaRPr lang="es-MX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9B6FE2D-CECC-486A-84B8-5B130A442923}"/>
              </a:ext>
            </a:extLst>
          </p:cNvPr>
          <p:cNvSpPr txBox="1"/>
          <p:nvPr/>
        </p:nvSpPr>
        <p:spPr>
          <a:xfrm>
            <a:off x="474857" y="2076744"/>
            <a:ext cx="4903048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500" dirty="0"/>
              <a:t>El avance de esta actividad es el siguiente:</a:t>
            </a:r>
          </a:p>
          <a:p>
            <a:pPr algn="just"/>
            <a:endParaRPr lang="es-ES" sz="1500" dirty="0"/>
          </a:p>
          <a:p>
            <a:pPr marL="342900" indent="-342900" algn="just">
              <a:buAutoNum type="alphaLcPeriod"/>
            </a:pPr>
            <a:r>
              <a:rPr lang="es-ES" sz="1500" dirty="0"/>
              <a:t>Se atendieron oficios de particulares a través de la Secretaria Municipal de Desarrollo Urbano y Ecología</a:t>
            </a:r>
          </a:p>
          <a:p>
            <a:pPr marL="342900" indent="-342900" algn="just">
              <a:buAutoNum type="alphaLcPeriod"/>
            </a:pPr>
            <a:endParaRPr lang="es-ES" sz="1500" dirty="0"/>
          </a:p>
          <a:p>
            <a:pPr marL="342900" indent="-342900" algn="just">
              <a:buAutoNum type="alphaLcPeriod"/>
            </a:pPr>
            <a:r>
              <a:rPr lang="es-ES" sz="1500" dirty="0"/>
              <a:t>Análisis e incorporación de predios patrimonio municipal, actividad derivada del Sistema de Espacios Públicos.</a:t>
            </a:r>
          </a:p>
          <a:p>
            <a:pPr marL="342900" indent="-342900" algn="just">
              <a:buAutoNum type="alphaLcPeriod"/>
            </a:pPr>
            <a:endParaRPr lang="es-ES" sz="1500" dirty="0"/>
          </a:p>
          <a:p>
            <a:pPr marL="342900" indent="-342900" algn="just">
              <a:buAutoNum type="alphaLcPeriod"/>
            </a:pPr>
            <a:r>
              <a:rPr lang="es-ES" sz="1500" dirty="0"/>
              <a:t>Solicitud a través de oficios de aclaración a posibles incongruencias en usos de suelo, como son Catastro Municipal , Patrimonio Municipal.</a:t>
            </a:r>
          </a:p>
          <a:p>
            <a:pPr algn="just"/>
            <a:endParaRPr lang="es-ES" sz="1500" dirty="0"/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Avance trimestral 100%,</a:t>
            </a:r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Avance acumulado 75%</a:t>
            </a:r>
            <a:endParaRPr lang="es-MX" sz="1500" b="1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8E77C603-0C4D-4919-A588-F9A4BE9AD6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3704535"/>
              </p:ext>
            </p:extLst>
          </p:nvPr>
        </p:nvGraphicFramePr>
        <p:xfrm>
          <a:off x="6290613" y="2060636"/>
          <a:ext cx="4849659" cy="3394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0677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E7FE86-9B3F-4C55-280C-775562D33D62}"/>
              </a:ext>
            </a:extLst>
          </p:cNvPr>
          <p:cNvSpPr/>
          <p:nvPr/>
        </p:nvSpPr>
        <p:spPr>
          <a:xfrm>
            <a:off x="200538" y="408636"/>
            <a:ext cx="1179092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Evidencias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81C86A-8EE3-CA8F-30A5-DBEEA05DC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063589"/>
            <a:ext cx="11827265" cy="10364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24D33BD-5A13-4095-98FD-88D8C6A80976}"/>
              </a:ext>
            </a:extLst>
          </p:cNvPr>
          <p:cNvPicPr/>
          <p:nvPr/>
        </p:nvPicPr>
        <p:blipFill rotWithShape="1">
          <a:blip r:embed="rId3"/>
          <a:srcRect t="7098" b="6955"/>
          <a:stretch/>
        </p:blipFill>
        <p:spPr bwMode="auto">
          <a:xfrm>
            <a:off x="488844" y="1438910"/>
            <a:ext cx="2360930" cy="19900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DF6C4E9-2748-49A8-A1A8-FA5B3B22C8C7}"/>
              </a:ext>
            </a:extLst>
          </p:cNvPr>
          <p:cNvPicPr/>
          <p:nvPr/>
        </p:nvPicPr>
        <p:blipFill rotWithShape="1">
          <a:blip r:embed="rId4"/>
          <a:srcRect b="35804"/>
          <a:stretch/>
        </p:blipFill>
        <p:spPr bwMode="auto">
          <a:xfrm>
            <a:off x="3068530" y="1428037"/>
            <a:ext cx="2646675" cy="20578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5C4642D-8A8C-4770-9CA2-36280C325CF2}"/>
              </a:ext>
            </a:extLst>
          </p:cNvPr>
          <p:cNvPicPr/>
          <p:nvPr/>
        </p:nvPicPr>
        <p:blipFill rotWithShape="1">
          <a:blip r:embed="rId5"/>
          <a:srcRect b="28407"/>
          <a:stretch/>
        </p:blipFill>
        <p:spPr bwMode="auto">
          <a:xfrm>
            <a:off x="5818721" y="1438909"/>
            <a:ext cx="2646675" cy="21278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4F65D13-B3B4-4416-BEB9-58E99F53800F}"/>
              </a:ext>
            </a:extLst>
          </p:cNvPr>
          <p:cNvSpPr txBox="1"/>
          <p:nvPr/>
        </p:nvSpPr>
        <p:spPr>
          <a:xfrm>
            <a:off x="894898" y="3774741"/>
            <a:ext cx="1548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800" b="1" kern="0" dirty="0">
                <a:effectLst/>
                <a:latin typeface="Avenir Next LT Pro Light" panose="020B03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PDUCP 2014</a:t>
            </a:r>
            <a:endParaRPr lang="es-MX" b="1" dirty="0"/>
          </a:p>
        </p:txBody>
      </p:sp>
      <p:sp>
        <p:nvSpPr>
          <p:cNvPr id="8" name="AutoShape 2">
            <a:extLst>
              <a:ext uri="{FF2B5EF4-FFF2-40B4-BE49-F238E27FC236}">
                <a16:creationId xmlns:a16="http://schemas.microsoft.com/office/drawing/2014/main" id="{35E18E8D-74D3-4816-A747-89FEA1220A3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716867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1B45864-09E4-4C08-A6C0-55E4EF63FA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774" y="4334934"/>
            <a:ext cx="2546626" cy="2266631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28B7683D-6862-4AFA-9158-355481917890}"/>
              </a:ext>
            </a:extLst>
          </p:cNvPr>
          <p:cNvSpPr txBox="1"/>
          <p:nvPr/>
        </p:nvSpPr>
        <p:spPr>
          <a:xfrm>
            <a:off x="3523639" y="3760217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800" b="1" kern="0" dirty="0">
                <a:effectLst/>
                <a:latin typeface="Avenir Next LT Pro Light" panose="020B03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PMDU 2018</a:t>
            </a:r>
            <a:endParaRPr lang="es-MX" b="1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7767D67-82D4-40F8-9DBB-DF6BF67FE7D2}"/>
              </a:ext>
            </a:extLst>
          </p:cNvPr>
          <p:cNvSpPr txBox="1"/>
          <p:nvPr/>
        </p:nvSpPr>
        <p:spPr>
          <a:xfrm>
            <a:off x="6212344" y="3774741"/>
            <a:ext cx="1548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800" b="1" kern="0" dirty="0">
                <a:effectLst/>
                <a:latin typeface="Avenir Next LT Pro Light" panose="020B03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PDUCP 2022</a:t>
            </a:r>
            <a:endParaRPr lang="es-MX" b="1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3499286-9987-435D-AEAB-D0B1AD3E50DE}"/>
              </a:ext>
            </a:extLst>
          </p:cNvPr>
          <p:cNvSpPr txBox="1"/>
          <p:nvPr/>
        </p:nvSpPr>
        <p:spPr>
          <a:xfrm>
            <a:off x="9522522" y="3859228"/>
            <a:ext cx="1564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800" b="1" kern="0" dirty="0">
                <a:effectLst/>
                <a:latin typeface="Avenir Next LT Pro Light" panose="020B03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Actualización</a:t>
            </a:r>
            <a:endParaRPr lang="es-MX" b="1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ED9F2E9-21D5-4582-8CB7-8241936D165B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707600" y="4413990"/>
            <a:ext cx="2360930" cy="212788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E1E8D65-EA1B-43B2-991E-44CDAB749CA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386025" y="4413990"/>
            <a:ext cx="2329180" cy="218757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95801B5B-047C-4A62-8875-F87F0662D911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6104467" y="4413990"/>
            <a:ext cx="2360929" cy="2127884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73391565-9157-4560-AF5A-EEEDF3D872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774" y="1438909"/>
            <a:ext cx="2464806" cy="2330935"/>
          </a:xfrm>
          <a:prstGeom prst="rect">
            <a:avLst/>
          </a:prstGeom>
        </p:spPr>
      </p:pic>
      <p:sp>
        <p:nvSpPr>
          <p:cNvPr id="17" name="Elipse 16">
            <a:extLst>
              <a:ext uri="{FF2B5EF4-FFF2-40B4-BE49-F238E27FC236}">
                <a16:creationId xmlns:a16="http://schemas.microsoft.com/office/drawing/2014/main" id="{920F62E3-D651-4845-A8DB-14D8A9BC656F}"/>
              </a:ext>
            </a:extLst>
          </p:cNvPr>
          <p:cNvSpPr/>
          <p:nvPr/>
        </p:nvSpPr>
        <p:spPr>
          <a:xfrm>
            <a:off x="9792491" y="5171495"/>
            <a:ext cx="752925" cy="755374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244501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E7FE86-9B3F-4C55-280C-775562D33D62}"/>
              </a:ext>
            </a:extLst>
          </p:cNvPr>
          <p:cNvSpPr/>
          <p:nvPr/>
        </p:nvSpPr>
        <p:spPr>
          <a:xfrm>
            <a:off x="401077" y="612584"/>
            <a:ext cx="1179092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Evidencias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81C86A-8EE3-CA8F-30A5-DBEEA05DC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18" name="AutoShape 2">
            <a:extLst>
              <a:ext uri="{FF2B5EF4-FFF2-40B4-BE49-F238E27FC236}">
                <a16:creationId xmlns:a16="http://schemas.microsoft.com/office/drawing/2014/main" id="{A650E158-C95F-45C3-A7BC-823DD4C65D8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95246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9B704E61-36FA-4F70-B20B-75FE0CF0EF12}"/>
              </a:ext>
            </a:extLst>
          </p:cNvPr>
          <p:cNvSpPr txBox="1"/>
          <p:nvPr/>
        </p:nvSpPr>
        <p:spPr>
          <a:xfrm>
            <a:off x="1100940" y="3938775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800" b="1" kern="0" dirty="0">
                <a:effectLst/>
                <a:latin typeface="Avenir Next LT Pro Light" panose="020B03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PMDU 2018</a:t>
            </a:r>
            <a:endParaRPr lang="es-MX" b="1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76D4B30-A36D-40B3-AA20-F005DFBFD74D}"/>
              </a:ext>
            </a:extLst>
          </p:cNvPr>
          <p:cNvSpPr txBox="1"/>
          <p:nvPr/>
        </p:nvSpPr>
        <p:spPr>
          <a:xfrm>
            <a:off x="4969846" y="3917509"/>
            <a:ext cx="1548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800" b="1" kern="0" dirty="0">
                <a:effectLst/>
                <a:latin typeface="Avenir Next LT Pro Light" panose="020B03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PDUCP 2022</a:t>
            </a:r>
            <a:endParaRPr lang="es-MX" b="1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CE3AD605-4591-4EE2-9D4B-FFF52F56AA02}"/>
              </a:ext>
            </a:extLst>
          </p:cNvPr>
          <p:cNvSpPr txBox="1"/>
          <p:nvPr/>
        </p:nvSpPr>
        <p:spPr>
          <a:xfrm>
            <a:off x="8772750" y="3917509"/>
            <a:ext cx="2029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800" b="1" kern="0" dirty="0">
                <a:effectLst/>
                <a:latin typeface="Avenir Next LT Pro Light" panose="020B03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ACTUALIZACIÓN</a:t>
            </a:r>
            <a:endParaRPr lang="es-MX" b="1" dirty="0"/>
          </a:p>
        </p:txBody>
      </p:sp>
      <p:sp>
        <p:nvSpPr>
          <p:cNvPr id="22" name="AutoShape 4">
            <a:extLst>
              <a:ext uri="{FF2B5EF4-FFF2-40B4-BE49-F238E27FC236}">
                <a16:creationId xmlns:a16="http://schemas.microsoft.com/office/drawing/2014/main" id="{2B15A3BA-11D2-4290-934E-D19D89166F7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410486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 dirty="0"/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B3658DE8-9E53-4C46-A9BF-AA460B55B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940" y="1473505"/>
            <a:ext cx="1726006" cy="2242814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0B31BFB0-5BEA-422E-9DB5-9B2DD92DF0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518" y="1473504"/>
            <a:ext cx="1627682" cy="2242815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DE24E236-6CD2-4FD8-BC0B-7011DA4EB9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618" y="1538717"/>
            <a:ext cx="1564852" cy="2173217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CC4AB3B3-AF7E-41F6-B897-41984E8721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500" y="4492773"/>
            <a:ext cx="2504377" cy="2260482"/>
          </a:xfrm>
          <a:prstGeom prst="rect">
            <a:avLst/>
          </a:prstGeom>
        </p:spPr>
      </p:pic>
      <p:sp>
        <p:nvSpPr>
          <p:cNvPr id="27" name="AutoShape 6">
            <a:extLst>
              <a:ext uri="{FF2B5EF4-FFF2-40B4-BE49-F238E27FC236}">
                <a16:creationId xmlns:a16="http://schemas.microsoft.com/office/drawing/2014/main" id="{E3D2A0B1-1C4B-4338-9700-545BE71D51F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425726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 dirty="0"/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1A20B687-A404-4981-A72B-9386CE4B8E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972" y="4533352"/>
            <a:ext cx="2164773" cy="1903508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49353084-94B7-4FB9-9694-46478CB2F2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388" y="4636440"/>
            <a:ext cx="2443736" cy="180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347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E7FE86-9B3F-4C55-280C-775562D33D62}"/>
              </a:ext>
            </a:extLst>
          </p:cNvPr>
          <p:cNvSpPr/>
          <p:nvPr/>
        </p:nvSpPr>
        <p:spPr>
          <a:xfrm>
            <a:off x="200538" y="408636"/>
            <a:ext cx="1179092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Evidencias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81C86A-8EE3-CA8F-30A5-DBEEA05DC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A41631B0-42AC-45A9-BFD3-A5897278B039}"/>
              </a:ext>
            </a:extLst>
          </p:cNvPr>
          <p:cNvSpPr txBox="1"/>
          <p:nvPr/>
        </p:nvSpPr>
        <p:spPr>
          <a:xfrm>
            <a:off x="8951867" y="3224978"/>
            <a:ext cx="3132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800" b="1" kern="0" dirty="0">
                <a:effectLst/>
                <a:latin typeface="Avenir Next LT Pro Light" panose="020B03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Fundamentos, </a:t>
            </a:r>
          </a:p>
          <a:p>
            <a:pPr algn="ctr"/>
            <a:r>
              <a:rPr lang="es-MX" sz="1800" b="1" kern="0" dirty="0">
                <a:effectLst/>
                <a:latin typeface="Avenir Next LT Pro Light" panose="020B03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oficios atendidos </a:t>
            </a:r>
          </a:p>
          <a:p>
            <a:pPr algn="ctr"/>
            <a:r>
              <a:rPr lang="es-MX" sz="1800" b="1" kern="0" dirty="0">
                <a:effectLst/>
                <a:latin typeface="Avenir Next LT Pro Light" panose="020B03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 relación a usos de suelo</a:t>
            </a:r>
            <a:endParaRPr lang="es-MX" b="1" dirty="0"/>
          </a:p>
        </p:txBody>
      </p:sp>
      <p:sp>
        <p:nvSpPr>
          <p:cNvPr id="31" name="AutoShape 2">
            <a:extLst>
              <a:ext uri="{FF2B5EF4-FFF2-40B4-BE49-F238E27FC236}">
                <a16:creationId xmlns:a16="http://schemas.microsoft.com/office/drawing/2014/main" id="{1F19530E-EE28-4475-81A0-624907CFDE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76428" y="322497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 dirty="0"/>
          </a:p>
        </p:txBody>
      </p:sp>
      <p:sp>
        <p:nvSpPr>
          <p:cNvPr id="32" name="AutoShape 4">
            <a:extLst>
              <a:ext uri="{FF2B5EF4-FFF2-40B4-BE49-F238E27FC236}">
                <a16:creationId xmlns:a16="http://schemas.microsoft.com/office/drawing/2014/main" id="{7E8E34FD-7661-4865-BC3F-5D898653D7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28828" y="337737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 dirty="0"/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3AF95389-004B-4B3E-BF19-2642BFD66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631" y="1525829"/>
            <a:ext cx="1617938" cy="2156349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5AFD35B1-156E-4E64-AB0F-944678393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6687" y="1525829"/>
            <a:ext cx="1677214" cy="2182716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B5154464-56A7-4E56-B0FA-4343FC549F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9157" y="1508020"/>
            <a:ext cx="1893431" cy="2408022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95632F83-A667-4BEE-BB1C-E4EB040554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444" y="4137456"/>
            <a:ext cx="1848125" cy="2389430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F393A89D-A3AC-4CBE-A907-97F9C0BB80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6687" y="4029311"/>
            <a:ext cx="1754476" cy="2379134"/>
          </a:xfrm>
          <a:prstGeom prst="rect">
            <a:avLst/>
          </a:prstGeom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A376DC72-70FF-410F-8D8E-DCE611F203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69157" y="4132950"/>
            <a:ext cx="1669204" cy="227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16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</a:t>
            </a:r>
            <a:r>
              <a:rPr lang="es-ES" b="1" dirty="0">
                <a:latin typeface="Calibri" panose="020F0502020204030204"/>
              </a:rPr>
              <a:t> 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UNIDAD ADMINISTRATIVA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65E937B-0E82-F612-5C81-335F3323CF58}"/>
              </a:ext>
            </a:extLst>
          </p:cNvPr>
          <p:cNvSpPr txBox="1"/>
          <p:nvPr/>
        </p:nvSpPr>
        <p:spPr>
          <a:xfrm>
            <a:off x="862219" y="599273"/>
            <a:ext cx="107610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3.3.1.1.2: Acciones de  gestión y  administración del presupuesto para la rendición de cuentas ante los entes fiscalizadores realizadas</a:t>
            </a:r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D0F7243-2A66-432E-93B5-DDA963392244}"/>
              </a:ext>
            </a:extLst>
          </p:cNvPr>
          <p:cNvSpPr txBox="1"/>
          <p:nvPr/>
        </p:nvSpPr>
        <p:spPr>
          <a:xfrm>
            <a:off x="514979" y="1403611"/>
            <a:ext cx="6094324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es-ES" dirty="0"/>
              <a:t>- </a:t>
            </a:r>
            <a:r>
              <a:rPr lang="es-ES" sz="1600" dirty="0"/>
              <a:t>Se cuenta con la información para el  avance de gestión financiera correspondiente al segundo trimestre 2024.</a:t>
            </a:r>
          </a:p>
          <a:p>
            <a:pPr marL="342900" indent="-342900" algn="just">
              <a:buAutoNum type="arabicPeriod"/>
            </a:pPr>
            <a:endParaRPr lang="es-ES" sz="1600" dirty="0"/>
          </a:p>
          <a:p>
            <a:pPr algn="just"/>
            <a:r>
              <a:rPr lang="es-ES" sz="1600" dirty="0"/>
              <a:t>2.- Se emitieron los Estados Financieros correspondiente al tercer trimestre 2024.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3. Se entregó la información correspondiente al segundo trimestre 2024 del Avance de Gestión Financiera.</a:t>
            </a:r>
          </a:p>
          <a:p>
            <a:pPr algn="just"/>
            <a:r>
              <a:rPr lang="es-ES" sz="1600" dirty="0"/>
              <a:t> </a:t>
            </a:r>
          </a:p>
          <a:p>
            <a:pPr algn="just"/>
            <a:r>
              <a:rPr lang="es-ES" sz="1600" dirty="0"/>
              <a:t>4.- se realizo la Evaluación del SEVAC correspondiente al segundo trimestre 2024 teniendo una puntuación de 98%.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5.- Se ha cumplido con las obligaciones de transparencia en tiempo y forma.</a:t>
            </a:r>
          </a:p>
          <a:p>
            <a:pPr algn="just"/>
            <a:r>
              <a:rPr lang="es-ES" sz="1600" dirty="0"/>
              <a:t> 6.- Se concluyó con la Auditoria a la Cuenta Pública Correspondiente al ejercicio fiscal 2023 tanto de la ASEQROO, Contraloría Municipal y Despacho Externo, quedando solventadas las observaciones al 100%.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Avance Acumulado del 75%</a:t>
            </a:r>
            <a:endParaRPr lang="es-MX" sz="1600" dirty="0"/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DB2FCAC0-ADF1-4153-BBFF-73CB689840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0744879"/>
              </p:ext>
            </p:extLst>
          </p:nvPr>
        </p:nvGraphicFramePr>
        <p:xfrm>
          <a:off x="6913265" y="1498331"/>
          <a:ext cx="4953837" cy="4420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90185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4836533" y="335811"/>
            <a:ext cx="1971772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A528E8D-AE7C-4F85-C373-F55F091060CF}"/>
              </a:ext>
            </a:extLst>
          </p:cNvPr>
          <p:cNvSpPr txBox="1"/>
          <p:nvPr/>
        </p:nvSpPr>
        <p:spPr>
          <a:xfrm>
            <a:off x="2592773" y="815081"/>
            <a:ext cx="8976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3.3.1.1.2.1: Gestión de los recursos humanos, materiales y servicios</a:t>
            </a:r>
            <a:endParaRPr lang="es-MX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B1FC565-7E6A-0DC7-2839-80B3AC6C0B60}"/>
              </a:ext>
            </a:extLst>
          </p:cNvPr>
          <p:cNvSpPr txBox="1"/>
          <p:nvPr/>
        </p:nvSpPr>
        <p:spPr>
          <a:xfrm>
            <a:off x="355324" y="2071163"/>
            <a:ext cx="4803085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300" dirty="0"/>
              <a:t> Se llevaron a cabo las siguientes acciones administrativas:</a:t>
            </a:r>
          </a:p>
          <a:p>
            <a:pPr algn="just"/>
            <a:r>
              <a:rPr lang="es-ES" sz="1300" dirty="0"/>
              <a:t>1.- Control y seguimiento del manejo de personal del Instituto;.</a:t>
            </a:r>
          </a:p>
          <a:p>
            <a:pPr algn="just"/>
            <a:endParaRPr lang="es-ES" sz="1300" dirty="0"/>
          </a:p>
          <a:p>
            <a:pPr algn="just"/>
            <a:r>
              <a:rPr lang="es-ES" sz="1300" dirty="0"/>
              <a:t>2.- Se ha dado contestación al Instituto Municipal de Transparencia y Acceso a la Información Municipal de las solicitudes de información requeridas a este Instituto.</a:t>
            </a:r>
          </a:p>
          <a:p>
            <a:pPr algn="just"/>
            <a:r>
              <a:rPr lang="es-ES" sz="1300" dirty="0"/>
              <a:t> </a:t>
            </a:r>
          </a:p>
          <a:p>
            <a:pPr algn="just"/>
            <a:r>
              <a:rPr lang="es-ES" sz="1300" dirty="0"/>
              <a:t>3.- Se realizó la tramitología de las ministraciones del tercer trimestre ante la Tesorería Municipal.</a:t>
            </a:r>
          </a:p>
          <a:p>
            <a:pPr algn="just"/>
            <a:r>
              <a:rPr lang="es-ES" sz="1300" dirty="0"/>
              <a:t> </a:t>
            </a:r>
          </a:p>
          <a:p>
            <a:pPr algn="just"/>
            <a:r>
              <a:rPr lang="es-ES" sz="1300" dirty="0"/>
              <a:t>4.- Se realizó el pago de suministros y servicios básicos como son, tintas, tóner, papelería, combustible, arrendamiento de las oficinas, servicio de energía eléctrica, agua potable, servicio telefónico e internet viáticos para entrega de información y reuniones referentes a la Cuenta Pública 2023 a la ASEQROO. </a:t>
            </a:r>
          </a:p>
          <a:p>
            <a:pPr algn="just"/>
            <a:endParaRPr lang="es-ES" sz="1300" dirty="0"/>
          </a:p>
          <a:p>
            <a:pPr algn="just"/>
            <a:r>
              <a:rPr lang="es-ES" sz="1300" dirty="0"/>
              <a:t>5. Se entregó oficio para solicitar la ampliación al presupuesto del Instituto a la Tesorería Municipal. </a:t>
            </a:r>
          </a:p>
          <a:p>
            <a:pPr algn="just"/>
            <a:endParaRPr lang="es-ES" sz="1300" dirty="0"/>
          </a:p>
          <a:p>
            <a:pPr algn="just"/>
            <a:r>
              <a:rPr lang="es-ES" sz="1300" dirty="0"/>
              <a:t>se tiene un avance acumulado de 75% </a:t>
            </a:r>
            <a:endParaRPr lang="es-ES" dirty="0"/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E80F2292-F1D6-4EDB-963A-073DEEFE18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4615936"/>
              </p:ext>
            </p:extLst>
          </p:nvPr>
        </p:nvGraphicFramePr>
        <p:xfrm>
          <a:off x="6617617" y="1719470"/>
          <a:ext cx="4803084" cy="364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06724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793630" y="803189"/>
            <a:ext cx="1114179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3.3.1.1: Implementar los mecanismos y procedimientos establecidos en la normatividad aplicable para la elaboración de programas, planes y proyectos urbanos, que contribuyen a generar un entorno de equidad urbano y ambiental; que logre cohesión territorial y promueva la conformación del Municipio de Benito Juárez como un municipio sustentable.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A0B57DC-DA6E-6129-7686-756D326FF349}"/>
              </a:ext>
            </a:extLst>
          </p:cNvPr>
          <p:cNvSpPr txBox="1"/>
          <p:nvPr/>
        </p:nvSpPr>
        <p:spPr>
          <a:xfrm>
            <a:off x="5133147" y="278297"/>
            <a:ext cx="1925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NIVEL PROPÓSITO</a:t>
            </a:r>
            <a:endParaRPr lang="es-MX" b="1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4DA7DE-29AF-41B6-A4AA-33BD33179BB4}"/>
              </a:ext>
            </a:extLst>
          </p:cNvPr>
          <p:cNvSpPr txBox="1"/>
          <p:nvPr/>
        </p:nvSpPr>
        <p:spPr>
          <a:xfrm>
            <a:off x="535075" y="2541398"/>
            <a:ext cx="49613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/>
              <a:t>Al tercer trimestre se ha realizado las actividades programadas para la elaboración de planes programas y proyectos urbanos considerados en el ejercicio fiscal 2024</a:t>
            </a:r>
            <a:endParaRPr lang="es-MX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49DBCBC6-FD6E-4B3C-AF45-86AB4FE362C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7986128"/>
              </p:ext>
            </p:extLst>
          </p:nvPr>
        </p:nvGraphicFramePr>
        <p:xfrm>
          <a:off x="6096000" y="1715879"/>
          <a:ext cx="5479701" cy="3941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49645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 ÁREA TÉCNICA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6546C61-A769-4AE4-5176-6530DBB061B3}"/>
              </a:ext>
            </a:extLst>
          </p:cNvPr>
          <p:cNvSpPr txBox="1"/>
          <p:nvPr/>
        </p:nvSpPr>
        <p:spPr>
          <a:xfrm>
            <a:off x="643558" y="494816"/>
            <a:ext cx="1092558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/>
              <a:t>3.3.1.1.1. Elaborar la estrategia de movilidad integral en el Municipio de Benito Juárez que se indica en el Programa de Desarrollo Urbano del Centro de Población de Cancún (PDUCPC 2022) y la derivada del proyectos de desarrollo de carácter federal</a:t>
            </a:r>
            <a:endParaRPr lang="es-MX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6B28BEB-EC0C-48C3-BDA1-CD52F05EE180}"/>
              </a:ext>
            </a:extLst>
          </p:cNvPr>
          <p:cNvSpPr txBox="1"/>
          <p:nvPr/>
        </p:nvSpPr>
        <p:spPr>
          <a:xfrm>
            <a:off x="643558" y="2507458"/>
            <a:ext cx="49613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/>
              <a:t>Se realizaron las reuniones intrainstitucionales con el objetivo de determinar las mejores opciones de conectividad vial en diversas zonas del Municipio de Benito Juárez.</a:t>
            </a:r>
            <a:endParaRPr lang="es-MX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FC8F6132-268A-4D61-9985-024145DBDB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4947315"/>
              </p:ext>
            </p:extLst>
          </p:nvPr>
        </p:nvGraphicFramePr>
        <p:xfrm>
          <a:off x="5604931" y="1683356"/>
          <a:ext cx="6023603" cy="4048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04862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4836533" y="335811"/>
            <a:ext cx="1971772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2F430FC-C3EC-9EBC-3173-7384F44CDB29}"/>
              </a:ext>
            </a:extLst>
          </p:cNvPr>
          <p:cNvSpPr txBox="1"/>
          <p:nvPr/>
        </p:nvSpPr>
        <p:spPr>
          <a:xfrm>
            <a:off x="596348" y="677443"/>
            <a:ext cx="106547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/>
              <a:t>3.3.1.1.1.1: Elaborar los anteproyectos de transporte alternativo para la mejora de la movilidad urbana del Municipio de Benito Juárez</a:t>
            </a:r>
            <a:endParaRPr lang="es-MX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4C9AA17-0E35-4EE2-8A7C-35667EEAE9F0}"/>
              </a:ext>
            </a:extLst>
          </p:cNvPr>
          <p:cNvSpPr txBox="1"/>
          <p:nvPr/>
        </p:nvSpPr>
        <p:spPr>
          <a:xfrm>
            <a:off x="72851" y="1408020"/>
            <a:ext cx="5483887" cy="400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100" dirty="0"/>
              <a:t>Los avances son los siguientes:</a:t>
            </a:r>
          </a:p>
          <a:p>
            <a:pPr algn="just"/>
            <a:endParaRPr lang="es-ES" sz="1100" dirty="0"/>
          </a:p>
          <a:p>
            <a:pPr algn="just"/>
            <a:r>
              <a:rPr lang="es-ES" sz="1100" dirty="0"/>
              <a:t> </a:t>
            </a:r>
            <a:r>
              <a:rPr lang="es-ES" sz="1100" b="1" dirty="0"/>
              <a:t> a. AVENIDA ESCÉNICA</a:t>
            </a:r>
            <a:r>
              <a:rPr lang="es-ES" sz="1100" dirty="0"/>
              <a:t>: Se realiza reuniones intrainstitucionales con el objetivo de diseño de diversas opciones de trazos. </a:t>
            </a:r>
          </a:p>
          <a:p>
            <a:pPr algn="just"/>
            <a:endParaRPr lang="es-ES" sz="1100" dirty="0"/>
          </a:p>
          <a:p>
            <a:pPr algn="just"/>
            <a:r>
              <a:rPr lang="es-ES" sz="1100" dirty="0"/>
              <a:t>Se remite oficio a la Secretaría Municipal de Ecología y Desarrollo Urbano, el trazo vial preliminar de la avenida escénica paralela a la avenida Luis Donaldo Colosio,  con el objetivo que se proporcione información que coadyube a la armonización de trazo con los proyectos autorizados por la Secretaría. </a:t>
            </a:r>
          </a:p>
          <a:p>
            <a:pPr algn="just"/>
            <a:endParaRPr lang="es-ES" sz="1100" dirty="0"/>
          </a:p>
          <a:p>
            <a:pPr algn="just"/>
            <a:r>
              <a:rPr lang="es-ES" sz="1100" b="1" dirty="0"/>
              <a:t>b. CENTRO DE TRANSFERENCIA INTERMODAL</a:t>
            </a:r>
            <a:r>
              <a:rPr lang="es-ES" sz="1100" dirty="0"/>
              <a:t>: Se realizan reuniones intrainstitucional  para discusión y acuerdo del concepto del CETRAM, donde se han revisado diversas opciones del mismo. </a:t>
            </a:r>
          </a:p>
          <a:p>
            <a:pPr algn="just"/>
            <a:r>
              <a:rPr lang="es-ES" sz="1100" b="1" dirty="0"/>
              <a:t>c. SISTEMA INTEGRAL DE ENLACES, TREN MAYA. </a:t>
            </a:r>
            <a:r>
              <a:rPr lang="es-ES" sz="1100" dirty="0"/>
              <a:t>Se valida procesamiento de imágenes tomadas con dron, se llevan a cabo reuniones intrainstitucionales para diseño del SIT .</a:t>
            </a:r>
          </a:p>
          <a:p>
            <a:pPr algn="just"/>
            <a:endParaRPr lang="es-ES" sz="1100" dirty="0"/>
          </a:p>
          <a:p>
            <a:pPr algn="just"/>
            <a:r>
              <a:rPr lang="es-ES" sz="1100" b="1" dirty="0"/>
              <a:t>d. DOS PROYECTOS DE CICLOVÍAS: </a:t>
            </a:r>
            <a:r>
              <a:rPr lang="es-ES" sz="1100" dirty="0"/>
              <a:t>Se llevaron a cabo propuestas de diseño de ciclovías en; </a:t>
            </a:r>
          </a:p>
          <a:p>
            <a:pPr algn="just"/>
            <a:endParaRPr lang="es-ES" sz="1100" dirty="0"/>
          </a:p>
          <a:p>
            <a:pPr marL="228600" indent="-228600" algn="just">
              <a:buAutoNum type="arabicPeriod"/>
            </a:pPr>
            <a:r>
              <a:rPr lang="es-ES" sz="1100" dirty="0"/>
              <a:t>Avenida Andrés Quintana Roo desde Avenida López Portillo hasta Avenida Kabah</a:t>
            </a:r>
          </a:p>
          <a:p>
            <a:pPr marL="228600" indent="-228600" algn="just">
              <a:buAutoNum type="arabicPeriod"/>
            </a:pPr>
            <a:endParaRPr lang="es-ES" sz="1100" dirty="0"/>
          </a:p>
          <a:p>
            <a:pPr algn="just"/>
            <a:r>
              <a:rPr lang="es-ES" sz="1100" dirty="0"/>
              <a:t>2. Avenida Bonampak Avenida Chichen Itza hasta calle 82 ( Universidad del Caribe).</a:t>
            </a:r>
          </a:p>
          <a:p>
            <a:pPr algn="just"/>
            <a:endParaRPr lang="es-ES" sz="1100" dirty="0"/>
          </a:p>
          <a:p>
            <a:pPr algn="just"/>
            <a:r>
              <a:rPr lang="es-ES" sz="1100" dirty="0"/>
              <a:t>Avance acumulado anual </a:t>
            </a:r>
            <a:r>
              <a:rPr lang="es-ES" sz="1200" b="1" dirty="0"/>
              <a:t>75%</a:t>
            </a:r>
            <a:r>
              <a:rPr lang="es-ES" sz="1100" dirty="0"/>
              <a:t>.</a:t>
            </a:r>
            <a:endParaRPr lang="es-MX" sz="1100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BF9DEAA-B13E-47B6-8E92-D658724A3E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6099821"/>
              </p:ext>
            </p:extLst>
          </p:nvPr>
        </p:nvGraphicFramePr>
        <p:xfrm>
          <a:off x="5822420" y="1769164"/>
          <a:ext cx="6054842" cy="4032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94158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E7FE86-9B3F-4C55-280C-775562D33D62}"/>
              </a:ext>
            </a:extLst>
          </p:cNvPr>
          <p:cNvSpPr/>
          <p:nvPr/>
        </p:nvSpPr>
        <p:spPr>
          <a:xfrm>
            <a:off x="200538" y="408636"/>
            <a:ext cx="1179092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81C86A-8EE3-CA8F-30A5-DBEEA05DC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6" name="Imagen 3">
            <a:extLst>
              <a:ext uri="{FF2B5EF4-FFF2-40B4-BE49-F238E27FC236}">
                <a16:creationId xmlns:a16="http://schemas.microsoft.com/office/drawing/2014/main" id="{F01C88D8-5D3A-4CC8-9A25-4FB6E2D6B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590" y="1485344"/>
            <a:ext cx="7143750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adroTexto 7">
            <a:extLst>
              <a:ext uri="{FF2B5EF4-FFF2-40B4-BE49-F238E27FC236}">
                <a16:creationId xmlns:a16="http://schemas.microsoft.com/office/drawing/2014/main" id="{5175DA7F-5037-418E-B230-86F2392083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660" y="3429000"/>
            <a:ext cx="37907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s-MX" altLang="es-MX" dirty="0"/>
              <a:t>Sistema de Movilidad Integral</a:t>
            </a:r>
          </a:p>
        </p:txBody>
      </p:sp>
    </p:spTree>
    <p:extLst>
      <p:ext uri="{BB962C8B-B14F-4D97-AF65-F5344CB8AC3E}">
        <p14:creationId xmlns:p14="http://schemas.microsoft.com/office/powerpoint/2010/main" val="1661748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E7FE86-9B3F-4C55-280C-775562D33D62}"/>
              </a:ext>
            </a:extLst>
          </p:cNvPr>
          <p:cNvSpPr/>
          <p:nvPr/>
        </p:nvSpPr>
        <p:spPr>
          <a:xfrm>
            <a:off x="200538" y="408636"/>
            <a:ext cx="1179092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81C86A-8EE3-CA8F-30A5-DBEEA05DC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0" name="Imagen 6">
            <a:extLst>
              <a:ext uri="{FF2B5EF4-FFF2-40B4-BE49-F238E27FC236}">
                <a16:creationId xmlns:a16="http://schemas.microsoft.com/office/drawing/2014/main" id="{DF629632-EBDB-4D4B-BDA7-7CA0D89FE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"/>
          <a:stretch>
            <a:fillRect/>
          </a:stretch>
        </p:blipFill>
        <p:spPr bwMode="auto">
          <a:xfrm>
            <a:off x="6935098" y="1764652"/>
            <a:ext cx="4738166" cy="444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uadroTexto 8">
            <a:extLst>
              <a:ext uri="{FF2B5EF4-FFF2-40B4-BE49-F238E27FC236}">
                <a16:creationId xmlns:a16="http://schemas.microsoft.com/office/drawing/2014/main" id="{752A0F6F-C73A-481D-AAD3-CF8A25037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841" y="3103391"/>
            <a:ext cx="54117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s-MX" altLang="es-MX" dirty="0">
                <a:solidFill>
                  <a:srgbClr val="000000"/>
                </a:solidFill>
                <a:latin typeface="HelveticaNeueLight"/>
              </a:rPr>
              <a:t>General conectividad con el Tren Maya para Cancún.</a:t>
            </a:r>
            <a:endParaRPr lang="es-MX" altLang="es-MX" dirty="0"/>
          </a:p>
        </p:txBody>
      </p:sp>
    </p:spTree>
    <p:extLst>
      <p:ext uri="{BB962C8B-B14F-4D97-AF65-F5344CB8AC3E}">
        <p14:creationId xmlns:p14="http://schemas.microsoft.com/office/powerpoint/2010/main" val="2706342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E7FE86-9B3F-4C55-280C-775562D33D62}"/>
              </a:ext>
            </a:extLst>
          </p:cNvPr>
          <p:cNvSpPr/>
          <p:nvPr/>
        </p:nvSpPr>
        <p:spPr>
          <a:xfrm>
            <a:off x="200538" y="408636"/>
            <a:ext cx="1179092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81C86A-8EE3-CA8F-30A5-DBEEA05DC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F1311C6-6A23-4F60-971D-9CADBA67FF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37" y="1517775"/>
            <a:ext cx="5241661" cy="295463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BD048D0-33AA-4B3A-B5A8-1246BF02A3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504" y="4673145"/>
            <a:ext cx="2083705" cy="150914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4E7F588-4392-4E34-B28E-FB6BFDC49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9" y="1882643"/>
            <a:ext cx="5581305" cy="405774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C5D84ADC-D238-45F6-BEF9-B5C513400CB6}"/>
              </a:ext>
            </a:extLst>
          </p:cNvPr>
          <p:cNvSpPr txBox="1"/>
          <p:nvPr/>
        </p:nvSpPr>
        <p:spPr>
          <a:xfrm>
            <a:off x="2615724" y="4740060"/>
            <a:ext cx="31647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1. Ciclovía Andrés Quintana Roo con transferencia intermodal (Cambio de sistema de transporte de bicicleta - bus).</a:t>
            </a:r>
          </a:p>
        </p:txBody>
      </p:sp>
    </p:spTree>
    <p:extLst>
      <p:ext uri="{BB962C8B-B14F-4D97-AF65-F5344CB8AC3E}">
        <p14:creationId xmlns:p14="http://schemas.microsoft.com/office/powerpoint/2010/main" val="1961163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E7FE86-9B3F-4C55-280C-775562D33D62}"/>
              </a:ext>
            </a:extLst>
          </p:cNvPr>
          <p:cNvSpPr/>
          <p:nvPr/>
        </p:nvSpPr>
        <p:spPr>
          <a:xfrm>
            <a:off x="200538" y="408636"/>
            <a:ext cx="1179092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81C86A-8EE3-CA8F-30A5-DBEEA05DC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5261CF8-D281-4F86-8124-B715546413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788230" y="2329933"/>
            <a:ext cx="3008192" cy="220951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CE7D476-1D18-4138-AC74-B7F4BD25E4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6099" y="1930592"/>
            <a:ext cx="4393982" cy="316523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51CA751F-2229-4D68-B308-90B5959AC337}"/>
              </a:ext>
            </a:extLst>
          </p:cNvPr>
          <p:cNvSpPr txBox="1"/>
          <p:nvPr/>
        </p:nvSpPr>
        <p:spPr>
          <a:xfrm>
            <a:off x="5879948" y="5406636"/>
            <a:ext cx="332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/>
              <a:t>2. Ciclovía Bonampak norte (fase 3) 3  km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730404AF-64A7-48E9-9947-618DDAB75D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542" y="1516100"/>
            <a:ext cx="3187861" cy="454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121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E7FE86-9B3F-4C55-280C-775562D33D62}"/>
              </a:ext>
            </a:extLst>
          </p:cNvPr>
          <p:cNvSpPr/>
          <p:nvPr/>
        </p:nvSpPr>
        <p:spPr>
          <a:xfrm>
            <a:off x="200538" y="408636"/>
            <a:ext cx="1179092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81C86A-8EE3-CA8F-30A5-DBEEA05DC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9F64D46-EE83-46A4-8B9F-1901CBDFF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2035" y="3729956"/>
            <a:ext cx="1860776" cy="139644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B3A725FF-61C7-44CC-ACCA-5959028F23A0}"/>
              </a:ext>
            </a:extLst>
          </p:cNvPr>
          <p:cNvSpPr txBox="1"/>
          <p:nvPr/>
        </p:nvSpPr>
        <p:spPr>
          <a:xfrm>
            <a:off x="9129318" y="2568921"/>
            <a:ext cx="1966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Avenida Escénica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67BECA5-3EE9-466F-A221-17B3B15FA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139" y="2373454"/>
            <a:ext cx="4017110" cy="271300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4E618D9-B9E8-4058-8D16-D7A1625A87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21" y="1748995"/>
            <a:ext cx="3287832" cy="425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47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20479</TotalTime>
  <Words>1284</Words>
  <Application>Microsoft Office PowerPoint</Application>
  <PresentationFormat>Panorámica</PresentationFormat>
  <Paragraphs>174</Paragraphs>
  <Slides>19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6" baseType="lpstr">
      <vt:lpstr>Arial</vt:lpstr>
      <vt:lpstr>Arial Black</vt:lpstr>
      <vt:lpstr>Avenir Next LT Pro Light</vt:lpstr>
      <vt:lpstr>Calibri</vt:lpstr>
      <vt:lpstr>Calibri Light</vt:lpstr>
      <vt:lpstr>HelveticaNeueLight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Dell</cp:lastModifiedBy>
  <cp:revision>474</cp:revision>
  <cp:lastPrinted>2022-08-09T15:08:40Z</cp:lastPrinted>
  <dcterms:created xsi:type="dcterms:W3CDTF">2021-04-16T16:11:05Z</dcterms:created>
  <dcterms:modified xsi:type="dcterms:W3CDTF">2024-10-18T15:29:23Z</dcterms:modified>
</cp:coreProperties>
</file>