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5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6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26"/>
  </p:notesMasterIdLst>
  <p:sldIdLst>
    <p:sldId id="256" r:id="rId2"/>
    <p:sldId id="318" r:id="rId3"/>
    <p:sldId id="319" r:id="rId4"/>
    <p:sldId id="267" r:id="rId5"/>
    <p:sldId id="268" r:id="rId6"/>
    <p:sldId id="329" r:id="rId7"/>
    <p:sldId id="325" r:id="rId8"/>
    <p:sldId id="266" r:id="rId9"/>
    <p:sldId id="269" r:id="rId10"/>
    <p:sldId id="332" r:id="rId11"/>
    <p:sldId id="343" r:id="rId12"/>
    <p:sldId id="339" r:id="rId13"/>
    <p:sldId id="264" r:id="rId14"/>
    <p:sldId id="270" r:id="rId15"/>
    <p:sldId id="330" r:id="rId16"/>
    <p:sldId id="271" r:id="rId17"/>
    <p:sldId id="338" r:id="rId18"/>
    <p:sldId id="334" r:id="rId19"/>
    <p:sldId id="265" r:id="rId20"/>
    <p:sldId id="320" r:id="rId21"/>
    <p:sldId id="336" r:id="rId22"/>
    <p:sldId id="340" r:id="rId23"/>
    <p:sldId id="341" r:id="rId24"/>
    <p:sldId id="326" r:id="rId25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7" roundtripDataSignature="AMtx7mht5CsPo9Ajptt/UZZ8xwyuBEp90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ISBETH BADILLO" initials="AB" lastIdx="1" clrIdx="0">
    <p:extLst>
      <p:ext uri="{19B8F6BF-5375-455C-9EA6-DF929625EA0E}">
        <p15:presenceInfo xmlns:p15="http://schemas.microsoft.com/office/powerpoint/2012/main" userId="ARISBETH BADILLO" providerId="None"/>
      </p:ext>
    </p:extLst>
  </p:cmAuthor>
  <p:cmAuthor id="2" name="Admin" initials="A" lastIdx="1" clrIdx="1">
    <p:extLst>
      <p:ext uri="{19B8F6BF-5375-455C-9EA6-DF929625EA0E}">
        <p15:presenceInfo xmlns:p15="http://schemas.microsoft.com/office/powerpoint/2012/main" userId="Admin" providerId="None"/>
      </p:ext>
    </p:extLst>
  </p:cmAuthor>
  <p:cmAuthor id="3" name="Ileana Irai Vázquez Cavita" initials="IIVC" lastIdx="1" clrIdx="2">
    <p:extLst>
      <p:ext uri="{19B8F6BF-5375-455C-9EA6-DF929625EA0E}">
        <p15:presenceInfo xmlns:p15="http://schemas.microsoft.com/office/powerpoint/2012/main" userId="Ileana Irai Vázquez Cavit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3" autoAdjust="0"/>
    <p:restoredTop sz="95032" autoAdjust="0"/>
  </p:normalViewPr>
  <p:slideViewPr>
    <p:cSldViewPr snapToGrid="0">
      <p:cViewPr varScale="1">
        <p:scale>
          <a:sx n="105" d="100"/>
          <a:sy n="105" d="100"/>
        </p:scale>
        <p:origin x="8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customschemas.google.com/relationships/presentationmetadata" Target="metadata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3T\GRAFICAS%20COPLADEMUN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 PLANEADA Y ALCANZADA A NIVEL PROPÓSITO </a:t>
            </a:r>
          </a:p>
          <a:p>
            <a:pPr>
              <a:defRPr/>
            </a:pPr>
            <a:r>
              <a:rPr lang="es-MX" b="1"/>
              <a:t>POBLACIÓN ATENDIDA </a:t>
            </a:r>
          </a:p>
          <a:p>
            <a:pPr>
              <a:defRPr/>
            </a:pPr>
            <a:r>
              <a:rPr lang="es-MX" b="1"/>
              <a:t>TERCER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Planeado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252-4916-B010-6CC2E96E512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TRIMESTRALES!$B$4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TRIMESTRALES!$C$4</c:f>
              <c:numCache>
                <c:formatCode>General</c:formatCode>
                <c:ptCount val="1"/>
                <c:pt idx="0">
                  <c:v>12250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52-4916-B010-6CC2E96E5126}"/>
            </c:ext>
          </c:extLst>
        </c:ser>
        <c:ser>
          <c:idx val="1"/>
          <c:order val="1"/>
          <c:tx>
            <c:v>Realizado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8252-4916-B010-6CC2E96E512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TRIMESTRALES!$B$4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TRIMESTRALES!$D$4</c:f>
              <c:numCache>
                <c:formatCode>General</c:formatCode>
                <c:ptCount val="1"/>
                <c:pt idx="0">
                  <c:v>12356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252-4916-B010-6CC2E96E512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TRIMESTRALES!$E$3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5746729333251872E-2"/>
                  <c:y val="7.33740189566769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252-4916-B010-6CC2E96E51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TRIMESTRALES!$B$4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TRIMESTRALES!$E$4</c:f>
              <c:numCache>
                <c:formatCode>0.00%</c:formatCode>
                <c:ptCount val="1"/>
                <c:pt idx="0">
                  <c:v>1.0086530612244897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8252-4916-B010-6CC2E96E51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5871408"/>
        <c:axId val="455869968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55869968"/>
        <c:scaling>
          <c:orientation val="minMax"/>
          <c:max val="1.5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55871408"/>
        <c:crosses val="max"/>
        <c:crossBetween val="between"/>
      </c:valAx>
      <c:catAx>
        <c:axId val="4558714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558699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REGULACIONES</a:t>
            </a:r>
            <a:r>
              <a:rPr lang="es-MX" b="1" baseline="0"/>
              <a:t> REGISTRADAS</a:t>
            </a:r>
            <a:endParaRPr lang="es-MX" b="1"/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TRIMESTRALES!$AV$3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TRIMESTRALES!$AV$4</c:f>
              <c:numCache>
                <c:formatCode>#,##0</c:formatCode>
                <c:ptCount val="1"/>
                <c:pt idx="0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C4-4EEB-B7A4-5EA453F509E3}"/>
            </c:ext>
          </c:extLst>
        </c:ser>
        <c:ser>
          <c:idx val="1"/>
          <c:order val="1"/>
          <c:tx>
            <c:strRef>
              <c:f>TRIMESTRALES!$AW$3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TRIMESTRALES!$AW$4</c:f>
              <c:numCache>
                <c:formatCode>#,##0</c:formatCode>
                <c:ptCount val="1"/>
                <c:pt idx="0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C4-4EEB-B7A4-5EA453F509E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TRIMESTRALES!$AX$3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290322799140259E-2"/>
                  <c:y val="0.211898940505297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7C4-4EEB-B7A4-5EA453F509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TRIMESTRALES!$AX$4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7C4-4EEB-B7A4-5EA453F509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8929632"/>
        <c:axId val="44893635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48936352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8929632"/>
        <c:crosses val="max"/>
        <c:crossBetween val="between"/>
      </c:valAx>
      <c:catAx>
        <c:axId val="448929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89363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s-MX" b="1"/>
              <a:t>HERRAMIENTAS DE DESARROLLO ADMINISTRATIVO E INNOVACIÓN </a:t>
            </a: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TRIMESTRALES!$BA$3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TRIMESTRALES!$BA$4</c:f>
              <c:numCache>
                <c:formatCode>#,##0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4F-4146-BF1B-F411DA98E2F1}"/>
            </c:ext>
          </c:extLst>
        </c:ser>
        <c:ser>
          <c:idx val="1"/>
          <c:order val="1"/>
          <c:tx>
            <c:strRef>
              <c:f>TRIMESTRALES!$BB$3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TRIMESTRALES!$BB$4</c:f>
              <c:numCache>
                <c:formatCode>#,##0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4F-4146-BF1B-F411DA98E2F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TRIMESTRALES!$BC$3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008032128514056E-3"/>
                  <c:y val="0.217886178861788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54F-4146-BF1B-F411DA98E2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TRIMESTRALES!$BC$4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54F-4146-BF1B-F411DA98E2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0479120"/>
        <c:axId val="540478160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40478160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40479120"/>
        <c:crosses val="max"/>
        <c:crossBetween val="between"/>
      </c:valAx>
      <c:catAx>
        <c:axId val="5404791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404781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s-MX" b="1"/>
              <a:t>MANUALES ADMINISTRATIVOS REVISADOS Y VALIDADOS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s-MX" b="1"/>
              <a:t> </a:t>
            </a: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TRIMESTRALES!$BF$3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672-40EE-ACB9-92278C60ED7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TRIMESTRALES!$BF$4</c:f>
              <c:numCache>
                <c:formatCode>#,##0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672-40EE-ACB9-92278C60ED75}"/>
            </c:ext>
          </c:extLst>
        </c:ser>
        <c:ser>
          <c:idx val="1"/>
          <c:order val="1"/>
          <c:tx>
            <c:strRef>
              <c:f>TRIMESTRALES!$BG$3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8672-40EE-ACB9-92278C60ED7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TRIMESTRALES!$BG$4</c:f>
              <c:numCache>
                <c:formatCode>#,##0</c:formatCode>
                <c:ptCount val="1"/>
                <c:pt idx="0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672-40EE-ACB9-92278C60ED7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TRIMESTRALES!$BH$3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7761439458621889E-3"/>
                  <c:y val="8.1544075283271917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672-40EE-ACB9-92278C60ED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TRIMESTRALES!$BH$4</c:f>
              <c:numCache>
                <c:formatCode>0.00%</c:formatCode>
                <c:ptCount val="1"/>
                <c:pt idx="0">
                  <c:v>1.5833333333333333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8672-40EE-ACB9-92278C60ED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0479120"/>
        <c:axId val="540478160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40478160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40479120"/>
        <c:crosses val="max"/>
        <c:crossBetween val="between"/>
      </c:valAx>
      <c:catAx>
        <c:axId val="5404791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404781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ESTRUCTURAS ORGÁNICAS ANALIZADAS Y EVALUADAS 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</a:t>
            </a:r>
            <a:endParaRPr lang="es-MX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TRIMESTRALES!$BK$3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25-4CF7-9BF0-987A31AEDFF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TRIMESTRALES!$BK$4</c:f>
              <c:numCache>
                <c:formatCode>#,##0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425-4CF7-9BF0-987A31AEDFF4}"/>
            </c:ext>
          </c:extLst>
        </c:ser>
        <c:ser>
          <c:idx val="1"/>
          <c:order val="1"/>
          <c:tx>
            <c:strRef>
              <c:f>TRIMESTRALES!$BL$3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4425-4CF7-9BF0-987A31AEDFF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TRIMESTRALES!$BL$4</c:f>
              <c:numCache>
                <c:formatCode>#,##0</c:formatCode>
                <c:ptCount val="1"/>
                <c:pt idx="0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425-4CF7-9BF0-987A31AEDFF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TRIMESTRALES!$BM$3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0808272459918413E-2"/>
                  <c:y val="3.41706676909288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425-4CF7-9BF0-987A31AEDF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TRIMESTRALES!$BM$4</c:f>
              <c:numCache>
                <c:formatCode>0.00%</c:formatCode>
                <c:ptCount val="1"/>
                <c:pt idx="0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425-4CF7-9BF0-987A31AEDF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3319792"/>
        <c:axId val="67330491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673304912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73319792"/>
        <c:crosses val="max"/>
        <c:crossBetween val="between"/>
      </c:valAx>
      <c:catAx>
        <c:axId val="6733197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733049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EVALUACIONES CIUDADANAS DE ATENCIÓN 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</a:t>
            </a:r>
            <a:endParaRPr lang="es-MX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TRIMESTRALES!$BP$3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B2E-4334-AE14-E01084CA008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TRIMESTRALES!$BP$4</c:f>
              <c:numCache>
                <c:formatCode>General</c:formatCode>
                <c:ptCount val="1"/>
                <c:pt idx="0">
                  <c:v>1300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2E-4334-AE14-E01084CA008C}"/>
            </c:ext>
          </c:extLst>
        </c:ser>
        <c:ser>
          <c:idx val="1"/>
          <c:order val="1"/>
          <c:tx>
            <c:strRef>
              <c:f>TRIMESTRALES!$BQ$3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5B2E-4334-AE14-E01084CA008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TRIMESTRALES!$BQ$4</c:f>
              <c:numCache>
                <c:formatCode>#,##0</c:formatCode>
                <c:ptCount val="1"/>
                <c:pt idx="0">
                  <c:v>1365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B2E-4334-AE14-E01084CA008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TRIMESTRALES!$BR$3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8623595963548033E-3"/>
                  <c:y val="-9.5910633122079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B2E-4334-AE14-E01084CA00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TRIMESTRALES!$BR$4</c:f>
              <c:numCache>
                <c:formatCode>0.00%</c:formatCode>
                <c:ptCount val="1"/>
                <c:pt idx="0">
                  <c:v>1.05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5B2E-4334-AE14-E01084CA00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3273712"/>
        <c:axId val="67327467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18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673274672"/>
        <c:scaling>
          <c:orientation val="minMax"/>
          <c:max val="1.100000000000000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73273712"/>
        <c:crosses val="max"/>
        <c:crossBetween val="between"/>
      </c:valAx>
      <c:catAx>
        <c:axId val="6732737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7327467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CAPACITACIONES A LAS Y LOS TRABAJADORES DE LAS DEPENDENCIAS 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</a:t>
            </a:r>
            <a:endParaRPr lang="es-MX" b="1"/>
          </a:p>
        </c:rich>
      </c:tx>
      <c:layout>
        <c:manualLayout>
          <c:xMode val="edge"/>
          <c:yMode val="edge"/>
          <c:x val="0.13146118721461186"/>
          <c:y val="1.95121951219512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TRIMESTRALES!$BU$3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939-4C23-A31B-F75C67B7B42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TRIMESTRALES!$BU$4</c:f>
              <c:numCache>
                <c:formatCode>General</c:formatCode>
                <c:ptCount val="1"/>
                <c:pt idx="0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39-4C23-A31B-F75C67B7B42F}"/>
            </c:ext>
          </c:extLst>
        </c:ser>
        <c:ser>
          <c:idx val="1"/>
          <c:order val="1"/>
          <c:tx>
            <c:strRef>
              <c:f>TRIMESTRALES!$BV$3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939-4C23-A31B-F75C67B7B42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TRIMESTRALES!$BV$4</c:f>
              <c:numCache>
                <c:formatCode>#,##0</c:formatCode>
                <c:ptCount val="1"/>
                <c:pt idx="0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939-4C23-A31B-F75C67B7B42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TRIMESTRALES!$BW$3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TRIMESTRALES!$BW$4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4939-4C23-A31B-F75C67B7B4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3247312"/>
        <c:axId val="67326027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673260272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73247312"/>
        <c:crosses val="max"/>
        <c:crossBetween val="between"/>
      </c:valAx>
      <c:catAx>
        <c:axId val="6732473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7326027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 PLANEADA Y ALCANZADA A NIVEL COMPONENTE</a:t>
            </a:r>
          </a:p>
          <a:p>
            <a:pPr>
              <a:defRPr/>
            </a:pPr>
            <a:r>
              <a:rPr lang="es-MX" b="1"/>
              <a:t>IMPLEMENTACIÓN DE HERRAMIENTAS DIGITALES 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</a:t>
            </a:r>
            <a:endParaRPr lang="es-MX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TRIMESTRALES!$BZ$3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D10-4549-8C23-59F3C968000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TRIMESTRALES!$BZ$4</c:f>
              <c:numCache>
                <c:formatCode>0.00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D10-4549-8C23-59F3C9680007}"/>
            </c:ext>
          </c:extLst>
        </c:ser>
        <c:ser>
          <c:idx val="1"/>
          <c:order val="1"/>
          <c:tx>
            <c:strRef>
              <c:f>TRIMESTRALES!$CA$3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6D10-4549-8C23-59F3C968000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TRIMESTRALES!$CA$4</c:f>
              <c:numCache>
                <c:formatCode>0.00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D10-4549-8C23-59F3C968000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TRIMESTRALES!$CB$3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TRIMESTRALES!$CB$4</c:f>
              <c:numCache>
                <c:formatCode>0.00%</c:formatCode>
                <c:ptCount val="1"/>
                <c:pt idx="0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6D10-4549-8C23-59F3C96800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3336592"/>
        <c:axId val="67334811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673348112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73336592"/>
        <c:crosses val="max"/>
        <c:crossBetween val="between"/>
      </c:valAx>
      <c:catAx>
        <c:axId val="6733365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733481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</a:t>
            </a:r>
          </a:p>
          <a:p>
            <a:pPr>
              <a:defRPr/>
            </a:pPr>
            <a:r>
              <a:rPr lang="es-MX" b="1"/>
              <a:t>IMPLEMENTACION</a:t>
            </a:r>
            <a:r>
              <a:rPr lang="es-MX" b="1" baseline="0"/>
              <a:t> SISTEMA INTEGRAL DE </a:t>
            </a:r>
          </a:p>
          <a:p>
            <a:pPr>
              <a:defRPr/>
            </a:pPr>
            <a:r>
              <a:rPr lang="es-MX" b="1" baseline="0"/>
              <a:t>VENTANILLA ÚNICA Y DE TURNOS</a:t>
            </a:r>
            <a:endParaRPr lang="es-MX" b="1"/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</a:t>
            </a:r>
            <a:endParaRPr lang="es-MX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TRIMESTRALES!$CJ$3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AA2-4B45-98DF-1F268434B3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TRIMESTRALES!$CJ$4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AA2-4B45-98DF-1F268434B3C3}"/>
            </c:ext>
          </c:extLst>
        </c:ser>
        <c:ser>
          <c:idx val="1"/>
          <c:order val="1"/>
          <c:tx>
            <c:strRef>
              <c:f>TRIMESTRALES!$CK$3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9AA2-4B45-98DF-1F268434B3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TRIMESTRALES!$CK$4</c:f>
              <c:numCache>
                <c:formatCode>0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AA2-4B45-98DF-1F268434B3C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TRIMESTRALES!$CL$3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2138949498783267E-3"/>
                  <c:y val="5.688624287817681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AA2-4B45-98DF-1F268434B3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TRIMESTRALES!$CL$4</c:f>
              <c:numCache>
                <c:formatCode>0.00%</c:formatCode>
                <c:ptCount val="1"/>
                <c:pt idx="0">
                  <c:v>0.5714285714285714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9AA2-4B45-98DF-1F268434B3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7057072"/>
        <c:axId val="44707675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47076752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7057072"/>
        <c:crosses val="max"/>
        <c:crossBetween val="between"/>
      </c:valAx>
      <c:catAx>
        <c:axId val="447057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70767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</a:t>
            </a:r>
          </a:p>
          <a:p>
            <a:pPr>
              <a:defRPr/>
            </a:pPr>
            <a:r>
              <a:rPr lang="es-MX" b="1"/>
              <a:t>IMPLEMENTACIÓN SISTEMA PARA LA </a:t>
            </a:r>
          </a:p>
          <a:p>
            <a:pPr>
              <a:defRPr/>
            </a:pPr>
            <a:r>
              <a:rPr lang="es-MX" b="1"/>
              <a:t>GESTIÓN DE MANUALES ADMINISTRATIVOS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</a:t>
            </a:r>
            <a:endParaRPr lang="es-MX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TRIMESTRALES!$CP$3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TRIMESTRALES!$CP$4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25-45E4-8D40-F5E9302CFA68}"/>
            </c:ext>
          </c:extLst>
        </c:ser>
        <c:ser>
          <c:idx val="1"/>
          <c:order val="1"/>
          <c:tx>
            <c:strRef>
              <c:f>TRIMESTRALES!$CQ$3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TRIMESTRALES!$CQ$4</c:f>
              <c:numCache>
                <c:formatCode>0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25-45E4-8D40-F5E9302CFA6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TRIMESTRALES!$CR$3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TRIMESTRALES!$CR$4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325-45E4-8D40-F5E9302CFA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7057072"/>
        <c:axId val="44707675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47076752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7057072"/>
        <c:crosses val="max"/>
        <c:crossBetween val="between"/>
      </c:valAx>
      <c:catAx>
        <c:axId val="447057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70767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</a:t>
            </a:r>
          </a:p>
          <a:p>
            <a:pPr>
              <a:defRPr/>
            </a:pPr>
            <a:r>
              <a:rPr lang="es-MX" b="1"/>
              <a:t>IMPLEMENTACION DE LA CAMPAÑA DIGITAL DEL IMDAI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</a:t>
            </a:r>
            <a:endParaRPr lang="es-MX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TRIMESTRALES!$CU$3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TRIMESTRALES!$CU$4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FB-4241-B3D5-6ABDF7958F9C}"/>
            </c:ext>
          </c:extLst>
        </c:ser>
        <c:ser>
          <c:idx val="1"/>
          <c:order val="1"/>
          <c:tx>
            <c:strRef>
              <c:f>TRIMESTRALES!$CV$3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TRIMESTRALES!$CV$4</c:f>
              <c:numCache>
                <c:formatCode>0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FB-4241-B3D5-6ABDF7958F9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TRIMESTRALES!$CW$3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TRIMESTRALES!$CW$4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DFB-4241-B3D5-6ABDF7958F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7057072"/>
        <c:axId val="44707675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47076752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7057072"/>
        <c:crosses val="max"/>
        <c:crossBetween val="between"/>
      </c:valAx>
      <c:catAx>
        <c:axId val="447057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70767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 PLANEADA Y ALCANZADA A NIVEL PROPÓSITO DEPENDENCIAS MUNICIPALES ATENDIDAS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TRIMESTRALES!$H$3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A49-4662-8B87-9582456D35F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TRIMESTRALES!$H$4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A49-4662-8B87-9582456D35FC}"/>
            </c:ext>
          </c:extLst>
        </c:ser>
        <c:ser>
          <c:idx val="1"/>
          <c:order val="1"/>
          <c:tx>
            <c:strRef>
              <c:f>TRIMESTRALES!$I$3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EA49-4662-8B87-9582456D35F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TRIMESTRALES!$I$4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A49-4662-8B87-9582456D35F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TRIMESTRALES!$J$3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9216805549579615E-2"/>
                  <c:y val="5.70741004562693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A49-4662-8B87-9582456D35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TRIMESTRALES!$J$4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EA49-4662-8B87-9582456D35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5812368"/>
        <c:axId val="455869488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55869488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55812368"/>
        <c:crosses val="max"/>
        <c:crossBetween val="between"/>
      </c:valAx>
      <c:catAx>
        <c:axId val="4558123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5586948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 PLANEADA Y ALCANZADA A NIVEL COMPONENTE </a:t>
            </a:r>
          </a:p>
          <a:p>
            <a:pPr>
              <a:defRPr/>
            </a:pPr>
            <a:r>
              <a:rPr lang="es-MX" b="1"/>
              <a:t>TRÁMITES Y SERVICIOS GESTIONADOS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TRIMESTRALES!$M$3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910-4098-AA7F-D163A387661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TRIMESTRALES!$M$4</c:f>
              <c:numCache>
                <c:formatCode>General</c:formatCode>
                <c:ptCount val="1"/>
                <c:pt idx="0">
                  <c:v>21500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910-4098-AA7F-D163A3876613}"/>
            </c:ext>
          </c:extLst>
        </c:ser>
        <c:ser>
          <c:idx val="1"/>
          <c:order val="1"/>
          <c:tx>
            <c:strRef>
              <c:f>TRIMESTRALES!$I$3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6910-4098-AA7F-D163A387661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TRIMESTRALES!$N$4</c:f>
              <c:numCache>
                <c:formatCode>General</c:formatCode>
                <c:ptCount val="1"/>
                <c:pt idx="0">
                  <c:v>21527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910-4098-AA7F-D163A387661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TRIMESTRALES!$O$3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9306193641534077E-3"/>
                  <c:y val="-4.724537794633861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910-4098-AA7F-D163A38766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TRIMESTRALES!$O$4</c:f>
              <c:numCache>
                <c:formatCode>0.00%</c:formatCode>
                <c:ptCount val="1"/>
                <c:pt idx="0">
                  <c:v>1.0012558139534884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6910-4098-AA7F-D163A38766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5542928"/>
        <c:axId val="525548208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25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25548208"/>
        <c:scaling>
          <c:orientation val="minMax"/>
          <c:max val="1.2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25542928"/>
        <c:crosses val="max"/>
        <c:crossBetween val="between"/>
      </c:valAx>
      <c:catAx>
        <c:axId val="5255429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255482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ASESORÍAS BRINDADAS 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TRIMESTRALES!$R$3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103-42BC-BB92-F21A7963734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TRIMESTRALES!$R$4</c:f>
              <c:numCache>
                <c:formatCode>General</c:formatCode>
                <c:ptCount val="1"/>
                <c:pt idx="0">
                  <c:v>4500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03-42BC-BB92-F21A7963734D}"/>
            </c:ext>
          </c:extLst>
        </c:ser>
        <c:ser>
          <c:idx val="1"/>
          <c:order val="1"/>
          <c:tx>
            <c:strRef>
              <c:f>TRIMESTRALES!$S$3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0103-42BC-BB92-F21A7963734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TRIMESTRALES!$S$4</c:f>
              <c:numCache>
                <c:formatCode>General</c:formatCode>
                <c:ptCount val="1"/>
                <c:pt idx="0">
                  <c:v>4503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103-42BC-BB92-F21A7963734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TRIMESTRALES!$T$3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TRIMESTRALES!$T$4</c:f>
              <c:numCache>
                <c:formatCode>0.00%</c:formatCode>
                <c:ptCount val="1"/>
                <c:pt idx="0">
                  <c:v>1.0006666666666666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0103-42BC-BB92-F21A796373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0439280"/>
        <c:axId val="540422000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40422000"/>
        <c:scaling>
          <c:orientation val="minMax"/>
          <c:max val="1.2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40439280"/>
        <c:crosses val="max"/>
        <c:crossBetween val="between"/>
      </c:valAx>
      <c:catAx>
        <c:axId val="5404392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404220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DESDE LA VENTANILLA INCLUSIVA 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TRIMESTRALES!$W$3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9E6-4682-8D05-B2864076AF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TRIMESTRALES!$W$4</c:f>
              <c:numCache>
                <c:formatCode>#,##0</c:formatCode>
                <c:ptCount val="1"/>
                <c:pt idx="0">
                  <c:v>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E6-4682-8D05-B2864076AFAB}"/>
            </c:ext>
          </c:extLst>
        </c:ser>
        <c:ser>
          <c:idx val="1"/>
          <c:order val="1"/>
          <c:tx>
            <c:strRef>
              <c:f>TRIMESTRALES!$X$3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49E6-4682-8D05-B2864076AF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TRIMESTRALES!$X$4</c:f>
              <c:numCache>
                <c:formatCode>#,##0</c:formatCode>
                <c:ptCount val="1"/>
                <c:pt idx="0">
                  <c:v>2037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9E6-4682-8D05-B2864076AFA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TRIMESTRALES!$Y$3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1685256354084518E-2"/>
                  <c:y val="-1.79055246456051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9E6-4682-8D05-B2864076AF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TRIMESTRALES!$Y$4</c:f>
              <c:numCache>
                <c:formatCode>0.00%</c:formatCode>
                <c:ptCount val="1"/>
                <c:pt idx="0">
                  <c:v>1.0185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9E6-4682-8D05-B2864076AF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5546288"/>
        <c:axId val="525545808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25545808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25546288"/>
        <c:crosses val="max"/>
        <c:crossBetween val="between"/>
      </c:valAx>
      <c:catAx>
        <c:axId val="5255462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25545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 PLANEADA Y ALCANZADA A NIVEL COMPONENTE </a:t>
            </a:r>
          </a:p>
          <a:p>
            <a:pPr>
              <a:defRPr/>
            </a:pPr>
            <a:r>
              <a:rPr lang="es-MX" b="1"/>
              <a:t>HERRAMIENTAS DE MEJORA REGULATORIA APLICADAS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TRIMESTRALES!$AB$3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FF3-4CDD-9354-6E9A4E433E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TRIMESTRALES!$AB$4</c:f>
              <c:numCache>
                <c:formatCode>#,##0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FF3-4CDD-9354-6E9A4E433E29}"/>
            </c:ext>
          </c:extLst>
        </c:ser>
        <c:ser>
          <c:idx val="1"/>
          <c:order val="1"/>
          <c:tx>
            <c:strRef>
              <c:f>TRIMESTRALES!$AC$3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6FF3-4CDD-9354-6E9A4E433E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TRIMESTRALES!$AC$4</c:f>
              <c:numCache>
                <c:formatCode>#,##0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FF3-4CDD-9354-6E9A4E433E2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TRIMESTRALES!$AD$3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TRIMESTRALES!$AD$4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6FF3-4CDD-9354-6E9A4E433E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0435440"/>
        <c:axId val="540439760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4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40439760"/>
        <c:scaling>
          <c:orientation val="minMax"/>
          <c:max val="1.100000000000000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40435440"/>
        <c:crosses val="max"/>
        <c:crossBetween val="between"/>
      </c:valAx>
      <c:catAx>
        <c:axId val="5404354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404397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TRÁMITES Y SERVICIOS SIMPLIFICADOS 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TRIMESTRALES!$AG$3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159-43D6-80CD-1016556826C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TRIMESTRALES!$AG$4</c:f>
              <c:numCache>
                <c:formatCode>#,##0</c:formatCode>
                <c:ptCount val="1"/>
                <c:pt idx="0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159-43D6-80CD-1016556826C2}"/>
            </c:ext>
          </c:extLst>
        </c:ser>
        <c:ser>
          <c:idx val="1"/>
          <c:order val="1"/>
          <c:tx>
            <c:strRef>
              <c:f>TRIMESTRALES!$AH$3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3159-43D6-80CD-1016556826C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TRIMESTRALES!$AH$4</c:f>
              <c:numCache>
                <c:formatCode>#,##0</c:formatCode>
                <c:ptCount val="1"/>
                <c:pt idx="0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159-43D6-80CD-1016556826C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TRIMESTRALES!$AI$3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1685256354084594E-2"/>
                  <c:y val="8.1743449550468784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159-43D6-80CD-1016556826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TRIMESTRALES!$AI$4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3159-43D6-80CD-1016556826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2873984"/>
        <c:axId val="442857664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42857664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2873984"/>
        <c:crosses val="max"/>
        <c:crossBetween val="between"/>
      </c:valAx>
      <c:catAx>
        <c:axId val="4428739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285766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CURSOS Y CAPACITACIONES IMPLEMENTADAS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TRIMESTRALES!$AL$3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345-495A-BC70-FBB1CB0CA6A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TRIMESTRALES!$AL$4</c:f>
              <c:numCache>
                <c:formatCode>#,##0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345-495A-BC70-FBB1CB0CA6A0}"/>
            </c:ext>
          </c:extLst>
        </c:ser>
        <c:ser>
          <c:idx val="1"/>
          <c:order val="1"/>
          <c:tx>
            <c:strRef>
              <c:f>TRIMESTRALES!$AM$3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C345-495A-BC70-FBB1CB0CA6A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TRIMESTRALES!$AM$4</c:f>
              <c:numCache>
                <c:formatCode>#,##0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345-495A-BC70-FBB1CB0CA6A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TRIMESTRALES!$AN$3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TRIMESTRALES!$AN$4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C345-495A-BC70-FBB1CB0CA6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5549648"/>
        <c:axId val="525556848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25556848"/>
        <c:scaling>
          <c:orientation val="minMax"/>
          <c:max val="1.1000000000000001"/>
          <c:min val="0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25549648"/>
        <c:crosses val="max"/>
        <c:crossBetween val="between"/>
      </c:valAx>
      <c:catAx>
        <c:axId val="5255496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255568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CONFERENCIAS Y/O FOROS PÚBLICOS REALIZADOS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TERCER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TRIMESTRALES!$AQ$3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505-4507-AFBF-F3F4AB2A4AA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TRIMESTRALES!$AQ$4</c:f>
              <c:numCache>
                <c:formatCode>#,##0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505-4507-AFBF-F3F4AB2A4AAC}"/>
            </c:ext>
          </c:extLst>
        </c:ser>
        <c:ser>
          <c:idx val="1"/>
          <c:order val="1"/>
          <c:tx>
            <c:strRef>
              <c:f>TRIMESTRALES!$AR$3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9505-4507-AFBF-F3F4AB2A4AA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TRIMESTRALES!$AR$4</c:f>
              <c:numCache>
                <c:formatCode>#,##0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505-4507-AFBF-F3F4AB2A4AA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TRIMESTRALES!$AS$3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2607354923241988E-2"/>
                  <c:y val="-6.0285312746664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505-4507-AFBF-F3F4AB2A4A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3T</c:v>
                </c:pt>
              </c:strCache>
            </c:strRef>
          </c:cat>
          <c:val>
            <c:numRef>
              <c:f>TRIMESTRALES!$AS$4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9505-4507-AFBF-F3F4AB2A4A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8929632"/>
        <c:axId val="44893635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48936352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8929632"/>
        <c:crosses val="max"/>
        <c:crossBetween val="between"/>
      </c:valAx>
      <c:catAx>
        <c:axId val="448929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89363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980024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56437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e6464d3e99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1e6464d3e99_0_26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g1e6464d3e99_0_2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00" cy="466500"/>
          </a:xfrm>
          <a:prstGeom prst="rect">
            <a:avLst/>
          </a:prstGeom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s-MX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2162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5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0" name="Google Shape;1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21545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5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0" name="Google Shape;1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41310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6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5435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55470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5484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7AE48B-793D-4B2D-B3A0-8435D5BF71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032AD50-B0A6-46CD-AD20-7795693A1C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243BE8-5AD9-4482-BF84-C7CD5AE72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4839345-83FA-41F7-ADF2-FEA863879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013D2C2-FFAA-4372-8D59-E2CBE60DF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6047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22525B-3A79-4D67-978D-16CAEA8FA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D1B441F-B56A-4166-BB18-CA4EFEA5CE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7678142-F4FF-4571-8745-AF2F469E0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F6317D3-9128-4F20-A885-DF4254641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A16373C-857E-4992-AFD2-AA536A90A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39776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BE0D273-D399-4BB8-A85C-219E7074B4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A4402D-5BF5-4C88-8170-61EC4656D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D4AB8F-10B3-475E-A4B4-ADC91C9E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C512926-A9BF-4DAC-AC1C-88178D734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2C6BD11-2578-4F8A-A3BE-F680E0E1F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47569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ED9677-C611-4E99-B990-FD8A5F26C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1E9267-ECD5-4579-8B8F-D57CAF8554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4DBE6D-0F1F-4BEC-B3B6-640C8BCEE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A6642E1-BEBB-4DEF-B423-B19AABD7D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BF8C506-E988-4793-90FB-0729DC114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5006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220E64-2D4C-48F8-9430-5E7BFA5F5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F260E53-21E4-4839-9129-C4425C06ED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5B148B6-E171-4E4B-9884-B5F25F73E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648046-3817-463B-8F86-522092FDD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A423FD6-2E08-4AC5-BCE6-57C83B0A8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4548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254029-9E4E-477F-A956-34F9B5F17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745F08A-2A01-46B8-8D0B-E59AFEBD30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335B81F-0BA3-44EE-B1EA-DFA900BA03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9512441-40F2-4E53-8662-A68B58242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7E9791-35D3-4333-9AB6-F5341F489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03DD103-FACF-49F4-BD1B-556E02531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84247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C76C45-94FB-41A4-A6D4-1355CEA7F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778124-F300-4A2E-8E35-A41B2044D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56972E5-D11D-414B-81E4-E970C4604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35E5C05-7502-4E40-A926-C06482E3FB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E448EB8-ECE3-4158-8502-350BEF9961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BC75C73-387A-49D3-9F75-A31F5B37B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FF3833C-02A7-4588-99A4-C5212162E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2C4E61E-E973-49C7-BBC3-11AA411D8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73402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17458F-747B-4C0B-B947-ABCCFDB10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58DE460-54E7-472F-AC30-59C5CA8F0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22E25F1-D571-43AA-92DF-BE7EE440E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D3824F4-0B01-4EBB-970E-837E5CB52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8885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9C53629-A155-448E-87FB-563B81F90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9AA9C1B-8C51-43DB-BC38-C1E7F1B8C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648EC08-8157-425E-B97E-F815D05D4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77659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94AC76-DCC9-47E3-AB88-CA29E090C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196B70-CDF6-41E9-9F72-1CF3DBC81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5748A95-3E42-41F0-B967-1CD3AB4327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7882290-E3D8-4BC9-AB39-EB9986C35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F50FAFE-5DBD-44AF-826A-D3DCD5A38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40B8D3-412A-4114-A73D-AFFBEA8D6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846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6DB048-73A3-4503-ACF8-5E022EA94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03519C9-681D-41D1-9C12-834F364B4C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0F101D3-0370-4A8D-9ECD-B303C111BB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3752A81-68A2-465B-B382-C3B126661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EC8B4D-610B-4561-818F-5F3CF7C86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C4F63A9-3EDE-400A-82BA-B7F596205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6660509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243FACF-FAB0-4B6C-95F9-1ABD42E06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0DD7D2-E0F8-4F1F-A712-CD38F40C4D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6C43A5-03BB-4E37-82D4-EC3768E8D6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7C3536B-2713-477D-9508-F379561E8A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1892FF-CDC5-478A-A037-141E5A798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8428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7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0"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5109" y="463493"/>
            <a:ext cx="11823700" cy="1016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"/>
          <p:cNvSpPr txBox="1"/>
          <p:nvPr/>
        </p:nvSpPr>
        <p:spPr>
          <a:xfrm>
            <a:off x="3109470" y="4623586"/>
            <a:ext cx="9043542" cy="2049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600" b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INFORME</a:t>
            </a:r>
            <a:r>
              <a:rPr lang="es-MX" sz="160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s-MX" sz="1600" b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 AVANCES EN CUMPLIMIENTO DE METAS Y OBJETIVOS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PROGRAMA INTEGRAL PARA LA OPTIMIZACIÓN DE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PROCESOS ADMINISTRATIVOS Y LA MEJORA REGULATORIA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INFORME DE AVANCE EN CUMPLIMIENTO DE METAS</a:t>
            </a: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1600" b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UNIDAD RESPONSABLE: </a:t>
            </a:r>
            <a:r>
              <a:rPr lang="es-MX" sz="160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INSTITUTO MUNICIPAL DE DESARROLLO ADMINISTRATIVO E INNOVACIÓN</a:t>
            </a:r>
            <a:endParaRPr sz="160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832949" y="5961153"/>
            <a:ext cx="175881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Octubre</a:t>
            </a:r>
            <a:r>
              <a:rPr lang="es-MX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2025</a:t>
            </a:r>
            <a:endParaRPr dirty="0"/>
          </a:p>
        </p:txBody>
      </p:sp>
      <p:sp>
        <p:nvSpPr>
          <p:cNvPr id="92" name="Google Shape;92;p1"/>
          <p:cNvSpPr txBox="1"/>
          <p:nvPr/>
        </p:nvSpPr>
        <p:spPr>
          <a:xfrm>
            <a:off x="532492" y="5648462"/>
            <a:ext cx="227652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Cancún, Quintana Roo</a:t>
            </a:r>
            <a:endParaRPr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9633DAD-167B-4504-8FB9-C1F657433A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08" y="715100"/>
            <a:ext cx="1946595" cy="84852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ADFE047-A963-0F4C-0CF5-FB3BBD802FC5}"/>
              </a:ext>
            </a:extLst>
          </p:cNvPr>
          <p:cNvSpPr txBox="1"/>
          <p:nvPr/>
        </p:nvSpPr>
        <p:spPr>
          <a:xfrm>
            <a:off x="4133461" y="2721114"/>
            <a:ext cx="8019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latin typeface="Arial Black" panose="020B0A04020102020204" pitchFamily="34" charset="0"/>
                <a:cs typeface="Arial" panose="020B0604020202020204" pitchFamily="34" charset="0"/>
              </a:rPr>
              <a:t>SUBCOMITÉ SECTORIAL DEL </a:t>
            </a:r>
          </a:p>
          <a:p>
            <a:pPr algn="ctr"/>
            <a:r>
              <a:rPr lang="es-MX" sz="2000" b="1" dirty="0">
                <a:latin typeface="Arial Black" panose="020B0A04020102020204" pitchFamily="34" charset="0"/>
                <a:cs typeface="Arial" panose="020B0604020202020204" pitchFamily="34" charset="0"/>
              </a:rPr>
              <a:t>EJE 1 GOBIERNO HUMANISTA Y DE RESULTADOS</a:t>
            </a:r>
          </a:p>
          <a:p>
            <a:pPr algn="ctr"/>
            <a:endParaRPr lang="es-MX" sz="2000" b="1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MX" sz="2000" b="1" dirty="0">
                <a:latin typeface="Arial Black" panose="020B0A04020102020204" pitchFamily="34" charset="0"/>
                <a:cs typeface="Arial" panose="020B0604020202020204" pitchFamily="34" charset="0"/>
              </a:rPr>
              <a:t>TERCERA SESIÓN ORDINARIA DEL EJERCICIO 2025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B63A8D2-1F85-4382-B9B8-F510E08EAC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6914" y="1139362"/>
            <a:ext cx="1095123" cy="106735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3101426-9F44-976E-651B-66CD580F45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890" y="1884350"/>
            <a:ext cx="2382352" cy="345142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5137FFC-DD5D-C0EB-5950-759280312E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07069" y="1276191"/>
            <a:ext cx="3742171" cy="7338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3898097-C181-7ABC-6277-335E33BBB0D4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MEJORA REGULATORIA?.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1F5C459-AC69-8971-7BC4-DC73C155C7C8}"/>
              </a:ext>
            </a:extLst>
          </p:cNvPr>
          <p:cNvSpPr txBox="1"/>
          <p:nvPr/>
        </p:nvSpPr>
        <p:spPr>
          <a:xfrm>
            <a:off x="503767" y="1033358"/>
            <a:ext cx="1118446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CAPACITACIONES EN MATERIA DE MEJORA REGULATORIA.</a:t>
            </a:r>
          </a:p>
          <a:p>
            <a:endParaRPr lang="es-MX" sz="1600" dirty="0"/>
          </a:p>
          <a:p>
            <a:pPr algn="just"/>
            <a:r>
              <a:rPr lang="es-ES" sz="1600" dirty="0"/>
              <a:t>ESTE INDICADOR MUESTRA LAS CAPACITACIONES REALIZADAS. 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DURANTE ESTE TRIMESTRE SE LOGRÓ EL </a:t>
            </a:r>
            <a:r>
              <a:rPr lang="es-ES" sz="1600" b="1" dirty="0"/>
              <a:t>100%</a:t>
            </a:r>
            <a:r>
              <a:rPr lang="es-ES" sz="1600" dirty="0"/>
              <a:t> DE CUMPLIMIENTO EN LA META PLANEADA, AL REALIZAR 4 CURSOS Y CAPACITACIONES TOTALES; EN TAL VIRTUD, AL TERCER TRIMESTRE DEL EJERCICIO 2025, ESTE INDICADOR REGISTRA EL 96.55%</a:t>
            </a:r>
            <a:r>
              <a:rPr lang="es-ES" sz="1600" b="1" dirty="0"/>
              <a:t> </a:t>
            </a:r>
            <a:r>
              <a:rPr lang="es-ES" sz="1600" dirty="0"/>
              <a:t>DE AVANCE EN LA META ANUAL PROYECTADA.</a:t>
            </a:r>
            <a:endParaRPr lang="es-MX" sz="16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C78A2FA4-A2B8-40F7-A275-589FEF01C8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8740857"/>
              </p:ext>
            </p:extLst>
          </p:nvPr>
        </p:nvGraphicFramePr>
        <p:xfrm>
          <a:off x="3048000" y="2962275"/>
          <a:ext cx="5991225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07606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A50B1-CADB-B3DF-4943-85C69698E0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84234A9-59A7-5001-A1A2-B9C5FDBF8DBF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MEJORA REGULATORIA?.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D2CBAA9-D1C1-1D09-FD8D-BBB39F3F1F1F}"/>
              </a:ext>
            </a:extLst>
          </p:cNvPr>
          <p:cNvSpPr txBox="1"/>
          <p:nvPr/>
        </p:nvSpPr>
        <p:spPr>
          <a:xfrm>
            <a:off x="503765" y="872263"/>
            <a:ext cx="1118446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CONFERENCIAS Y/O FOROS PÚBLICOS REALIZADOS</a:t>
            </a:r>
          </a:p>
          <a:p>
            <a:endParaRPr lang="es-MX" sz="1600" dirty="0"/>
          </a:p>
          <a:p>
            <a:pPr algn="just"/>
            <a:r>
              <a:rPr lang="es-ES" sz="1600" dirty="0"/>
              <a:t>SE TIENE EL 100.00% DE LA META TRIMESTRAL PROGRAMADA GRACIAS A LA REALIZACIÓN DE LOS FOROS PROGRAMADOS.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ACTUALMENTE HAY UN AVANCE DEL 75.00% DE LA META ANUAL PROGRAMADA.</a:t>
            </a:r>
            <a:endParaRPr lang="es-MX" sz="1600" dirty="0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66CE7443-2210-4CFE-8039-49749A2681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6427906"/>
              </p:ext>
            </p:extLst>
          </p:nvPr>
        </p:nvGraphicFramePr>
        <p:xfrm>
          <a:off x="3100384" y="2714436"/>
          <a:ext cx="5991225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23523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0F01769-EF4A-5927-33E2-9069F6449CAB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MEJORA REGULATORIA?.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70F47B1-B1A3-8E58-A380-2210FD935F83}"/>
              </a:ext>
            </a:extLst>
          </p:cNvPr>
          <p:cNvSpPr txBox="1"/>
          <p:nvPr/>
        </p:nvSpPr>
        <p:spPr>
          <a:xfrm>
            <a:off x="503765" y="872263"/>
            <a:ext cx="1118446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REGULACIONES REGISTRADAS EN EL CATÁLOGO NACIONAL DE REGULACIONES TRÁMITES Y SERVICIOS (CNARTYS).</a:t>
            </a:r>
          </a:p>
          <a:p>
            <a:endParaRPr lang="es-MX" sz="1600" dirty="0"/>
          </a:p>
          <a:p>
            <a:pPr algn="just"/>
            <a:r>
              <a:rPr lang="es-ES" sz="1600" dirty="0"/>
              <a:t>SE ESTABLECIERON NUEVAS METAS PARA EL TERCER Y CUARTO TRIMESTRE DERIVADO A QUE SE FIJARON PLAZOS DE CUMPLIMIENTO OBLIGATORIOS QUE ACORTARON EL TIEMPO DE RESPUESTA DE LAS UNIDADES ADMINISTRATIVAS, PROVOCANDO UN AUMENTO DE FICHAS ENTREGADAS, REVISADAS Y VALIDADAS. POR LO TANTO, SE LOGRA EL 100.00% DE LA NUEVA META TRIMESTRAL PROGRAMADA. CON ESTAS ACTUALIZACIONES, LLEGAMOS A 73.50% DE LA META ANUAL PROGRAMADA DERIVADO DEL BLOQUE ADELANTADO POR LOS PLAZOS DE CUMPLIMIENTO ACORTADOS, LO QUE DERIVA EN SUPERAR LO PLANEADO PARA EL AÑO.</a:t>
            </a:r>
            <a:endParaRPr lang="es-MX" sz="1600" dirty="0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61E6CA40-E070-4564-B83F-7702672EE0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5712725"/>
              </p:ext>
            </p:extLst>
          </p:nvPr>
        </p:nvGraphicFramePr>
        <p:xfrm>
          <a:off x="3143247" y="2810225"/>
          <a:ext cx="5905499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5877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"/>
          <p:cNvSpPr/>
          <p:nvPr/>
        </p:nvSpPr>
        <p:spPr>
          <a:xfrm>
            <a:off x="1042439" y="263277"/>
            <a:ext cx="99441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Dirección de Mejora Regulatoria</a:t>
            </a:r>
            <a:endParaRPr/>
          </a:p>
        </p:txBody>
      </p:sp>
      <p:pic>
        <p:nvPicPr>
          <p:cNvPr id="155" name="Google Shape;15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367" y="1284410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E6A1443-D5C4-B1AF-1E65-0DFB8FF2B4C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258"/>
          <a:stretch>
            <a:fillRect/>
          </a:stretch>
        </p:blipFill>
        <p:spPr>
          <a:xfrm>
            <a:off x="201029" y="3395098"/>
            <a:ext cx="5490599" cy="342279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4E5B586-19E0-168C-ACD5-C1B816DAEB8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6912"/>
          <a:stretch>
            <a:fillRect/>
          </a:stretch>
        </p:blipFill>
        <p:spPr>
          <a:xfrm>
            <a:off x="6933543" y="1455077"/>
            <a:ext cx="4330538" cy="294450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F8A9366-1CF4-BD06-CE9E-1CD75FACDAB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23835"/>
          <a:stretch>
            <a:fillRect/>
          </a:stretch>
        </p:blipFill>
        <p:spPr>
          <a:xfrm>
            <a:off x="6080943" y="4466607"/>
            <a:ext cx="5928689" cy="231396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2C7B4ED5-A198-E94F-ACCD-83217036A37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8760"/>
          <a:stretch>
            <a:fillRect/>
          </a:stretch>
        </p:blipFill>
        <p:spPr>
          <a:xfrm>
            <a:off x="69692" y="1388051"/>
            <a:ext cx="6404765" cy="196972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15C4714-21BC-7459-8CDB-EC1EE8F78926}"/>
              </a:ext>
            </a:extLst>
          </p:cNvPr>
          <p:cNvSpPr txBox="1"/>
          <p:nvPr/>
        </p:nvSpPr>
        <p:spPr>
          <a:xfrm>
            <a:off x="450185" y="224619"/>
            <a:ext cx="107272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¿QUÉ ENTREGA 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DIRECCIÓN DE DESARROLLO ADMINISTRATIVO E INNOVACIÓN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NIVEL COMPONENTE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endParaRPr lang="es-MX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HERRAMIENTAS DE DESARROLLO ADMINISTRATIVO E INNOVACIÓN</a:t>
            </a:r>
            <a:r>
              <a:rPr lang="es-MX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s-MX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CB077CE-6C48-7579-D1D3-EF8E79C7FA5B}"/>
              </a:ext>
            </a:extLst>
          </p:cNvPr>
          <p:cNvSpPr txBox="1"/>
          <p:nvPr/>
        </p:nvSpPr>
        <p:spPr>
          <a:xfrm>
            <a:off x="450186" y="1414991"/>
            <a:ext cx="112916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es-E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PARA </a:t>
            </a:r>
            <a:r>
              <a:rPr lang="es-ES" sz="1600" dirty="0">
                <a:solidFill>
                  <a:prstClr val="black"/>
                </a:solidFill>
              </a:rPr>
              <a:t>PERMITIR </a:t>
            </a:r>
            <a:r>
              <a:rPr kumimoji="0" lang="es-E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TRANSPARENCIA, SIMPLIFICACIÓN DE LOS PROCESOS ADMINISTRATIVOS Y LA CALIDAD DE ATENCIÓN DE LOS TRÁMITES Y SERVICIOS, EN ESTE TRIMESTRE SE IMPLEMENTARON 4 HERRAMIENTAS DE DESARROLLO, DE LAS 4 PLANEADAS; REPRESENTANDO EL </a:t>
            </a: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100% </a:t>
            </a:r>
            <a:r>
              <a:rPr kumimoji="0" lang="es-E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 CUMPLIMIENTO; POR LO QUE SE AVANZA CON EL </a:t>
            </a:r>
            <a:r>
              <a:rPr lang="es-ES" sz="1600" dirty="0">
                <a:solidFill>
                  <a:prstClr val="black"/>
                </a:solidFill>
              </a:rPr>
              <a:t>75</a:t>
            </a:r>
            <a:r>
              <a:rPr kumimoji="0" lang="es-E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% EN LO PROGRAMADO PARA EL AÑO 2025.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FCE03FB5-060D-4BA9-BF0E-6C85FDEE9B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3819403"/>
              </p:ext>
            </p:extLst>
          </p:nvPr>
        </p:nvGraphicFramePr>
        <p:xfrm>
          <a:off x="2933700" y="2473902"/>
          <a:ext cx="63246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892006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D94AB91-88AA-D1C4-DA0E-2B61D13600EF}"/>
              </a:ext>
            </a:extLst>
          </p:cNvPr>
          <p:cNvSpPr txBox="1"/>
          <p:nvPr/>
        </p:nvSpPr>
        <p:spPr>
          <a:xfrm>
            <a:off x="625641" y="841301"/>
            <a:ext cx="1095675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MANUALES ADMINISTRATIVOS PARA LAS UNIDADES Y DEPENDENCIAS MUNICIPALES REVISADOS Y VALIDADOS</a:t>
            </a:r>
            <a:r>
              <a:rPr lang="es-MX" sz="1600" dirty="0"/>
              <a:t>. </a:t>
            </a:r>
          </a:p>
          <a:p>
            <a:endParaRPr lang="es-MX" sz="1600" dirty="0"/>
          </a:p>
          <a:p>
            <a:pPr algn="just"/>
            <a:r>
              <a:rPr lang="es-ES" sz="1600" dirty="0"/>
              <a:t>DURANTE EL TERCER TRIMESTRE 2025 SE REVISARON Y VALIDARON UN TOTAL DE 19 MANUALES DE PROCEDIMIENTOS Y DE ORGANIZACIÓN, LO QUE REPRESENTA EL </a:t>
            </a:r>
            <a:r>
              <a:rPr lang="es-ES" sz="1600" b="1" dirty="0"/>
              <a:t>158.33%</a:t>
            </a:r>
            <a:r>
              <a:rPr lang="es-ES" sz="1600" dirty="0"/>
              <a:t> DE REALIZACIÓN EN LA META PLANEADA. POR TAL MOTIVO, SE AVANZA LA META ANUAL CON EL 96%.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5BD14992-6D62-4096-B9CD-AC5C85188D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3450652"/>
              </p:ext>
            </p:extLst>
          </p:nvPr>
        </p:nvGraphicFramePr>
        <p:xfrm>
          <a:off x="2819400" y="2492375"/>
          <a:ext cx="63246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82858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D94AB91-88AA-D1C4-DA0E-2B61D13600EF}"/>
              </a:ext>
            </a:extLst>
          </p:cNvPr>
          <p:cNvSpPr txBox="1"/>
          <p:nvPr/>
        </p:nvSpPr>
        <p:spPr>
          <a:xfrm>
            <a:off x="545432" y="742981"/>
            <a:ext cx="1110113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600" dirty="0"/>
              <a:t>ANÁLISIS Y EVALUACIÓN DE LAS ESTRUCTURAS ORGÁNICAS PROPUESTAS POR LAS DEPENDENCIAS Y ENTIDADES DE LA ADMINISTRACIÓN PÚBLICA MUNICIPAL. </a:t>
            </a:r>
          </a:p>
          <a:p>
            <a:endParaRPr lang="es-MX" sz="1600" dirty="0"/>
          </a:p>
          <a:p>
            <a:pPr algn="just"/>
            <a:r>
              <a:rPr lang="es-ES" sz="1600" dirty="0"/>
              <a:t>SE ANALIZARON, EVALUARON Y DICTAMINARON UN TOTAL DE 14 PROYECTOS DE ESTRUCTURAS ORGÁNICAS, CUMPLIENDO CON LA META TRIMESTRAL AL 200.00%, INCREMENTO QUE OBEDECE PRINCIPALMENTE AL INCREMENTO EN LA DEMANDA POR PARTE DE LAS DEPENDENCIAS, MUCHAS DE LAS CUALES PRESENTARON PROPUESTAS DE REESTRUCTURACIÓN A CONSECUENCIA DE REFORMAS RECIENTES EN LOS REGLAMENTOS INTERIORES Y A CAMBIOS EN LOS SERVIDORES PÚBLICOS.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COMO RESULTADO SE LOGRÓ UN 103.33% DE LA META ANUAL PROGRAMADA.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5EB4EB7A-D77A-4DCC-9782-F6D3250E056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2638310"/>
              </p:ext>
            </p:extLst>
          </p:nvPr>
        </p:nvGraphicFramePr>
        <p:xfrm>
          <a:off x="2933700" y="3051305"/>
          <a:ext cx="63246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5946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E19AA-2396-F500-1878-EDB63AEC2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841D2C66-C87A-7F4B-84F7-ECE1421739FB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3D8CD62-222A-81E6-C975-C92BC7AA1025}"/>
              </a:ext>
            </a:extLst>
          </p:cNvPr>
          <p:cNvSpPr txBox="1"/>
          <p:nvPr/>
        </p:nvSpPr>
        <p:spPr>
          <a:xfrm>
            <a:off x="445826" y="934050"/>
            <a:ext cx="1130034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600" dirty="0"/>
              <a:t>EVALUACIONES CIUDADANAS DE ATENCIÓN DE TRÁMITES Y SERVICIOS BRINDADOS POR LAS UNIDADES ADMINISTRATIVAS MUNICIPALES. </a:t>
            </a:r>
          </a:p>
          <a:p>
            <a:endParaRPr lang="es-ES" sz="1600" dirty="0"/>
          </a:p>
          <a:p>
            <a:pPr algn="just"/>
            <a:r>
              <a:rPr lang="es-ES" sz="1600" dirty="0"/>
              <a:t>EN ESTA ACTIVIDAD, SE LOGRÓ SUPERAR LO PROGRAMADO EN ESTE TRIMESTRE, ALCANZANDO UN </a:t>
            </a:r>
            <a:r>
              <a:rPr lang="es-ES" sz="1600" b="1" dirty="0"/>
              <a:t>105%</a:t>
            </a:r>
            <a:r>
              <a:rPr lang="es-ES" sz="1600" dirty="0"/>
              <a:t> DE CUMPLIMIENTO DE LA META ,</a:t>
            </a:r>
            <a:r>
              <a:rPr lang="es-ES" sz="1600" b="1" dirty="0"/>
              <a:t> </a:t>
            </a:r>
            <a:r>
              <a:rPr lang="es-ES" sz="1600" dirty="0"/>
              <a:t>YA QUE SE REALIZARON 1,365 EVALUACIONES DE LAS 1,300 PROGRAMADAS. POR LO TANTO, AL TERCER TRIMESTRE DEL AÑO, EL INDICADOR LLEGA AL 81.40% DE LA META ANUAL.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26993FF2-2B7B-4454-AF27-A6BBDE4EAF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9049753"/>
              </p:ext>
            </p:extLst>
          </p:nvPr>
        </p:nvGraphicFramePr>
        <p:xfrm>
          <a:off x="3009900" y="2694779"/>
          <a:ext cx="61341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05731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D94AB91-88AA-D1C4-DA0E-2B61D13600EF}"/>
              </a:ext>
            </a:extLst>
          </p:cNvPr>
          <p:cNvSpPr txBox="1"/>
          <p:nvPr/>
        </p:nvSpPr>
        <p:spPr>
          <a:xfrm>
            <a:off x="313898" y="865811"/>
            <a:ext cx="1135384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600" dirty="0"/>
              <a:t>CAPACITACIONES A LAS Y LOS TRABAJADORES DE LAS DEPENDENCIAS Y ENTIDADES MUNICIPALES PARA EL DESARROLLO ADMINISTRATIVO E INNOVACIÓN DEL MUNICIPIO. 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EN ESTE RUBRO SE LOGRÓ LA META ESTIMADA PARA EL TRIMESTRE, OBTENIENDO EL </a:t>
            </a:r>
            <a:r>
              <a:rPr lang="es-ES" sz="1600" b="1" dirty="0"/>
              <a:t>100% </a:t>
            </a:r>
            <a:r>
              <a:rPr lang="es-ES" sz="1600" dirty="0"/>
              <a:t>DE CUMPLIMIENTO, AL REALIZAR 36 CAPACITACIONES DE LAS 36 QUE SE TENÍAN PROYECTADAS. 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POR LO QUE EL OBJETIVO ANUAL PROGRAMADO AVANZA AL 83.33%.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237B9FF4-7867-4FF1-94E7-09558A0E8A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3450279"/>
              </p:ext>
            </p:extLst>
          </p:nvPr>
        </p:nvGraphicFramePr>
        <p:xfrm>
          <a:off x="3314700" y="2804523"/>
          <a:ext cx="55626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65531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7"/>
          <p:cNvSpPr/>
          <p:nvPr/>
        </p:nvSpPr>
        <p:spPr>
          <a:xfrm>
            <a:off x="990601" y="0"/>
            <a:ext cx="96393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  <a:endParaRPr b="1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Dirección de Desarrollo Administrativo e Innovación</a:t>
            </a:r>
            <a:endParaRPr sz="2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7" name="Google Shape;167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367" y="902286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6B16B186-61CE-E927-5129-743BDCDA32A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7942"/>
          <a:stretch>
            <a:fillRect/>
          </a:stretch>
        </p:blipFill>
        <p:spPr>
          <a:xfrm>
            <a:off x="6656499" y="4481628"/>
            <a:ext cx="5353133" cy="226853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9BED03B-3B93-244D-46C2-ECB97F74E7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367" y="4585267"/>
            <a:ext cx="2989308" cy="216489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3BC38B67-82CD-2E43-2310-2221F50D58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7006" y="1986997"/>
            <a:ext cx="3134162" cy="476316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9206649C-D29D-443B-4711-962DED45CF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9114" y="1986997"/>
            <a:ext cx="4667901" cy="229584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9B148BD8-9A37-6605-3B3D-A97DDA55FE4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3550" r="13363"/>
          <a:stretch>
            <a:fillRect/>
          </a:stretch>
        </p:blipFill>
        <p:spPr>
          <a:xfrm>
            <a:off x="109940" y="1986997"/>
            <a:ext cx="3134162" cy="232665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BA8C669B-725C-487E-B0C1-2B0E7906D07E}"/>
              </a:ext>
            </a:extLst>
          </p:cNvPr>
          <p:cNvSpPr txBox="1"/>
          <p:nvPr/>
        </p:nvSpPr>
        <p:spPr>
          <a:xfrm>
            <a:off x="-1" y="305968"/>
            <a:ext cx="74432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HACE EL </a:t>
            </a:r>
            <a:r>
              <a:rPr lang="es-E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PROGRAMA INTEGRAL PARA LA OPTIMIZACIÓN DE PROCESOS ADMINISTRATIVOS Y LA MEJORA REGULATORIA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PROPÓSITO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A79980B-5A70-46D4-8A3E-BD515392152D}"/>
              </a:ext>
            </a:extLst>
          </p:cNvPr>
          <p:cNvSpPr txBox="1"/>
          <p:nvPr/>
        </p:nvSpPr>
        <p:spPr>
          <a:xfrm>
            <a:off x="650682" y="1165391"/>
            <a:ext cx="5451944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BRINDAR A LA POBLACIÓN Y A LAS DEPENDENCIAS MUNICIPALES LA ATENCIÓN INTEGRAL A TRAVÉS DE LA PROMOCIÓN DE UNA MEJORA REGULATORIA ARTICULADA COMO BASE EN UNA POLÍTICA PÚBLICA TRANSVERSAL.</a:t>
            </a:r>
          </a:p>
          <a:p>
            <a:endParaRPr lang="es-MX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3A9A03B-62A8-4EBB-894E-B37E95C4577C}"/>
              </a:ext>
            </a:extLst>
          </p:cNvPr>
          <p:cNvSpPr txBox="1"/>
          <p:nvPr/>
        </p:nvSpPr>
        <p:spPr>
          <a:xfrm>
            <a:off x="650682" y="2357809"/>
            <a:ext cx="5359179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SE MIDE A TRAVÉS DE DOS INDICADORES DE GESTIÓN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/>
              <a:t>POBLACIÓN ATENDIDA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/>
              <a:t>DEPENDENCIAS ATENDIDAS</a:t>
            </a:r>
          </a:p>
          <a:p>
            <a:endParaRPr lang="es-MX" sz="1500" dirty="0"/>
          </a:p>
          <a:p>
            <a:pPr algn="just"/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ATENDIERON A </a:t>
            </a:r>
            <a:r>
              <a:rPr lang="es-MX" sz="1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12,356 PERSONAS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EL TERCER TRIMESTRE, REPRESENTANDO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UN CUMPLIMIENTO DEL </a:t>
            </a:r>
            <a:r>
              <a:rPr lang="es-MX" sz="1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100.87%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LA META PROGRAMADA EN EL PERIODO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s-MX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es-MX" sz="15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ESTO 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REPRESENTA UN AVANCE EN LA META ANUAL DEL</a:t>
            </a:r>
            <a:r>
              <a:rPr lang="es-MX" sz="1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78.69%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PLANEACIÓN REALIZADA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endParaRPr lang="es-MX" sz="15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LA ACTIVIDAD DE DEPENDENCIAS ATENDIDAS, SE BRINDÓ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LA ATENCIÓN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6 DEPENDENCIAS, DE LAS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6 QUE SE ESTIMARON EN EL TRIMESTRE, LOGRANDO UN CUMPLIMIENTO DEL </a:t>
            </a:r>
            <a:r>
              <a:rPr lang="es-MX" sz="15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100</a:t>
            </a:r>
            <a:r>
              <a:rPr lang="es-MX" sz="1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%; 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CONSECUENCIA, SE LOGRA UN AVANCE ANUAL DEL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75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%.</a:t>
            </a:r>
            <a:endParaRPr lang="es-MX" sz="1600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887D20D9-6F36-481D-90F6-C665BAEB57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1336844"/>
              </p:ext>
            </p:extLst>
          </p:nvPr>
        </p:nvGraphicFramePr>
        <p:xfrm>
          <a:off x="6694707" y="629133"/>
          <a:ext cx="5141405" cy="3174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934CD894-575D-4FCE-A88B-9C4676B8A0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6914096"/>
              </p:ext>
            </p:extLst>
          </p:nvPr>
        </p:nvGraphicFramePr>
        <p:xfrm>
          <a:off x="6729760" y="3777447"/>
          <a:ext cx="5071300" cy="3080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15C4714-21BC-7459-8CDB-EC1EE8F78926}"/>
              </a:ext>
            </a:extLst>
          </p:cNvPr>
          <p:cNvSpPr txBox="1"/>
          <p:nvPr/>
        </p:nvSpPr>
        <p:spPr>
          <a:xfrm>
            <a:off x="450185" y="224619"/>
            <a:ext cx="107272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¿QUÉ ENTREGA 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DIRECCIÓN DE GESTIÓN DE CALIDAD MUNICIPAL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NIVEL COMPONENTE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endParaRPr lang="es-MX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3790191-C869-94BB-9B6B-95B009774914}"/>
              </a:ext>
            </a:extLst>
          </p:cNvPr>
          <p:cNvSpPr txBox="1"/>
          <p:nvPr/>
        </p:nvSpPr>
        <p:spPr>
          <a:xfrm>
            <a:off x="559558" y="754614"/>
            <a:ext cx="1106833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500" kern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HERRAMIENTAS DIGITALES DE REDUCCIÓN DE COSTOS IMPLEMENTADAS. </a:t>
            </a:r>
          </a:p>
          <a:p>
            <a:endParaRPr lang="es-ES" sz="1500" dirty="0">
              <a:solidFill>
                <a:prstClr val="black"/>
              </a:solidFill>
            </a:endParaRPr>
          </a:p>
          <a:p>
            <a:pPr algn="just"/>
            <a:r>
              <a:rPr lang="es-ES" sz="1500" dirty="0">
                <a:solidFill>
                  <a:prstClr val="black"/>
                </a:solidFill>
              </a:rPr>
              <a:t>TENEMOS UN AVANCE TRIMESTRAL DEL 50.00% GRACIAS AL TRABAJO EN EL SISTEMA DE VENTANILLA ÚNICA, EL SISTEMA DE MANUALES DIGITALES, ASÍ COMO LAS ACTUALIZACIONES AL SITIO WEB DEL IMDAI.</a:t>
            </a:r>
          </a:p>
          <a:p>
            <a:pPr algn="just"/>
            <a:endParaRPr lang="es-ES" sz="1500" dirty="0">
              <a:solidFill>
                <a:prstClr val="black"/>
              </a:solidFill>
            </a:endParaRPr>
          </a:p>
          <a:p>
            <a:pPr algn="just"/>
            <a:r>
              <a:rPr lang="es-ES" sz="1500" dirty="0">
                <a:solidFill>
                  <a:prstClr val="black"/>
                </a:solidFill>
              </a:rPr>
              <a:t>EN EL AVANCE ANUAL SE TIENE 38.33% DEL TOTAL DE ACTIVIDADES PROGRAMADAS, ESPERANDO MEJORAR EN EL CIERRE DEL AÑO CON AYUDA DE PERSONAL BECARIO Y DE SERVICIO SOCIAL CON ESPECIALIDAD EN SISTEMAS INFORMÁTICOS QUE YA SE ENCUENTRAN PRESTANDO SU SERVICIO SOCIAL EN EL INSTITUTO.</a:t>
            </a:r>
            <a:endParaRPr lang="es-ES_tradnl" sz="1500" kern="1200" dirty="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9BC408D2-8F52-491A-8755-03D6147D15C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967101"/>
              </p:ext>
            </p:extLst>
          </p:nvPr>
        </p:nvGraphicFramePr>
        <p:xfrm>
          <a:off x="2931425" y="2728131"/>
          <a:ext cx="63246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680742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DIRECCIÓN DE GESTIÓN DE CALIDAD MUNICIPAL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3CDE622-15FA-770D-4957-54867C5AD38E}"/>
              </a:ext>
            </a:extLst>
          </p:cNvPr>
          <p:cNvSpPr txBox="1"/>
          <p:nvPr/>
        </p:nvSpPr>
        <p:spPr>
          <a:xfrm>
            <a:off x="464024" y="818765"/>
            <a:ext cx="1123210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500" dirty="0"/>
              <a:t>PROYECTO DE IMPLEMENTACIÓN DEL SISTEMA INTEGRAL DE VENTANILLA ÚNICA.</a:t>
            </a:r>
          </a:p>
          <a:p>
            <a:pPr algn="just"/>
            <a:endParaRPr lang="es-ES" sz="1500" dirty="0"/>
          </a:p>
          <a:p>
            <a:pPr algn="just"/>
            <a:r>
              <a:rPr lang="es-ES" sz="1500" dirty="0"/>
              <a:t>ACTUALMENTE SE TRABAJA EN LAS HERRAMIENTAS INFORMÁTICAS QUE SERÁN IMPLEMENTADAS POR LA VENTANILLA ÚNICA, POR LO TANTO, EL AVANCE TRIMESTRAL SE UBICÓ EN 57.14%.</a:t>
            </a:r>
          </a:p>
          <a:p>
            <a:pPr algn="just"/>
            <a:endParaRPr lang="es-ES" sz="1500" dirty="0"/>
          </a:p>
          <a:p>
            <a:pPr algn="just"/>
            <a:r>
              <a:rPr lang="es-ES" sz="1500" dirty="0"/>
              <a:t>CON RESPECTO A LA META ANUAL, SE HA CUMPLIDO CON EL 53.57% DE AVANCE.</a:t>
            </a:r>
            <a:endParaRPr lang="es-MX" sz="15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4DAD1567-725B-48CC-A92B-4D2072436F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4725501"/>
              </p:ext>
            </p:extLst>
          </p:nvPr>
        </p:nvGraphicFramePr>
        <p:xfrm>
          <a:off x="2933700" y="2609283"/>
          <a:ext cx="63246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366178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98202-3E40-CBBD-A449-52DCBAF01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9FDA0C8-D461-7F2B-C8F6-927158C59C56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DIRECCIÓN DE GESTIÓN DE CALIDAD MUNICIPAL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09D0562-448C-F045-68F1-663FF0B6797B}"/>
              </a:ext>
            </a:extLst>
          </p:cNvPr>
          <p:cNvSpPr txBox="1"/>
          <p:nvPr/>
        </p:nvSpPr>
        <p:spPr>
          <a:xfrm>
            <a:off x="464024" y="759773"/>
            <a:ext cx="11232107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s-ES" sz="1500" dirty="0"/>
          </a:p>
          <a:p>
            <a:r>
              <a:rPr lang="es-ES" sz="1500" dirty="0"/>
              <a:t>PROYECTO DE IMPLEMENTACIÓN </a:t>
            </a:r>
            <a:r>
              <a:rPr lang="es-MX" sz="1500" dirty="0"/>
              <a:t>SISTEMA PARA LA GESTIÓN DE MANUALES ADMINISTRATIVOS</a:t>
            </a:r>
          </a:p>
          <a:p>
            <a:endParaRPr lang="es-ES" sz="1500" dirty="0"/>
          </a:p>
          <a:p>
            <a:pPr algn="just"/>
            <a:r>
              <a:rPr lang="es-ES" sz="1500" dirty="0"/>
              <a:t>HAY UN AVANCE DEL </a:t>
            </a:r>
            <a:r>
              <a:rPr lang="es-ES" sz="1500" b="1" dirty="0"/>
              <a:t>100%</a:t>
            </a:r>
            <a:r>
              <a:rPr lang="es-ES" sz="1500" dirty="0"/>
              <a:t> ESTE TRIMESTRE, TODO EL TRABAJO COORDINADO Y UTILIZANDO LOS RECURSOS DISPONIBLES, INCLUSO HACIENDO CONVENIOS CON LAS INSTITUCIONES EDUCATIVAS, BUSCA BRINDAR UN BENEFICIO MUTUO ENTRE LAS INSTITUCIONES  TANTO PARA LAS JUVENTUDES QUE ADQUIEREN CONOCIMIENTOS PRÁCTICOS Y DE LA VIDA LABORAL, ASÍ COMO PARA CUMPLIR LAS METAS ESTABLECIDAS EN EL INSTITUTO.</a:t>
            </a:r>
          </a:p>
          <a:p>
            <a:pPr algn="just"/>
            <a:endParaRPr lang="es-ES" sz="1500" dirty="0"/>
          </a:p>
          <a:p>
            <a:pPr algn="just"/>
            <a:r>
              <a:rPr lang="es-ES" sz="1500" dirty="0"/>
              <a:t>CON RESPECTO A LA META ANUAL, SE HA CUMPLIDO CON EL </a:t>
            </a:r>
            <a:r>
              <a:rPr lang="es-ES" sz="1500" b="1" dirty="0"/>
              <a:t>50%</a:t>
            </a:r>
            <a:r>
              <a:rPr lang="es-ES" sz="1500" dirty="0"/>
              <a:t> DE AVANCE Y SE TRABAJARÁ EN BUSCAR EL APOYO DE INSTITUCIONES PARA ARMAR LOS CATÁLOGOS DE DATOS QUE INTEGRARÁN EL SISTEMA.</a:t>
            </a:r>
            <a:endParaRPr lang="es-MX" sz="15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99E6E9F9-2CE3-4F60-9CC9-60861F5FC2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7277106"/>
              </p:ext>
            </p:extLst>
          </p:nvPr>
        </p:nvGraphicFramePr>
        <p:xfrm>
          <a:off x="2867025" y="3055793"/>
          <a:ext cx="6276975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013894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F2A23-5C82-D448-7FFF-671090409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82E1CCB-9487-5068-C055-E891F7CFEC8D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DIRECCIÓN DE GESTIÓN DE CALIDAD MUNICIPAL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6DB67F7-64BC-FB96-EDCE-EEBD47128895}"/>
              </a:ext>
            </a:extLst>
          </p:cNvPr>
          <p:cNvSpPr txBox="1"/>
          <p:nvPr/>
        </p:nvSpPr>
        <p:spPr>
          <a:xfrm>
            <a:off x="464024" y="828597"/>
            <a:ext cx="1123210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PROYECTO DE </a:t>
            </a:r>
            <a:r>
              <a:rPr lang="es-MX" sz="1600" dirty="0"/>
              <a:t>IMPLEMENTACION DE LA CAMPAÑA DIGITAL DEL IMDAI.</a:t>
            </a:r>
          </a:p>
          <a:p>
            <a:endParaRPr lang="es-ES" sz="1600" dirty="0"/>
          </a:p>
          <a:p>
            <a:pPr algn="just"/>
            <a:r>
              <a:rPr lang="es-ES" sz="1600" dirty="0"/>
              <a:t>SE TRABAJA EN EL DISEÑO DEL SITIO WEB, AFIANZANDO LA MEJORA CONTINUA AL ALCANZAR EL 100.00% DE LA META TRIMESTRAL.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CON RESPECTO A LA META ANUAL, SE HA CUMPLIDO CON EL 66.67% DE AVANCE EN RELACIÓN AL TOTAL DE ACTIVIDADES PROGRAMADAS.</a:t>
            </a:r>
            <a:endParaRPr lang="es-MX" sz="1600" dirty="0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36A544AA-E4A3-453C-B90D-4A1D6FF668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4376796"/>
              </p:ext>
            </p:extLst>
          </p:nvPr>
        </p:nvGraphicFramePr>
        <p:xfrm>
          <a:off x="2917777" y="2483873"/>
          <a:ext cx="63246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571473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7"/>
          <p:cNvSpPr/>
          <p:nvPr/>
        </p:nvSpPr>
        <p:spPr>
          <a:xfrm>
            <a:off x="990601" y="0"/>
            <a:ext cx="96393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  <a:endParaRPr b="1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Dirección de Gestión de Calidad Municipal </a:t>
            </a:r>
            <a:endParaRPr sz="2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7" name="Google Shape;167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367" y="836831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C3B3DA7-8BFE-628E-A648-9BCDB393E79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9003"/>
          <a:stretch>
            <a:fillRect/>
          </a:stretch>
        </p:blipFill>
        <p:spPr>
          <a:xfrm>
            <a:off x="93583" y="997005"/>
            <a:ext cx="4357901" cy="323120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8886DB2C-F772-997E-8E95-14B9AB51506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4552" b="4654"/>
          <a:stretch>
            <a:fillRect/>
          </a:stretch>
        </p:blipFill>
        <p:spPr>
          <a:xfrm>
            <a:off x="6754828" y="3744569"/>
            <a:ext cx="4753681" cy="30480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AEB0B6DD-C45D-6AE8-89E5-86E7C5F3F0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7600" y="954107"/>
            <a:ext cx="6622032" cy="2712175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E42CBBCB-4B9D-481A-5F34-BE8AF129D6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583" y="4402031"/>
            <a:ext cx="4939229" cy="239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264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"/>
          <p:cNvSpPr/>
          <p:nvPr/>
        </p:nvSpPr>
        <p:spPr>
          <a:xfrm>
            <a:off x="877824" y="188850"/>
            <a:ext cx="9857232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Instituto Municipal de Desarrollo Administrativo e Innovación</a:t>
            </a:r>
            <a:endParaRPr dirty="0"/>
          </a:p>
        </p:txBody>
      </p:sp>
      <p:pic>
        <p:nvPicPr>
          <p:cNvPr id="143" name="Google Shape;14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527" y="1315339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55FC5EB-ABFD-80D6-6BCF-71C4957087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527" y="1591402"/>
            <a:ext cx="2937940" cy="3075656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871948B-FBD7-200D-7EC3-050043FC9DC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574" r="5443"/>
          <a:stretch>
            <a:fillRect/>
          </a:stretch>
        </p:blipFill>
        <p:spPr>
          <a:xfrm>
            <a:off x="7647709" y="3877871"/>
            <a:ext cx="4544291" cy="298012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1224FE1-ECF2-29DB-07FF-61738660291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6265"/>
          <a:stretch>
            <a:fillRect/>
          </a:stretch>
        </p:blipFill>
        <p:spPr>
          <a:xfrm>
            <a:off x="131528" y="4698433"/>
            <a:ext cx="5050158" cy="215956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02988FD-B72D-1463-F11F-92B8D583A6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4625" y="1739253"/>
            <a:ext cx="4447926" cy="277995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3838D7D-14D7-A267-39AB-7605634E96A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26183"/>
          <a:stretch>
            <a:fillRect/>
          </a:stretch>
        </p:blipFill>
        <p:spPr>
          <a:xfrm>
            <a:off x="7888545" y="1491065"/>
            <a:ext cx="4171928" cy="231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01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EFA4363-8395-8B45-9EDD-4FD5D6DD92A8}"/>
              </a:ext>
            </a:extLst>
          </p:cNvPr>
          <p:cNvSpPr txBox="1"/>
          <p:nvPr/>
        </p:nvSpPr>
        <p:spPr>
          <a:xfrm>
            <a:off x="588941" y="187462"/>
            <a:ext cx="1072726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¿QUÉ ENTREGA </a:t>
            </a:r>
            <a:r>
              <a:rPr kumimoji="0" lang="es-ES_tradnl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DIRECCIÓN DE </a:t>
            </a:r>
            <a:r>
              <a:rPr lang="es-ES_tradnl" b="1" kern="1200">
                <a:solidFill>
                  <a:prstClr val="black"/>
                </a:solidFill>
                <a:latin typeface="+mn-lt"/>
                <a:ea typeface="+mn-ea"/>
                <a:cs typeface="+mn-cs"/>
              </a:rPr>
              <a:t>VENTANILLA ÚNICA DE TRÁMITES Y SERVICIOS</a:t>
            </a:r>
            <a:r>
              <a:rPr kumimoji="0" lang="es-E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 </a:t>
            </a:r>
            <a:r>
              <a:rPr kumimoji="0" lang="es-ES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NIVEL COMPONENTE</a:t>
            </a:r>
            <a:r>
              <a:rPr kumimoji="0" lang="es-E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endParaRPr lang="es-MX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MX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96B0593-8E1E-D30B-0688-CC21A99ACCE1}"/>
              </a:ext>
            </a:extLst>
          </p:cNvPr>
          <p:cNvSpPr txBox="1"/>
          <p:nvPr/>
        </p:nvSpPr>
        <p:spPr>
          <a:xfrm>
            <a:off x="401828" y="713907"/>
            <a:ext cx="113730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/>
              <a:t>TRÁMITES Y SERVICIOS GESTIONADOS EN DIRECCIÓN DE VENTANILLA. 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SE OBTIENE EL RESULTADO DEL 100.13% DE LO PROGRAMADO PARA EL TRIMESTRE AL GESTIONAR 21,527 TRÁMITES Y SERVICIOS EN EL IMDAI, POR LO CUAL GRACIAS A LA AFLUENCIA DE TRÁMITES EN PROGRAMAS SOCIALES SE TIENE UN AVANCE DEL 77.24% PARA LA META ANUAL. </a:t>
            </a:r>
            <a:endParaRPr lang="es-MX" sz="1600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11EEC4FE-FDF7-4AF1-AE13-6A79F8D1E3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6892730"/>
              </p:ext>
            </p:extLst>
          </p:nvPr>
        </p:nvGraphicFramePr>
        <p:xfrm>
          <a:off x="2956961" y="2248368"/>
          <a:ext cx="5991225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2062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8A61C35-3209-2A9C-8832-30ACD0D3675A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VENTANILLA ÚNICA DE TRÁMITES Y SERVICIOS?.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FF2D4C5-1147-4552-73F9-E74B6A46500D}"/>
              </a:ext>
            </a:extLst>
          </p:cNvPr>
          <p:cNvSpPr txBox="1"/>
          <p:nvPr/>
        </p:nvSpPr>
        <p:spPr>
          <a:xfrm>
            <a:off x="240231" y="870997"/>
            <a:ext cx="1171153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dirty="0"/>
              <a:t>BRINDAR ASESORÍA PERSONALIZADA E INTEGRAL A LA CIUDADANÍA BENITOJUARENSE.</a:t>
            </a:r>
          </a:p>
          <a:p>
            <a:endParaRPr lang="es-MX" sz="1600" dirty="0"/>
          </a:p>
          <a:p>
            <a:pPr algn="just"/>
            <a:r>
              <a:rPr lang="es-ES" sz="1600" dirty="0"/>
              <a:t>A TRAVÉS DE LOS DIVERSOS MÓDULOS Y CANALES DIGITALES SE BRINDARON </a:t>
            </a:r>
            <a:r>
              <a:rPr lang="es-ES" sz="1600" b="1" dirty="0"/>
              <a:t>4,503</a:t>
            </a:r>
            <a:r>
              <a:rPr lang="es-ES" sz="1600" dirty="0"/>
              <a:t> ASESORÍAS A LA CIUDADANÍA, PERMITIÉNDONOS OBTENER UN CUMPLIMIENTO EN LA META TRIMESTRAL DEL </a:t>
            </a:r>
            <a:r>
              <a:rPr lang="es-ES" sz="1600" b="1" dirty="0"/>
              <a:t>100.07%.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OBTENIENDO ASÍ, UN </a:t>
            </a:r>
            <a:r>
              <a:rPr lang="es-ES" sz="1600" b="1" dirty="0"/>
              <a:t>77.72% </a:t>
            </a:r>
            <a:r>
              <a:rPr lang="es-ES" sz="1600" dirty="0"/>
              <a:t>DE AVANCE, DE LA META ANUAL PROGRAMADA.</a:t>
            </a:r>
            <a:endParaRPr lang="es-MX" sz="16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CF5C1009-2A01-47AA-BEEE-1B4CAC30ADA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3751262"/>
              </p:ext>
            </p:extLst>
          </p:nvPr>
        </p:nvGraphicFramePr>
        <p:xfrm>
          <a:off x="3048000" y="2568673"/>
          <a:ext cx="5991225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73535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8A61C35-3209-2A9C-8832-30ACD0D3675A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VENTANILLA ÚNICA DE TRÁMITES Y SERVICIOS?.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FF2D4C5-1147-4552-73F9-E74B6A46500D}"/>
              </a:ext>
            </a:extLst>
          </p:cNvPr>
          <p:cNvSpPr txBox="1"/>
          <p:nvPr/>
        </p:nvSpPr>
        <p:spPr>
          <a:xfrm>
            <a:off x="212243" y="933780"/>
            <a:ext cx="1171153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ASESORÍAS, TRÁMITES Y SERVICIOS BRINDADOS DESDE LA VENTANILLA INCLUSIVA A LA CIUDADANÍA BENITOJUARENSE</a:t>
            </a:r>
            <a:r>
              <a:rPr lang="es-MX" sz="1600" dirty="0"/>
              <a:t>.</a:t>
            </a:r>
          </a:p>
          <a:p>
            <a:endParaRPr lang="es-MX" sz="1600" dirty="0"/>
          </a:p>
          <a:p>
            <a:pPr algn="just"/>
            <a:r>
              <a:rPr lang="es-ES" sz="1600" dirty="0"/>
              <a:t>ASIMISMO, PERMITE MEDIR EL NÚMERO DE ASESORÍAS, TRÁMITES Y SERVICIOS BRINDADOS A LA POBLACIÓN CON DISCAPACIDAD EN EL USO DEL SISTEMA DIGITAL, EN LA GESTIÓN DE TRÁMITES Y SERVICIOS. 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EN ESTA ACTIVIDAD, SE LOGRÓ REBASAR, CON EL </a:t>
            </a:r>
            <a:r>
              <a:rPr lang="es-ES" sz="1600" b="1" dirty="0"/>
              <a:t>101.85%</a:t>
            </a:r>
            <a:r>
              <a:rPr lang="es-ES" sz="1600" dirty="0"/>
              <a:t> DE CUMPLIMIENTO, LA META PLANEADA EN ESTE TERCER TRIMESTRE, AL REALIZAR 2,037 DE LAS 2,000 ASESORÍAS, TRÁMITES Y SERVICIOS PROGRAMADOS, LO QUE SIGNIFICA EL </a:t>
            </a:r>
            <a:r>
              <a:rPr lang="es-ES" sz="1600" b="1" dirty="0"/>
              <a:t>78.50% </a:t>
            </a:r>
            <a:r>
              <a:rPr lang="es-ES" sz="1600" dirty="0"/>
              <a:t>DE AVANCE ANUAL, CON RELACIÓN AL OBJETIVO TOTAL PLANEADO.</a:t>
            </a:r>
            <a:endParaRPr lang="es-MX" sz="16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B392FABF-72E7-437F-AF06-FA9879626E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5532983"/>
              </p:ext>
            </p:extLst>
          </p:nvPr>
        </p:nvGraphicFramePr>
        <p:xfrm>
          <a:off x="3048000" y="2962275"/>
          <a:ext cx="5991225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0335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"/>
          <p:cNvSpPr/>
          <p:nvPr/>
        </p:nvSpPr>
        <p:spPr>
          <a:xfrm>
            <a:off x="877824" y="188850"/>
            <a:ext cx="9857232" cy="1231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Dirección de Ventanilla Única de Trámites y Servicios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MX" dirty="0"/>
          </a:p>
        </p:txBody>
      </p:sp>
      <p:pic>
        <p:nvPicPr>
          <p:cNvPr id="143" name="Google Shape;14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527" y="1095883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5397E3F-CF9F-439A-EA15-BE4E26CB74F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17371"/>
          <a:stretch>
            <a:fillRect/>
          </a:stretch>
        </p:blipFill>
        <p:spPr>
          <a:xfrm>
            <a:off x="8138678" y="3670506"/>
            <a:ext cx="3960962" cy="311360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9E13C313-AB5A-592C-A8BC-D91D4A1FCAF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15397"/>
          <a:stretch>
            <a:fillRect/>
          </a:stretch>
        </p:blipFill>
        <p:spPr>
          <a:xfrm>
            <a:off x="4115520" y="3670506"/>
            <a:ext cx="3960962" cy="311360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071D097C-049F-2209-B23A-6BF50B64F6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5089" y="1278469"/>
            <a:ext cx="5102785" cy="2285186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9248C23-F3ED-1E97-4E4F-8841E10B9A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308" y="1281036"/>
            <a:ext cx="3204422" cy="5388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23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D9052A1-B7BF-86E5-BD36-F2AEE0F28753}"/>
              </a:ext>
            </a:extLst>
          </p:cNvPr>
          <p:cNvSpPr txBox="1"/>
          <p:nvPr/>
        </p:nvSpPr>
        <p:spPr>
          <a:xfrm>
            <a:off x="1820334" y="297190"/>
            <a:ext cx="9431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¿QUÉ ENTREGA </a:t>
            </a:r>
            <a:r>
              <a:rPr kumimoji="0" lang="es-ES_tradnl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DIRECCIÓN DE MEJORA REGULATORIA</a:t>
            </a:r>
            <a:r>
              <a:rPr kumimoji="0" lang="es-E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?. </a:t>
            </a:r>
            <a:r>
              <a:rPr kumimoji="0" lang="es-ES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NIVEL COMPONENTE</a:t>
            </a:r>
            <a:r>
              <a:rPr kumimoji="0" lang="es-E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es-ES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HERRAMIENTAS DE MEJORA REGULATORIA APLICADAS</a:t>
            </a:r>
            <a:r>
              <a:rPr lang="es-MX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s-MX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C1ADA5B-A3DA-FB73-4F7B-1E1777D1C6E8}"/>
              </a:ext>
            </a:extLst>
          </p:cNvPr>
          <p:cNvSpPr txBox="1"/>
          <p:nvPr/>
        </p:nvSpPr>
        <p:spPr>
          <a:xfrm>
            <a:off x="481263" y="1366419"/>
            <a:ext cx="11261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/>
              <a:t>DERIVADO DEL SEGUIMIENTO A LAS DIVERSAS DEPENDENCIAS MEDIANTE LA APLICACIÓN DE HERRAMIENTAS DE MEJORA REGULATORIA, SE OBTIENE EN ESTE TRIMESTRE EL </a:t>
            </a:r>
            <a:r>
              <a:rPr lang="es-ES" sz="1600" b="1" dirty="0"/>
              <a:t>100%</a:t>
            </a:r>
            <a:r>
              <a:rPr lang="es-ES" sz="1600" dirty="0"/>
              <a:t> DE LO PROGRAMADO EN EL PERIODO. Y SE AVANZA EN LA META PROGRAMADA PARA ESTE AÑO 2025,</a:t>
            </a:r>
            <a:r>
              <a:rPr lang="es-ES" sz="1600" b="1" dirty="0"/>
              <a:t> </a:t>
            </a:r>
            <a:r>
              <a:rPr lang="es-ES" sz="1600" dirty="0"/>
              <a:t>CON EL</a:t>
            </a:r>
            <a:r>
              <a:rPr lang="es-ES" sz="1600" b="1" dirty="0"/>
              <a:t> 75%</a:t>
            </a:r>
            <a:r>
              <a:rPr lang="es-ES" sz="1600" dirty="0"/>
              <a:t> DE CUMPLIMIENTO.</a:t>
            </a:r>
            <a:endParaRPr lang="es-MX" sz="1600" dirty="0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D37B5007-EFCC-4D29-8203-658CFFA566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467086"/>
              </p:ext>
            </p:extLst>
          </p:nvPr>
        </p:nvGraphicFramePr>
        <p:xfrm>
          <a:off x="3100387" y="2665085"/>
          <a:ext cx="5991225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585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3898097-C181-7ABC-6277-335E33BBB0D4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MEJORA REGULATORIA?. 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1F5C459-AC69-8971-7BC4-DC73C155C7C8}"/>
              </a:ext>
            </a:extLst>
          </p:cNvPr>
          <p:cNvSpPr txBox="1"/>
          <p:nvPr/>
        </p:nvSpPr>
        <p:spPr>
          <a:xfrm>
            <a:off x="503765" y="868662"/>
            <a:ext cx="1118446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TRÁMITES Y SERVICIOS SIMPLIFICADOS</a:t>
            </a:r>
            <a:r>
              <a:rPr lang="es-MX" sz="1600" dirty="0"/>
              <a:t>.</a:t>
            </a:r>
          </a:p>
          <a:p>
            <a:endParaRPr lang="es-MX" sz="1600" dirty="0"/>
          </a:p>
          <a:p>
            <a:pPr algn="just"/>
            <a:r>
              <a:rPr lang="es-ES" sz="1600" dirty="0"/>
              <a:t>SE ESTABLECIERON NUEVAS METAS PARA EL TERCER Y CUARTO TRIMESTRE DERIVADO A QUE SE IMPLEMENTÓ EL NUEVO SISTEMA DE LA DIRECCIÓN DE ATENCIÓN CIUDADANA, POR LO CUAL SOLICITARON LA ACTUALIZACIÓN DE 100 CÉDULAS DE TRÁMITES Y SERVICIOS QUE SE APROBARON ENTRE EL SEGUNDO Y TERCER TRIMESTRE, MÁS LO QUE YA ESTABA PROGRAMADO SE ELEVARON LOS NÚMEROS ORIGINALES. POR ESTE MOTIVO Y CON LA CORRECCIÓN TRIMESTRAL, SE LOGRA EL 100.00% DE LA META DEL PERIODO. SE LLEGA A 108.29% DE LA META ANUAL PROGRAMADA ESTABLECIDA CON LOS CAMBIOS TRIMESTRALES, POR EL NUEVO SISTEMA MENCIONADO, POR LO CUAL ESTE AÑO SUPERAREMOS LO PLANEADO.</a:t>
            </a:r>
            <a:endParaRPr lang="es-MX" sz="16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128FEB62-2B95-41F5-A8B2-6E281253F4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2653159"/>
              </p:ext>
            </p:extLst>
          </p:nvPr>
        </p:nvGraphicFramePr>
        <p:xfrm>
          <a:off x="3100384" y="2962275"/>
          <a:ext cx="5991225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23355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7126</TotalTime>
  <Words>2033</Words>
  <Application>Microsoft Office PowerPoint</Application>
  <PresentationFormat>Panorámica</PresentationFormat>
  <Paragraphs>191</Paragraphs>
  <Slides>24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9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Usuario de Windows</cp:lastModifiedBy>
  <cp:revision>138</cp:revision>
  <cp:lastPrinted>2024-04-08T18:40:11Z</cp:lastPrinted>
  <dcterms:created xsi:type="dcterms:W3CDTF">2021-04-16T16:11:05Z</dcterms:created>
  <dcterms:modified xsi:type="dcterms:W3CDTF">2025-10-08T18:39:52Z</dcterms:modified>
</cp:coreProperties>
</file>