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notesSlides/notesSlide1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7.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8.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19.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8.xml" ContentType="application/vnd.openxmlformats-officedocument.themeOverr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9.xml" ContentType="application/vnd.openxmlformats-officedocument.themeOverride+xml"/>
  <Override PartName="/ppt/notesSlides/notesSlide22.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23.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0.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8"/>
  </p:notesMasterIdLst>
  <p:sldIdLst>
    <p:sldId id="429" r:id="rId2"/>
    <p:sldId id="457" r:id="rId3"/>
    <p:sldId id="311" r:id="rId4"/>
    <p:sldId id="333" r:id="rId5"/>
    <p:sldId id="390" r:id="rId6"/>
    <p:sldId id="335" r:id="rId7"/>
    <p:sldId id="438" r:id="rId8"/>
    <p:sldId id="439" r:id="rId9"/>
    <p:sldId id="316" r:id="rId10"/>
    <p:sldId id="329" r:id="rId11"/>
    <p:sldId id="331" r:id="rId12"/>
    <p:sldId id="307" r:id="rId13"/>
    <p:sldId id="330" r:id="rId14"/>
    <p:sldId id="332" r:id="rId15"/>
    <p:sldId id="257" r:id="rId16"/>
    <p:sldId id="259" r:id="rId17"/>
    <p:sldId id="260" r:id="rId18"/>
    <p:sldId id="262" r:id="rId19"/>
    <p:sldId id="404" r:id="rId20"/>
    <p:sldId id="405" r:id="rId21"/>
    <p:sldId id="327" r:id="rId22"/>
    <p:sldId id="344" r:id="rId23"/>
    <p:sldId id="345" r:id="rId24"/>
    <p:sldId id="433" r:id="rId25"/>
    <p:sldId id="440" r:id="rId26"/>
    <p:sldId id="258" r:id="rId27"/>
    <p:sldId id="441" r:id="rId28"/>
    <p:sldId id="424" r:id="rId29"/>
    <p:sldId id="425" r:id="rId30"/>
    <p:sldId id="437" r:id="rId31"/>
    <p:sldId id="409" r:id="rId32"/>
    <p:sldId id="256" r:id="rId33"/>
    <p:sldId id="442" r:id="rId34"/>
    <p:sldId id="443" r:id="rId35"/>
    <p:sldId id="444" r:id="rId36"/>
    <p:sldId id="445" r:id="rId37"/>
    <p:sldId id="446" r:id="rId38"/>
    <p:sldId id="448" r:id="rId39"/>
    <p:sldId id="449" r:id="rId40"/>
    <p:sldId id="450" r:id="rId41"/>
    <p:sldId id="451" r:id="rId42"/>
    <p:sldId id="452" r:id="rId43"/>
    <p:sldId id="453" r:id="rId44"/>
    <p:sldId id="454" r:id="rId45"/>
    <p:sldId id="455" r:id="rId46"/>
    <p:sldId id="456" r:id="rId47"/>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100" autoAdjust="0"/>
    <p:restoredTop sz="94660"/>
  </p:normalViewPr>
  <p:slideViewPr>
    <p:cSldViewPr snapToGrid="0">
      <p:cViewPr varScale="1">
        <p:scale>
          <a:sx n="107" d="100"/>
          <a:sy n="107" d="100"/>
        </p:scale>
        <p:origin x="344"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850b12bc77e1a9a2/Documentos/1.%20GRAFICA%202T24_SECRETARIA_PARTICULAR.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sofia\Documents\SEGUIMIENTO%20Y%20EVALUACI&#211;N%20DE%20METAS%20DELEGACI&#211;N%202025%20-%202027\GRAFICAS%20BONFIL%202025.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Users/romius/Downloads/GRAFICAS%20BONFIL%202025.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Users/romius/Downloads/GRAFICAS%20BONFIL%202025.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crisp\Downloads\MIR\8.%20GRAFICAS%202T25_GESTION_SOCIAL.xlsx" TargetMode="Externa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xml"/></Relationships>
</file>

<file path=ppt/charts/_rels/chart15.xml.rels><?xml version="1.0" encoding="UTF-8" standalone="yes"?>
<Relationships xmlns="http://schemas.openxmlformats.org/package/2006/relationships"><Relationship Id="rId3" Type="http://schemas.openxmlformats.org/officeDocument/2006/relationships/oleObject" Target="Gr&#225;fico%20en%20Microsoft%20PowerPoint"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Hoja_de_c_lculo_de_Microsoft_Excel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Hoja_de_c_lculo_de_Microsoft_Excel6.xlsx"/></Relationships>
</file>

<file path=ppt/charts/_rels/chart18.xml.rels><?xml version="1.0" encoding="UTF-8" standalone="yes"?>
<Relationships xmlns="http://schemas.openxmlformats.org/package/2006/relationships"><Relationship Id="rId3" Type="http://schemas.openxmlformats.org/officeDocument/2006/relationships/oleObject" Target="file:////Users\romius\Downloads\4.%20GRAFICA%202T25_COMUNICACION_SOCIAL.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Users\romius\Downloads\4.%20GRAFICA%202T25_COMUNICACION_SOCIAL.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Hoja_de_c_lculo_de_Microsoft_Excel.xlsx"/></Relationships>
</file>

<file path=ppt/charts/_rels/chart20.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Hoja_de_c_lculo_de_Microsoft_Excel9.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Hoja_de_c_lculo_de_Microsoft_Excel10.xlsx"/></Relationships>
</file>

<file path=ppt/charts/_rels/chart24.xml.rels><?xml version="1.0" encoding="UTF-8" standalone="yes"?>
<Relationships xmlns="http://schemas.openxmlformats.org/package/2006/relationships"><Relationship Id="rId3" Type="http://schemas.openxmlformats.org/officeDocument/2006/relationships/package" Target="../embeddings/Hoja_de_c_lculo_de_Microsoft_Excel11.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Hoja_de_c_lculo_de_Microsoft_Excel12.xlsx"/></Relationships>
</file>

<file path=ppt/charts/_rels/chart3.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4-2027\Reporte_MIR_2T_2025\2.%20GRAFICA%202T25_SECRETARIA_TECNIC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4-2027\Reporte_MIR_2T_2025\2.%20GRAFICA%202T25_SECRETARIA_TECNIC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Hoja_de_c_lculo_de_Microsoft_Excel1.xlsx"/></Relationships>
</file>

<file path=ppt/charts/_rels/chart6.xml.rels><?xml version="1.0" encoding="UTF-8" standalone="yes"?>
<Relationships xmlns="http://schemas.openxmlformats.org/package/2006/relationships"><Relationship Id="rId3" Type="http://schemas.openxmlformats.org/officeDocument/2006/relationships/oleObject" Target="Gr&#225;fico%20en%20Microsoft%20PowerPoint"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Hoja_de_c_lculo_de_Microsoft_Excel2.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Hoja_de_c_lculo_de_Microsoft_Excel3.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Hoja_de_c_lculo_de_Microsoft_Excel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SEGUNDO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S PARTICULAR'!$B$4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PARTICULAR'!$C$4</c:f>
              <c:numCache>
                <c:formatCode>General</c:formatCode>
                <c:ptCount val="1"/>
                <c:pt idx="0">
                  <c:v>170</c:v>
                </c:pt>
              </c:numCache>
            </c:numRef>
          </c:val>
          <c:extLst>
            <c:ext xmlns:c16="http://schemas.microsoft.com/office/drawing/2014/chart" uri="{C3380CC4-5D6E-409C-BE32-E72D297353CC}">
              <c16:uniqueId val="{00000000-3F34-144F-8BEA-0E1FA19702DF}"/>
            </c:ext>
          </c:extLst>
        </c:ser>
        <c:ser>
          <c:idx val="1"/>
          <c:order val="1"/>
          <c:tx>
            <c:strRef>
              <c:f>'1. S PARTICULAR'!$B$5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PARTICULAR'!$C$5</c:f>
              <c:numCache>
                <c:formatCode>General</c:formatCode>
                <c:ptCount val="1"/>
                <c:pt idx="0">
                  <c:v>170</c:v>
                </c:pt>
              </c:numCache>
            </c:numRef>
          </c:val>
          <c:extLst>
            <c:ext xmlns:c16="http://schemas.microsoft.com/office/drawing/2014/chart" uri="{C3380CC4-5D6E-409C-BE32-E72D297353CC}">
              <c16:uniqueId val="{00000001-3F34-144F-8BEA-0E1FA19702D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PARTICULAR'!$C$6</c:f>
              <c:numCache>
                <c:formatCode>0.00%</c:formatCode>
                <c:ptCount val="1"/>
                <c:pt idx="0">
                  <c:v>1</c:v>
                </c:pt>
              </c:numCache>
            </c:numRef>
          </c:val>
          <c:smooth val="0"/>
          <c:extLst>
            <c:ext xmlns:c16="http://schemas.microsoft.com/office/drawing/2014/chart" uri="{C3380CC4-5D6E-409C-BE32-E72D297353CC}">
              <c16:uniqueId val="{00000002-3F34-144F-8BEA-0E1FA19702D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'11. BONFIL'!$B$4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BONFIL'!$C$3</c:f>
              <c:strCache>
                <c:ptCount val="1"/>
                <c:pt idx="0">
                  <c:v>Servicios otorgados</c:v>
                </c:pt>
              </c:strCache>
            </c:strRef>
          </c:cat>
          <c:val>
            <c:numRef>
              <c:f>'11. BONFIL'!$C$4</c:f>
              <c:numCache>
                <c:formatCode>General</c:formatCode>
                <c:ptCount val="1"/>
                <c:pt idx="0">
                  <c:v>1208</c:v>
                </c:pt>
              </c:numCache>
            </c:numRef>
          </c:val>
          <c:extLst>
            <c:ext xmlns:c16="http://schemas.microsoft.com/office/drawing/2014/chart" uri="{C3380CC4-5D6E-409C-BE32-E72D297353CC}">
              <c16:uniqueId val="{00000000-66F5-44D7-9557-E81704F2E660}"/>
            </c:ext>
          </c:extLst>
        </c:ser>
        <c:ser>
          <c:idx val="1"/>
          <c:order val="1"/>
          <c:tx>
            <c:strRef>
              <c:f>'11. BONFIL'!$B$5</c:f>
              <c:strCache>
                <c:ptCount val="1"/>
                <c:pt idx="0">
                  <c:v>Meta Alcanzada</c:v>
                </c:pt>
              </c:strCache>
            </c:strRef>
          </c:tx>
          <c:spPr>
            <a:solidFill>
              <a:schemeClr val="tx2">
                <a:lumMod val="60000"/>
                <a:lumOff val="40000"/>
              </a:schemeClr>
            </a:solidFill>
            <a:ln>
              <a:noFill/>
            </a:ln>
            <a:effectLst/>
          </c:spPr>
          <c:invertIfNegative val="0"/>
          <c:dLbls>
            <c:dLbl>
              <c:idx val="0"/>
              <c:layout>
                <c:manualLayout>
                  <c:x val="-2.3454158570057203E-3"/>
                  <c:y val="1.61467908571021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6F5-44D7-9557-E81704F2E66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BONFIL'!$C$3</c:f>
              <c:strCache>
                <c:ptCount val="1"/>
                <c:pt idx="0">
                  <c:v>Servicios otorgados</c:v>
                </c:pt>
              </c:strCache>
            </c:strRef>
          </c:cat>
          <c:val>
            <c:numRef>
              <c:f>'11. BONFIL'!$C$5</c:f>
              <c:numCache>
                <c:formatCode>General</c:formatCode>
                <c:ptCount val="1"/>
                <c:pt idx="0">
                  <c:v>2452</c:v>
                </c:pt>
              </c:numCache>
            </c:numRef>
          </c:val>
          <c:extLst>
            <c:ext xmlns:c16="http://schemas.microsoft.com/office/drawing/2014/chart" uri="{C3380CC4-5D6E-409C-BE32-E72D297353CC}">
              <c16:uniqueId val="{00000002-66F5-44D7-9557-E81704F2E66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BONFIL'!$C$3</c:f>
              <c:strCache>
                <c:ptCount val="1"/>
                <c:pt idx="0">
                  <c:v>Servicios otorgados</c:v>
                </c:pt>
              </c:strCache>
            </c:strRef>
          </c:cat>
          <c:val>
            <c:numRef>
              <c:f>'11. BONFIL'!$C$6</c:f>
              <c:numCache>
                <c:formatCode>0.00%</c:formatCode>
                <c:ptCount val="1"/>
                <c:pt idx="0">
                  <c:v>2.0298013245033113</c:v>
                </c:pt>
              </c:numCache>
            </c:numRef>
          </c:val>
          <c:smooth val="0"/>
          <c:extLst>
            <c:ext xmlns:c16="http://schemas.microsoft.com/office/drawing/2014/chart" uri="{C3380CC4-5D6E-409C-BE32-E72D297353CC}">
              <c16:uniqueId val="{00000003-66F5-44D7-9557-E81704F2E66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Actividades'!$C$3:$F$3</c:f>
              <c:strCache>
                <c:ptCount val="4"/>
                <c:pt idx="0">
                  <c:v>Reportes ciudadanos atendidos</c:v>
                </c:pt>
                <c:pt idx="1">
                  <c:v>Asistencia social aplicados</c:v>
                </c:pt>
                <c:pt idx="2">
                  <c:v>Usuarios Beneficiados con el programa</c:v>
                </c:pt>
                <c:pt idx="3">
                  <c:v>Requerímientos jurídicos realizados</c:v>
                </c:pt>
              </c:strCache>
            </c:strRef>
          </c:cat>
          <c:val>
            <c:numRef>
              <c:f>'1.1 Actividades'!$C$4:$F$4</c:f>
              <c:numCache>
                <c:formatCode>General</c:formatCode>
                <c:ptCount val="4"/>
                <c:pt idx="0">
                  <c:v>450</c:v>
                </c:pt>
                <c:pt idx="1">
                  <c:v>720</c:v>
                </c:pt>
                <c:pt idx="2">
                  <c:v>45</c:v>
                </c:pt>
                <c:pt idx="3">
                  <c:v>221</c:v>
                </c:pt>
              </c:numCache>
            </c:numRef>
          </c:val>
          <c:extLst>
            <c:ext xmlns:c16="http://schemas.microsoft.com/office/drawing/2014/chart" uri="{C3380CC4-5D6E-409C-BE32-E72D297353CC}">
              <c16:uniqueId val="{00000000-73C3-7646-8613-F38E162CCB88}"/>
            </c:ext>
          </c:extLst>
        </c:ser>
        <c:ser>
          <c:idx val="1"/>
          <c:order val="1"/>
          <c:tx>
            <c:strRef>
              <c:f>'1.1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Actividades'!$C$3:$F$3</c:f>
              <c:strCache>
                <c:ptCount val="4"/>
                <c:pt idx="0">
                  <c:v>Reportes ciudadanos atendidos</c:v>
                </c:pt>
                <c:pt idx="1">
                  <c:v>Asistencia social aplicados</c:v>
                </c:pt>
                <c:pt idx="2">
                  <c:v>Usuarios Beneficiados con el programa</c:v>
                </c:pt>
                <c:pt idx="3">
                  <c:v>Requerímientos jurídicos realizados</c:v>
                </c:pt>
              </c:strCache>
            </c:strRef>
          </c:cat>
          <c:val>
            <c:numRef>
              <c:f>'1.1 Actividades'!$C$5:$F$5</c:f>
              <c:numCache>
                <c:formatCode>General</c:formatCode>
                <c:ptCount val="4"/>
                <c:pt idx="0">
                  <c:v>450</c:v>
                </c:pt>
                <c:pt idx="1">
                  <c:v>720</c:v>
                </c:pt>
                <c:pt idx="2">
                  <c:v>45</c:v>
                </c:pt>
                <c:pt idx="3">
                  <c:v>221</c:v>
                </c:pt>
              </c:numCache>
            </c:numRef>
          </c:val>
          <c:extLst>
            <c:ext xmlns:c16="http://schemas.microsoft.com/office/drawing/2014/chart" uri="{C3380CC4-5D6E-409C-BE32-E72D297353CC}">
              <c16:uniqueId val="{00000001-73C3-7646-8613-F38E162CCB8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0010133625383188E-2"/>
                  <c:y val="-5.29321932681043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3C3-7646-8613-F38E162CCB88}"/>
                </c:ext>
              </c:extLst>
            </c:dLbl>
            <c:dLbl>
              <c:idx val="1"/>
              <c:layout>
                <c:manualLayout>
                  <c:x val="3.9968025579536368E-2"/>
                  <c:y val="-1.15789457688982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3C3-7646-8613-F38E162CCB88}"/>
                </c:ext>
              </c:extLst>
            </c:dLbl>
            <c:dLbl>
              <c:idx val="2"/>
              <c:layout>
                <c:manualLayout>
                  <c:x val="0"/>
                  <c:y val="-5.78947288444911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3C3-7646-8613-F38E162CCB88}"/>
                </c:ext>
              </c:extLst>
            </c:dLbl>
            <c:dLbl>
              <c:idx val="3"/>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3C3-7646-8613-F38E162CCB8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Actividades'!$C$3:$F$3</c:f>
              <c:strCache>
                <c:ptCount val="4"/>
                <c:pt idx="0">
                  <c:v>Reportes ciudadanos atendidos</c:v>
                </c:pt>
                <c:pt idx="1">
                  <c:v>Asistencia social aplicados</c:v>
                </c:pt>
                <c:pt idx="2">
                  <c:v>Usuarios Beneficiados con el programa</c:v>
                </c:pt>
                <c:pt idx="3">
                  <c:v>Requerímientos jurídicos realizados</c:v>
                </c:pt>
              </c:strCache>
            </c:strRef>
          </c:cat>
          <c:val>
            <c:numRef>
              <c:f>'1.1 Actividades'!$C$6:$F$6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6-73C3-7646-8613-F38E162CCB8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layout>
        <c:manualLayout>
          <c:xMode val="edge"/>
          <c:yMode val="edge"/>
          <c:x val="0.28310485716694778"/>
          <c:y val="2.997274722058820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'1.2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Actividades'!$C$3:$E$3</c:f>
              <c:strCache>
                <c:ptCount val="3"/>
                <c:pt idx="0">
                  <c:v>Calles y áreas verdes limpias</c:v>
                </c:pt>
                <c:pt idx="1">
                  <c:v>Usuarios de la biblioteca pública atendidos</c:v>
                </c:pt>
                <c:pt idx="2">
                  <c:v>Eventos cívicos, culturales y deportivos realizados</c:v>
                </c:pt>
              </c:strCache>
            </c:strRef>
          </c:cat>
          <c:val>
            <c:numRef>
              <c:f>'1.2 Actividades'!$C$4:$E$4</c:f>
              <c:numCache>
                <c:formatCode>General</c:formatCode>
                <c:ptCount val="3"/>
                <c:pt idx="0">
                  <c:v>430</c:v>
                </c:pt>
                <c:pt idx="1">
                  <c:v>560</c:v>
                </c:pt>
                <c:pt idx="2">
                  <c:v>11</c:v>
                </c:pt>
              </c:numCache>
            </c:numRef>
          </c:val>
          <c:extLst>
            <c:ext xmlns:c16="http://schemas.microsoft.com/office/drawing/2014/chart" uri="{C3380CC4-5D6E-409C-BE32-E72D297353CC}">
              <c16:uniqueId val="{00000000-26E9-D447-8B59-60114F3B6987}"/>
            </c:ext>
          </c:extLst>
        </c:ser>
        <c:ser>
          <c:idx val="1"/>
          <c:order val="1"/>
          <c:tx>
            <c:strRef>
              <c:f>'1.2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Actividades'!$C$3:$E$3</c:f>
              <c:strCache>
                <c:ptCount val="3"/>
                <c:pt idx="0">
                  <c:v>Calles y áreas verdes limpias</c:v>
                </c:pt>
                <c:pt idx="1">
                  <c:v>Usuarios de la biblioteca pública atendidos</c:v>
                </c:pt>
                <c:pt idx="2">
                  <c:v>Eventos cívicos, culturales y deportivos realizados</c:v>
                </c:pt>
              </c:strCache>
            </c:strRef>
          </c:cat>
          <c:val>
            <c:numRef>
              <c:f>'1.2 Actividades'!$C$5:$E$5</c:f>
              <c:numCache>
                <c:formatCode>General</c:formatCode>
                <c:ptCount val="3"/>
                <c:pt idx="0">
                  <c:v>430</c:v>
                </c:pt>
                <c:pt idx="1">
                  <c:v>562</c:v>
                </c:pt>
                <c:pt idx="2">
                  <c:v>11</c:v>
                </c:pt>
              </c:numCache>
            </c:numRef>
          </c:val>
          <c:extLst>
            <c:ext xmlns:c16="http://schemas.microsoft.com/office/drawing/2014/chart" uri="{C3380CC4-5D6E-409C-BE32-E72D297353CC}">
              <c16:uniqueId val="{00000001-26E9-D447-8B59-60114F3B6987}"/>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7272397450559715E-2"/>
                  <c:y val="-0.3635703088077985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6E9-D447-8B59-60114F3B6987}"/>
                </c:ext>
              </c:extLst>
            </c:dLbl>
            <c:dLbl>
              <c:idx val="1"/>
              <c:layout>
                <c:manualLayout>
                  <c:x val="-4.3407332365096502E-2"/>
                  <c:y val="0.1741136356529368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6E9-D447-8B59-60114F3B6987}"/>
                </c:ext>
              </c:extLst>
            </c:dLbl>
            <c:dLbl>
              <c:idx val="2"/>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6E9-D447-8B59-60114F3B6987}"/>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Actividades'!$C$3:$E$3</c:f>
              <c:strCache>
                <c:ptCount val="3"/>
                <c:pt idx="0">
                  <c:v>Calles y áreas verdes limpias</c:v>
                </c:pt>
                <c:pt idx="1">
                  <c:v>Usuarios de la biblioteca pública atendidos</c:v>
                </c:pt>
                <c:pt idx="2">
                  <c:v>Eventos cívicos, culturales y deportivos realizados</c:v>
                </c:pt>
              </c:strCache>
            </c:strRef>
          </c:cat>
          <c:val>
            <c:numRef>
              <c:f>'1.2 Actividades'!$C$6:$E$6</c:f>
              <c:numCache>
                <c:formatCode>0.00%</c:formatCode>
                <c:ptCount val="3"/>
                <c:pt idx="0">
                  <c:v>1</c:v>
                </c:pt>
                <c:pt idx="1">
                  <c:v>1.0035714285714286</c:v>
                </c:pt>
                <c:pt idx="2">
                  <c:v>1</c:v>
                </c:pt>
              </c:numCache>
            </c:numRef>
          </c:val>
          <c:smooth val="0"/>
          <c:extLst>
            <c:ext xmlns:c16="http://schemas.microsoft.com/office/drawing/2014/chart" uri="{C3380CC4-5D6E-409C-BE32-E72D297353CC}">
              <c16:uniqueId val="{00000005-26E9-D447-8B59-60114F3B6987}"/>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'[3.  GRAFICA 2T25_DISTRITO_CANCUN.xlsx]1.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'[3.  GRAFICA 2T25_DISTRITO_CANCUN.xlsx]1. Actividades'!$C$3:$E$3</c:f>
              <c:strCache>
                <c:ptCount val="3"/>
                <c:pt idx="0">
                  <c:v>Actividades para mejorar la imagen urbana de la Zona Fundacional</c:v>
                </c:pt>
                <c:pt idx="1">
                  <c:v> Proyectos de infraestructura de la Zona Fundacional generados.</c:v>
                </c:pt>
                <c:pt idx="2">
                  <c:v>Acciones realizadas en la zona fundacional</c:v>
                </c:pt>
              </c:strCache>
            </c:strRef>
          </c:cat>
          <c:val>
            <c:numRef>
              <c:f>'[3.  GRAFICA 2T25_DISTRITO_CANCUN.xlsx]1. Actividades'!$C$4:$E$4</c:f>
              <c:numCache>
                <c:formatCode>General</c:formatCode>
                <c:ptCount val="3"/>
                <c:pt idx="0">
                  <c:v>5</c:v>
                </c:pt>
                <c:pt idx="1">
                  <c:v>1</c:v>
                </c:pt>
                <c:pt idx="2">
                  <c:v>11</c:v>
                </c:pt>
              </c:numCache>
            </c:numRef>
          </c:val>
          <c:extLst>
            <c:ext xmlns:c16="http://schemas.microsoft.com/office/drawing/2014/chart" uri="{C3380CC4-5D6E-409C-BE32-E72D297353CC}">
              <c16:uniqueId val="{00000000-7B2E-46CF-9871-218916B82EBE}"/>
            </c:ext>
          </c:extLst>
        </c:ser>
        <c:ser>
          <c:idx val="1"/>
          <c:order val="1"/>
          <c:tx>
            <c:strRef>
              <c:f>'[3.  GRAFICA 2T25_DISTRITO_CANCUN.xlsx]1.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'[3.  GRAFICA 2T25_DISTRITO_CANCUN.xlsx]1. Actividades'!$C$3:$E$3</c:f>
              <c:strCache>
                <c:ptCount val="3"/>
                <c:pt idx="0">
                  <c:v>Actividades para mejorar la imagen urbana de la Zona Fundacional</c:v>
                </c:pt>
                <c:pt idx="1">
                  <c:v> Proyectos de infraestructura de la Zona Fundacional generados.</c:v>
                </c:pt>
                <c:pt idx="2">
                  <c:v>Acciones realizadas en la zona fundacional</c:v>
                </c:pt>
              </c:strCache>
            </c:strRef>
          </c:cat>
          <c:val>
            <c:numRef>
              <c:f>'[3.  GRAFICA 2T25_DISTRITO_CANCUN.xlsx]1. Actividades'!$C$5:$E$5</c:f>
              <c:numCache>
                <c:formatCode>General</c:formatCode>
                <c:ptCount val="3"/>
                <c:pt idx="0">
                  <c:v>5</c:v>
                </c:pt>
                <c:pt idx="1">
                  <c:v>2</c:v>
                </c:pt>
                <c:pt idx="2">
                  <c:v>11</c:v>
                </c:pt>
              </c:numCache>
            </c:numRef>
          </c:val>
          <c:extLst>
            <c:ext xmlns:c16="http://schemas.microsoft.com/office/drawing/2014/chart" uri="{C3380CC4-5D6E-409C-BE32-E72D297353CC}">
              <c16:uniqueId val="{00000001-7B2E-46CF-9871-218916B82EBE}"/>
            </c:ext>
          </c:extLst>
        </c:ser>
        <c:dLbls>
          <c:showLegendKey val="0"/>
          <c:showVal val="1"/>
          <c:showCatName val="0"/>
          <c:showSerName val="0"/>
          <c:showPercent val="0"/>
          <c:showBubbleSize val="0"/>
        </c:dLbls>
        <c:gapWidth val="219"/>
        <c:axId val="2006912272"/>
        <c:axId val="2006911728"/>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31211444166E-2"/>
                  <c:y val="5.5695761513144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B2E-46CF-9871-218916B82EBE}"/>
                </c:ext>
              </c:extLst>
            </c:dLbl>
            <c:dLbl>
              <c:idx val="2"/>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F97-48E4-870B-D710BCA7BA0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'[3.  GRAFICA 2T25_DISTRITO_CANCUN.xlsx]1. Actividades'!$C$3:$E$3</c:f>
              <c:strCache>
                <c:ptCount val="3"/>
                <c:pt idx="0">
                  <c:v>Actividades para mejorar la imagen urbana de la Zona Fundacional</c:v>
                </c:pt>
                <c:pt idx="1">
                  <c:v> Proyectos de infraestructura de la Zona Fundacional generados.</c:v>
                </c:pt>
                <c:pt idx="2">
                  <c:v>Acciones realizadas en la zona fundacional</c:v>
                </c:pt>
              </c:strCache>
            </c:strRef>
          </c:cat>
          <c:val>
            <c:numRef>
              <c:f>'[3.  GRAFICA 2T25_DISTRITO_CANCUN.xlsx]1. Actividades'!$C$6:$E$6</c:f>
              <c:numCache>
                <c:formatCode>0.00%</c:formatCode>
                <c:ptCount val="3"/>
                <c:pt idx="0">
                  <c:v>1</c:v>
                </c:pt>
                <c:pt idx="1">
                  <c:v>2</c:v>
                </c:pt>
                <c:pt idx="2">
                  <c:v>1</c:v>
                </c:pt>
              </c:numCache>
            </c:numRef>
          </c:val>
          <c:smooth val="0"/>
          <c:extLst>
            <c:ext xmlns:c16="http://schemas.microsoft.com/office/drawing/2014/chart" uri="{C3380CC4-5D6E-409C-BE32-E72D297353CC}">
              <c16:uniqueId val="{00000004-7B2E-46CF-9871-218916B82EBE}"/>
            </c:ext>
          </c:extLst>
        </c:ser>
        <c:dLbls>
          <c:showLegendKey val="0"/>
          <c:showVal val="0"/>
          <c:showCatName val="0"/>
          <c:showSerName val="0"/>
          <c:showPercent val="0"/>
          <c:showBubbleSize val="0"/>
        </c:dLbls>
        <c:marker val="1"/>
        <c:smooth val="0"/>
        <c:axId val="2006910640"/>
        <c:axId val="2006913904"/>
      </c:lineChart>
      <c:catAx>
        <c:axId val="20069122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2006911728"/>
        <c:crosses val="autoZero"/>
        <c:auto val="1"/>
        <c:lblAlgn val="ctr"/>
        <c:lblOffset val="100"/>
        <c:noMultiLvlLbl val="0"/>
      </c:catAx>
      <c:valAx>
        <c:axId val="20069117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06912272"/>
        <c:crosses val="autoZero"/>
        <c:crossBetween val="between"/>
      </c:valAx>
      <c:valAx>
        <c:axId val="2006913904"/>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06910640"/>
        <c:crosses val="max"/>
        <c:crossBetween val="between"/>
      </c:valAx>
      <c:catAx>
        <c:axId val="2006910640"/>
        <c:scaling>
          <c:orientation val="minMax"/>
        </c:scaling>
        <c:delete val="1"/>
        <c:axPos val="t"/>
        <c:numFmt formatCode="General" sourceLinked="1"/>
        <c:majorTickMark val="out"/>
        <c:minorTickMark val="none"/>
        <c:tickLblPos val="nextTo"/>
        <c:crossAx val="2006913904"/>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'8. Atención Ciudadana'!$B$4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Atención Ciudadana'!$C$3</c:f>
              <c:strCache>
                <c:ptCount val="1"/>
                <c:pt idx="0">
                  <c:v>Beneficiados con Ayuda Social</c:v>
                </c:pt>
              </c:strCache>
            </c:strRef>
          </c:cat>
          <c:val>
            <c:numRef>
              <c:f>'8. Atención Ciudadana'!$C$4</c:f>
              <c:numCache>
                <c:formatCode>General</c:formatCode>
                <c:ptCount val="1"/>
                <c:pt idx="0">
                  <c:v>150</c:v>
                </c:pt>
              </c:numCache>
            </c:numRef>
          </c:val>
          <c:extLst>
            <c:ext xmlns:c16="http://schemas.microsoft.com/office/drawing/2014/chart" uri="{C3380CC4-5D6E-409C-BE32-E72D297353CC}">
              <c16:uniqueId val="{00000000-7CAE-425E-9819-4349A5D50375}"/>
            </c:ext>
          </c:extLst>
        </c:ser>
        <c:ser>
          <c:idx val="1"/>
          <c:order val="1"/>
          <c:tx>
            <c:strRef>
              <c:f>'8. Atención Ciudadana'!$B$5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Atención Ciudadana'!$C$3</c:f>
              <c:strCache>
                <c:ptCount val="1"/>
                <c:pt idx="0">
                  <c:v>Beneficiados con Ayuda Social</c:v>
                </c:pt>
              </c:strCache>
            </c:strRef>
          </c:cat>
          <c:val>
            <c:numRef>
              <c:f>'8. Atención Ciudadana'!$C$5</c:f>
              <c:numCache>
                <c:formatCode>General</c:formatCode>
                <c:ptCount val="1"/>
                <c:pt idx="0">
                  <c:v>152</c:v>
                </c:pt>
              </c:numCache>
            </c:numRef>
          </c:val>
          <c:extLst>
            <c:ext xmlns:c16="http://schemas.microsoft.com/office/drawing/2014/chart" uri="{C3380CC4-5D6E-409C-BE32-E72D297353CC}">
              <c16:uniqueId val="{00000001-7CAE-425E-9819-4349A5D5037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5125002679626448"/>
                  <c:y val="-2.39130468893425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CAE-425E-9819-4349A5D5037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Atención Ciudadana'!$C$3</c:f>
              <c:strCache>
                <c:ptCount val="1"/>
                <c:pt idx="0">
                  <c:v>Beneficiados con Ayuda Social</c:v>
                </c:pt>
              </c:strCache>
            </c:strRef>
          </c:cat>
          <c:val>
            <c:numRef>
              <c:f>'8. Atención Ciudadana'!$C$6</c:f>
              <c:numCache>
                <c:formatCode>0.00%</c:formatCode>
                <c:ptCount val="1"/>
                <c:pt idx="0">
                  <c:v>1.0133333333333334</c:v>
                </c:pt>
              </c:numCache>
            </c:numRef>
          </c:val>
          <c:smooth val="0"/>
          <c:extLst>
            <c:ext xmlns:c16="http://schemas.microsoft.com/office/drawing/2014/chart" uri="{C3380CC4-5D6E-409C-BE32-E72D297353CC}">
              <c16:uniqueId val="{00000003-7CAE-425E-9819-4349A5D5037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8960344780718771"/>
          <c:y val="7.1484672979768692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'[Gráfico en Microsoft PowerPoint]Gest soc'!$B$4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PowerPoint]Gest soc'!$C$3:$D$3</c:f>
              <c:strCache>
                <c:ptCount val="2"/>
                <c:pt idx="0">
                  <c:v>beneficiarios con atenciones, gestiones y/o canalizaciones </c:v>
                </c:pt>
                <c:pt idx="1">
                  <c:v>eventos realizados </c:v>
                </c:pt>
              </c:strCache>
            </c:strRef>
          </c:cat>
          <c:val>
            <c:numRef>
              <c:f>'[Gráfico en Microsoft PowerPoint]Gest soc'!$C$4:$D$4</c:f>
              <c:numCache>
                <c:formatCode>General</c:formatCode>
                <c:ptCount val="2"/>
                <c:pt idx="0">
                  <c:v>450</c:v>
                </c:pt>
                <c:pt idx="1">
                  <c:v>1</c:v>
                </c:pt>
              </c:numCache>
            </c:numRef>
          </c:val>
          <c:extLst>
            <c:ext xmlns:c16="http://schemas.microsoft.com/office/drawing/2014/chart" uri="{C3380CC4-5D6E-409C-BE32-E72D297353CC}">
              <c16:uniqueId val="{00000000-E2F0-A648-8767-E955A792EBA0}"/>
            </c:ext>
          </c:extLst>
        </c:ser>
        <c:ser>
          <c:idx val="1"/>
          <c:order val="1"/>
          <c:tx>
            <c:strRef>
              <c:f>'[Gráfico en Microsoft PowerPoint]Gest soc'!$B$5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PowerPoint]Gest soc'!$C$3:$D$3</c:f>
              <c:strCache>
                <c:ptCount val="2"/>
                <c:pt idx="0">
                  <c:v>beneficiarios con atenciones, gestiones y/o canalizaciones </c:v>
                </c:pt>
                <c:pt idx="1">
                  <c:v>eventos realizados </c:v>
                </c:pt>
              </c:strCache>
            </c:strRef>
          </c:cat>
          <c:val>
            <c:numRef>
              <c:f>'[Gráfico en Microsoft PowerPoint]Gest soc'!$C$5:$D$5</c:f>
              <c:numCache>
                <c:formatCode>General</c:formatCode>
                <c:ptCount val="2"/>
                <c:pt idx="0">
                  <c:v>455</c:v>
                </c:pt>
                <c:pt idx="1">
                  <c:v>1</c:v>
                </c:pt>
              </c:numCache>
            </c:numRef>
          </c:val>
          <c:extLst>
            <c:ext xmlns:c16="http://schemas.microsoft.com/office/drawing/2014/chart" uri="{C3380CC4-5D6E-409C-BE32-E72D297353CC}">
              <c16:uniqueId val="{00000001-E2F0-A648-8767-E955A792EBA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1.9613177917757019E-2"/>
                  <c:y val="0.24600496224803034"/>
                </c:manualLayout>
              </c:layout>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layout>
                    <c:manualLayout>
                      <c:w val="0.12448336830015891"/>
                      <c:h val="0.1828471864243929"/>
                    </c:manualLayout>
                  </c15:layout>
                </c:ext>
                <c:ext xmlns:c16="http://schemas.microsoft.com/office/drawing/2014/chart" uri="{C3380CC4-5D6E-409C-BE32-E72D297353CC}">
                  <c16:uniqueId val="{00000002-E2F0-A648-8767-E955A792EBA0}"/>
                </c:ext>
              </c:extLst>
            </c:dLbl>
            <c:dLbl>
              <c:idx val="1"/>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F0-A648-8767-E955A792EBA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PowerPoint]Gest soc'!$C$3:$D$3</c:f>
              <c:strCache>
                <c:ptCount val="2"/>
                <c:pt idx="0">
                  <c:v>beneficiarios con atenciones, gestiones y/o canalizaciones </c:v>
                </c:pt>
                <c:pt idx="1">
                  <c:v>eventos realizados </c:v>
                </c:pt>
              </c:strCache>
            </c:strRef>
          </c:cat>
          <c:val>
            <c:numRef>
              <c:f>'[Gráfico en Microsoft PowerPoint]Gest soc'!$C$6:$D$6</c:f>
              <c:numCache>
                <c:formatCode>0.00%</c:formatCode>
                <c:ptCount val="2"/>
                <c:pt idx="0">
                  <c:v>1.0111111111111111</c:v>
                </c:pt>
                <c:pt idx="1">
                  <c:v>1</c:v>
                </c:pt>
              </c:numCache>
            </c:numRef>
          </c:val>
          <c:smooth val="0"/>
          <c:extLst>
            <c:ext xmlns:c16="http://schemas.microsoft.com/office/drawing/2014/chart" uri="{C3380CC4-5D6E-409C-BE32-E72D297353CC}">
              <c16:uniqueId val="{00000004-E2F0-A648-8767-E955A792EBA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'12. Puerto Juarez'!$B$4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Juarez'!$C$4</c:f>
              <c:numCache>
                <c:formatCode>General</c:formatCode>
                <c:ptCount val="1"/>
                <c:pt idx="0">
                  <c:v>250</c:v>
                </c:pt>
              </c:numCache>
            </c:numRef>
          </c:val>
          <c:extLst>
            <c:ext xmlns:c16="http://schemas.microsoft.com/office/drawing/2014/chart" uri="{C3380CC4-5D6E-409C-BE32-E72D297353CC}">
              <c16:uniqueId val="{00000000-9716-42CB-8CC3-D47EC8EE437B}"/>
            </c:ext>
          </c:extLst>
        </c:ser>
        <c:ser>
          <c:idx val="1"/>
          <c:order val="1"/>
          <c:tx>
            <c:strRef>
              <c:f>'12. Puerto Juarez'!$B$5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Juarez'!$C$5</c:f>
              <c:numCache>
                <c:formatCode>General</c:formatCode>
                <c:ptCount val="1"/>
                <c:pt idx="0">
                  <c:v>250</c:v>
                </c:pt>
              </c:numCache>
            </c:numRef>
          </c:val>
          <c:extLst>
            <c:ext xmlns:c16="http://schemas.microsoft.com/office/drawing/2014/chart" uri="{C3380CC4-5D6E-409C-BE32-E72D297353CC}">
              <c16:uniqueId val="{00000001-9716-42CB-8CC3-D47EC8EE437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Juarez'!$C$6</c:f>
              <c:numCache>
                <c:formatCode>0.00%</c:formatCode>
                <c:ptCount val="1"/>
                <c:pt idx="0">
                  <c:v>1</c:v>
                </c:pt>
              </c:numCache>
            </c:numRef>
          </c:val>
          <c:smooth val="0"/>
          <c:extLst>
            <c:ext xmlns:c16="http://schemas.microsoft.com/office/drawing/2014/chart" uri="{C3380CC4-5D6E-409C-BE32-E72D297353CC}">
              <c16:uniqueId val="{00000002-9716-42CB-8CC3-D47EC8EE437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Plàticas de Concientizaciòn Ciudadanas</c:v>
                </c:pt>
                <c:pt idx="2">
                  <c:v>Brigadas de limpieza coordinadas</c:v>
                </c:pt>
                <c:pt idx="3">
                  <c:v>Eventos cívicos, culturales y deportivos realizados</c:v>
                </c:pt>
              </c:strCache>
            </c:strRef>
          </c:cat>
          <c:val>
            <c:numRef>
              <c:f>'1. Actividades'!$C$4:$F$4</c:f>
              <c:numCache>
                <c:formatCode>General</c:formatCode>
                <c:ptCount val="4"/>
                <c:pt idx="0">
                  <c:v>8</c:v>
                </c:pt>
                <c:pt idx="1">
                  <c:v>2</c:v>
                </c:pt>
                <c:pt idx="2">
                  <c:v>5</c:v>
                </c:pt>
                <c:pt idx="3">
                  <c:v>3</c:v>
                </c:pt>
              </c:numCache>
            </c:numRef>
          </c:val>
          <c:extLst>
            <c:ext xmlns:c16="http://schemas.microsoft.com/office/drawing/2014/chart" uri="{C3380CC4-5D6E-409C-BE32-E72D297353CC}">
              <c16:uniqueId val="{00000000-98B0-4EC6-99EE-0C31FDB488F1}"/>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Plàticas de Concientizaciòn Ciudadanas</c:v>
                </c:pt>
                <c:pt idx="2">
                  <c:v>Brigadas de limpieza coordinadas</c:v>
                </c:pt>
                <c:pt idx="3">
                  <c:v>Eventos cívicos, culturales y deportivos realizados</c:v>
                </c:pt>
              </c:strCache>
            </c:strRef>
          </c:cat>
          <c:val>
            <c:numRef>
              <c:f>'1. Actividades'!$C$5:$F$5</c:f>
              <c:numCache>
                <c:formatCode>General</c:formatCode>
                <c:ptCount val="4"/>
                <c:pt idx="0">
                  <c:v>8</c:v>
                </c:pt>
                <c:pt idx="1">
                  <c:v>4</c:v>
                </c:pt>
                <c:pt idx="2">
                  <c:v>5</c:v>
                </c:pt>
                <c:pt idx="3">
                  <c:v>4</c:v>
                </c:pt>
              </c:numCache>
            </c:numRef>
          </c:val>
          <c:extLst>
            <c:ext xmlns:c16="http://schemas.microsoft.com/office/drawing/2014/chart" uri="{C3380CC4-5D6E-409C-BE32-E72D297353CC}">
              <c16:uniqueId val="{00000001-98B0-4EC6-99EE-0C31FDB488F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8B0-4EC6-99EE-0C31FDB488F1}"/>
                </c:ext>
              </c:extLst>
            </c:dLbl>
            <c:dLbl>
              <c:idx val="3"/>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B0-4EC6-99EE-0C31FDB488F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Plàticas de Concientizaciòn Ciudadanas</c:v>
                </c:pt>
                <c:pt idx="2">
                  <c:v>Brigadas de limpieza coordinadas</c:v>
                </c:pt>
                <c:pt idx="3">
                  <c:v>Eventos cívicos, culturales y deportivos realizados</c:v>
                </c:pt>
              </c:strCache>
            </c:strRef>
          </c:cat>
          <c:val>
            <c:numRef>
              <c:f>'1. Actividades'!$C$6:$F$6</c:f>
              <c:numCache>
                <c:formatCode>0.00%</c:formatCode>
                <c:ptCount val="4"/>
                <c:pt idx="0">
                  <c:v>1</c:v>
                </c:pt>
                <c:pt idx="1">
                  <c:v>2</c:v>
                </c:pt>
                <c:pt idx="2">
                  <c:v>1</c:v>
                </c:pt>
                <c:pt idx="3">
                  <c:v>1.3333333333333333</c:v>
                </c:pt>
              </c:numCache>
            </c:numRef>
          </c:val>
          <c:smooth val="0"/>
          <c:extLst>
            <c:ext xmlns:c16="http://schemas.microsoft.com/office/drawing/2014/chart" uri="{C3380CC4-5D6E-409C-BE32-E72D297353CC}">
              <c16:uniqueId val="{00000004-98B0-4EC6-99EE-0C31FDB488F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'4. Comunicacion'!$B$4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Agenda de trabajos con medios de  comunicación </c:v>
                </c:pt>
              </c:strCache>
            </c:strRef>
          </c:cat>
          <c:val>
            <c:numRef>
              <c:f>'4. Comunicacion'!$C$4</c:f>
              <c:numCache>
                <c:formatCode>General</c:formatCode>
                <c:ptCount val="1"/>
                <c:pt idx="0">
                  <c:v>1110</c:v>
                </c:pt>
              </c:numCache>
            </c:numRef>
          </c:val>
          <c:extLst>
            <c:ext xmlns:c16="http://schemas.microsoft.com/office/drawing/2014/chart" uri="{C3380CC4-5D6E-409C-BE32-E72D297353CC}">
              <c16:uniqueId val="{00000000-F107-9D49-8A1D-234CB0BA58FA}"/>
            </c:ext>
          </c:extLst>
        </c:ser>
        <c:ser>
          <c:idx val="1"/>
          <c:order val="1"/>
          <c:tx>
            <c:strRef>
              <c:f>'4. Comunicacion'!$B$5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Agenda de trabajos con medios de  comunicación </c:v>
                </c:pt>
              </c:strCache>
            </c:strRef>
          </c:cat>
          <c:val>
            <c:numRef>
              <c:f>'4. Comunicacion'!$C$5</c:f>
              <c:numCache>
                <c:formatCode>General</c:formatCode>
                <c:ptCount val="1"/>
                <c:pt idx="0">
                  <c:v>1110</c:v>
                </c:pt>
              </c:numCache>
            </c:numRef>
          </c:val>
          <c:extLst>
            <c:ext xmlns:c16="http://schemas.microsoft.com/office/drawing/2014/chart" uri="{C3380CC4-5D6E-409C-BE32-E72D297353CC}">
              <c16:uniqueId val="{00000001-F107-9D49-8A1D-234CB0BA58FA}"/>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Agenda de trabajos con medios de  comunicación </c:v>
                </c:pt>
              </c:strCache>
            </c:strRef>
          </c:cat>
          <c:val>
            <c:numRef>
              <c:f>'4. Comunicacion'!$C$6</c:f>
              <c:numCache>
                <c:formatCode>0.00%</c:formatCode>
                <c:ptCount val="1"/>
                <c:pt idx="0">
                  <c:v>1</c:v>
                </c:pt>
              </c:numCache>
            </c:numRef>
          </c:val>
          <c:smooth val="0"/>
          <c:extLst>
            <c:ext xmlns:c16="http://schemas.microsoft.com/office/drawing/2014/chart" uri="{C3380CC4-5D6E-409C-BE32-E72D297353CC}">
              <c16:uniqueId val="{00000002-F107-9D49-8A1D-234CB0BA58FA}"/>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'1. Actividades'!$C$4:$F$4</c:f>
              <c:numCache>
                <c:formatCode>General</c:formatCode>
                <c:ptCount val="4"/>
                <c:pt idx="0">
                  <c:v>416</c:v>
                </c:pt>
                <c:pt idx="1">
                  <c:v>69</c:v>
                </c:pt>
                <c:pt idx="2" formatCode="#,##0">
                  <c:v>8300</c:v>
                </c:pt>
                <c:pt idx="3">
                  <c:v>400</c:v>
                </c:pt>
              </c:numCache>
            </c:numRef>
          </c:val>
          <c:extLst>
            <c:ext xmlns:c16="http://schemas.microsoft.com/office/drawing/2014/chart" uri="{C3380CC4-5D6E-409C-BE32-E72D297353CC}">
              <c16:uniqueId val="{00000000-CA2B-E249-B58F-6CC2ECD16739}"/>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'1. Actividades'!$C$5:$F$5</c:f>
              <c:numCache>
                <c:formatCode>General</c:formatCode>
                <c:ptCount val="4"/>
                <c:pt idx="0">
                  <c:v>405</c:v>
                </c:pt>
                <c:pt idx="1">
                  <c:v>78</c:v>
                </c:pt>
                <c:pt idx="2" formatCode="#,##0">
                  <c:v>9108</c:v>
                </c:pt>
                <c:pt idx="3">
                  <c:v>510</c:v>
                </c:pt>
              </c:numCache>
            </c:numRef>
          </c:val>
          <c:extLst>
            <c:ext xmlns:c16="http://schemas.microsoft.com/office/drawing/2014/chart" uri="{C3380CC4-5D6E-409C-BE32-E72D297353CC}">
              <c16:uniqueId val="{00000001-CA2B-E249-B58F-6CC2ECD16739}"/>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7.1576880228100978E-2"/>
                  <c:y val="-6.09618850359977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2B-E249-B58F-6CC2ECD16739}"/>
                </c:ext>
              </c:extLst>
            </c:dLbl>
            <c:dLbl>
              <c:idx val="1"/>
              <c:layout>
                <c:manualLayout>
                  <c:x val="-1.2789768185451638E-2"/>
                  <c:y val="0.10610930595323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A2B-E249-B58F-6CC2ECD16739}"/>
                </c:ext>
              </c:extLst>
            </c:dLbl>
            <c:dLbl>
              <c:idx val="2"/>
              <c:layout>
                <c:manualLayout>
                  <c:x val="1.5987210231814548E-2"/>
                  <c:y val="0.134405120874095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A2B-E249-B58F-6CC2ECD16739}"/>
                </c:ext>
              </c:extLst>
            </c:dLbl>
            <c:dLbl>
              <c:idx val="3"/>
              <c:layout>
                <c:manualLayout>
                  <c:x val="-3.4241583111463587E-2"/>
                  <c:y val="0.101941800298944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A2B-E249-B58F-6CC2ECD16739}"/>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'1. Actividades'!$C$6:$F$6</c:f>
              <c:numCache>
                <c:formatCode>0.00%</c:formatCode>
                <c:ptCount val="4"/>
                <c:pt idx="0">
                  <c:v>0.97355769230769229</c:v>
                </c:pt>
                <c:pt idx="1">
                  <c:v>1.1304347826086956</c:v>
                </c:pt>
                <c:pt idx="2">
                  <c:v>1.0973493975903614</c:v>
                </c:pt>
                <c:pt idx="3">
                  <c:v>1.2749999999999999</c:v>
                </c:pt>
              </c:numCache>
            </c:numRef>
          </c:val>
          <c:smooth val="0"/>
          <c:extLst>
            <c:ext xmlns:c16="http://schemas.microsoft.com/office/drawing/2014/chart" uri="{C3380CC4-5D6E-409C-BE32-E72D297353CC}">
              <c16:uniqueId val="{00000006-CA2B-E249-B58F-6CC2ECD16739}"/>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SEGUNDO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Actividades'!$C$4:$D$4</c:f>
              <c:numCache>
                <c:formatCode>General</c:formatCode>
                <c:ptCount val="2"/>
                <c:pt idx="0">
                  <c:v>570</c:v>
                </c:pt>
                <c:pt idx="1">
                  <c:v>298</c:v>
                </c:pt>
              </c:numCache>
            </c:numRef>
          </c:val>
          <c:extLst>
            <c:ext xmlns:c16="http://schemas.microsoft.com/office/drawing/2014/chart" uri="{C3380CC4-5D6E-409C-BE32-E72D297353CC}">
              <c16:uniqueId val="{00000000-4ED0-437C-BDDC-B82FC023B4E0}"/>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Actividades'!$C$5:$D$5</c:f>
              <c:numCache>
                <c:formatCode>General</c:formatCode>
                <c:ptCount val="2"/>
                <c:pt idx="0">
                  <c:v>570</c:v>
                </c:pt>
                <c:pt idx="1">
                  <c:v>298</c:v>
                </c:pt>
              </c:numCache>
            </c:numRef>
          </c:val>
          <c:extLst>
            <c:ext xmlns:c16="http://schemas.microsoft.com/office/drawing/2014/chart" uri="{C3380CC4-5D6E-409C-BE32-E72D297353CC}">
              <c16:uniqueId val="{00000001-4ED0-437C-BDDC-B82FC023B4E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4595260151304618"/>
                  <c:y val="-1.0380485266830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ED0-437C-BDDC-B82FC023B4E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Actividades'!$C$6:$D$6</c:f>
              <c:numCache>
                <c:formatCode>0.00%</c:formatCode>
                <c:ptCount val="2"/>
                <c:pt idx="0">
                  <c:v>1</c:v>
                </c:pt>
                <c:pt idx="1">
                  <c:v>1</c:v>
                </c:pt>
              </c:numCache>
            </c:numRef>
          </c:val>
          <c:smooth val="0"/>
          <c:extLst>
            <c:ext xmlns:c16="http://schemas.microsoft.com/office/drawing/2014/chart" uri="{C3380CC4-5D6E-409C-BE32-E72D297353CC}">
              <c16:uniqueId val="{00000003-4ED0-437C-BDDC-B82FC023B4E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'9. Asesores'!$B$4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Asesores'!$C$4</c:f>
              <c:numCache>
                <c:formatCode>General</c:formatCode>
                <c:ptCount val="1"/>
                <c:pt idx="0">
                  <c:v>5</c:v>
                </c:pt>
              </c:numCache>
            </c:numRef>
          </c:val>
          <c:extLst>
            <c:ext xmlns:c16="http://schemas.microsoft.com/office/drawing/2014/chart" uri="{C3380CC4-5D6E-409C-BE32-E72D297353CC}">
              <c16:uniqueId val="{00000000-9719-4697-81DF-0713AAC29B5A}"/>
            </c:ext>
          </c:extLst>
        </c:ser>
        <c:ser>
          <c:idx val="1"/>
          <c:order val="1"/>
          <c:tx>
            <c:strRef>
              <c:f>'9. Asesores'!$B$5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Asesores'!$C$5</c:f>
              <c:numCache>
                <c:formatCode>General</c:formatCode>
                <c:ptCount val="1"/>
                <c:pt idx="0">
                  <c:v>5</c:v>
                </c:pt>
              </c:numCache>
            </c:numRef>
          </c:val>
          <c:extLst>
            <c:ext xmlns:c16="http://schemas.microsoft.com/office/drawing/2014/chart" uri="{C3380CC4-5D6E-409C-BE32-E72D297353CC}">
              <c16:uniqueId val="{00000001-9719-4697-81DF-0713AAC29B5A}"/>
            </c:ext>
          </c:extLst>
        </c:ser>
        <c:dLbls>
          <c:showLegendKey val="0"/>
          <c:showVal val="1"/>
          <c:showCatName val="0"/>
          <c:showSerName val="0"/>
          <c:showPercent val="0"/>
          <c:showBubbleSize val="0"/>
        </c:dLbls>
        <c:gapWidth val="219"/>
        <c:axId val="621923328"/>
        <c:axId val="62167737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4025002484744534"/>
                  <c:y val="-3.34283100936387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719-4697-81DF-0713AAC29B5A}"/>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Asesores'!$C$6</c:f>
              <c:numCache>
                <c:formatCode>0.00%</c:formatCode>
                <c:ptCount val="1"/>
                <c:pt idx="0">
                  <c:v>1</c:v>
                </c:pt>
              </c:numCache>
            </c:numRef>
          </c:val>
          <c:smooth val="0"/>
          <c:extLst>
            <c:ext xmlns:c16="http://schemas.microsoft.com/office/drawing/2014/chart" uri="{C3380CC4-5D6E-409C-BE32-E72D297353CC}">
              <c16:uniqueId val="{00000003-9719-4697-81DF-0713AAC29B5A}"/>
            </c:ext>
          </c:extLst>
        </c:ser>
        <c:dLbls>
          <c:showLegendKey val="0"/>
          <c:showVal val="0"/>
          <c:showCatName val="0"/>
          <c:showSerName val="0"/>
          <c:showPercent val="0"/>
          <c:showBubbleSize val="0"/>
        </c:dLbls>
        <c:marker val="1"/>
        <c:smooth val="0"/>
        <c:axId val="621923840"/>
        <c:axId val="621677952"/>
      </c:lineChart>
      <c:catAx>
        <c:axId val="621923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21677376"/>
        <c:crosses val="autoZero"/>
        <c:auto val="1"/>
        <c:lblAlgn val="ctr"/>
        <c:lblOffset val="100"/>
        <c:noMultiLvlLbl val="0"/>
      </c:catAx>
      <c:valAx>
        <c:axId val="6216773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328"/>
        <c:crosses val="autoZero"/>
        <c:crossBetween val="between"/>
      </c:valAx>
      <c:valAx>
        <c:axId val="621677952"/>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840"/>
        <c:crosses val="max"/>
        <c:crossBetween val="between"/>
      </c:valAx>
      <c:catAx>
        <c:axId val="621923840"/>
        <c:scaling>
          <c:orientation val="minMax"/>
        </c:scaling>
        <c:delete val="1"/>
        <c:axPos val="t"/>
        <c:numFmt formatCode="General" sourceLinked="1"/>
        <c:majorTickMark val="out"/>
        <c:minorTickMark val="none"/>
        <c:tickLblPos val="nextTo"/>
        <c:crossAx val="621677952"/>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c:f>
              <c:strCache>
                <c:ptCount val="1"/>
                <c:pt idx="0">
                  <c:v>Proyectos Estratégicos ejecutados</c:v>
                </c:pt>
              </c:strCache>
            </c:strRef>
          </c:cat>
          <c:val>
            <c:numRef>
              <c:f>'1. Actividades'!$C$4</c:f>
              <c:numCache>
                <c:formatCode>General</c:formatCode>
                <c:ptCount val="1"/>
                <c:pt idx="0">
                  <c:v>1</c:v>
                </c:pt>
              </c:numCache>
            </c:numRef>
          </c:val>
          <c:extLst>
            <c:ext xmlns:c16="http://schemas.microsoft.com/office/drawing/2014/chart" uri="{C3380CC4-5D6E-409C-BE32-E72D297353CC}">
              <c16:uniqueId val="{00000000-8073-445D-B011-DE19E59494FF}"/>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c:f>
              <c:strCache>
                <c:ptCount val="1"/>
                <c:pt idx="0">
                  <c:v>Proyectos Estratégicos ejecutados</c:v>
                </c:pt>
              </c:strCache>
            </c:strRef>
          </c:cat>
          <c:val>
            <c:numRef>
              <c:f>'1. Actividades'!$C$5</c:f>
              <c:numCache>
                <c:formatCode>General</c:formatCode>
                <c:ptCount val="1"/>
                <c:pt idx="0">
                  <c:v>1</c:v>
                </c:pt>
              </c:numCache>
            </c:numRef>
          </c:val>
          <c:extLst>
            <c:ext xmlns:c16="http://schemas.microsoft.com/office/drawing/2014/chart" uri="{C3380CC4-5D6E-409C-BE32-E72D297353CC}">
              <c16:uniqueId val="{00000001-8073-445D-B011-DE19E59494FF}"/>
            </c:ext>
          </c:extLst>
        </c:ser>
        <c:dLbls>
          <c:showLegendKey val="0"/>
          <c:showVal val="1"/>
          <c:showCatName val="0"/>
          <c:showSerName val="0"/>
          <c:showPercent val="0"/>
          <c:showBubbleSize val="0"/>
        </c:dLbls>
        <c:gapWidth val="219"/>
        <c:axId val="642738688"/>
        <c:axId val="64206438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1.8393111186067465E-3"/>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073-445D-B011-DE19E59494FF}"/>
                </c:ext>
              </c:extLst>
            </c:dLbl>
            <c:dLbl>
              <c:idx val="5"/>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073-445D-B011-DE19E59494F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c:f>
              <c:strCache>
                <c:ptCount val="1"/>
                <c:pt idx="0">
                  <c:v>Proyectos Estratégicos ejecutados</c:v>
                </c:pt>
              </c:strCache>
            </c:strRef>
          </c:cat>
          <c:val>
            <c:numRef>
              <c:f>'1. Actividades'!$C$6</c:f>
              <c:numCache>
                <c:formatCode>0.00%</c:formatCode>
                <c:ptCount val="1"/>
                <c:pt idx="0">
                  <c:v>1</c:v>
                </c:pt>
              </c:numCache>
            </c:numRef>
          </c:val>
          <c:smooth val="0"/>
          <c:extLst>
            <c:ext xmlns:c16="http://schemas.microsoft.com/office/drawing/2014/chart" uri="{C3380CC4-5D6E-409C-BE32-E72D297353CC}">
              <c16:uniqueId val="{00000004-8073-445D-B011-DE19E59494FF}"/>
            </c:ext>
          </c:extLst>
        </c:ser>
        <c:dLbls>
          <c:showLegendKey val="0"/>
          <c:showVal val="0"/>
          <c:showCatName val="0"/>
          <c:showSerName val="0"/>
          <c:showPercent val="0"/>
          <c:showBubbleSize val="0"/>
        </c:dLbls>
        <c:marker val="1"/>
        <c:smooth val="0"/>
        <c:axId val="642033152"/>
        <c:axId val="642064960"/>
      </c:lineChart>
      <c:catAx>
        <c:axId val="642738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42064384"/>
        <c:crosses val="autoZero"/>
        <c:auto val="1"/>
        <c:lblAlgn val="ctr"/>
        <c:lblOffset val="100"/>
        <c:noMultiLvlLbl val="0"/>
      </c:catAx>
      <c:valAx>
        <c:axId val="642064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738688"/>
        <c:crosses val="autoZero"/>
        <c:crossBetween val="between"/>
      </c:valAx>
      <c:valAx>
        <c:axId val="6420649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033152"/>
        <c:crosses val="max"/>
        <c:crossBetween val="between"/>
      </c:valAx>
      <c:catAx>
        <c:axId val="642033152"/>
        <c:scaling>
          <c:orientation val="minMax"/>
        </c:scaling>
        <c:delete val="1"/>
        <c:axPos val="t"/>
        <c:numFmt formatCode="General" sourceLinked="1"/>
        <c:majorTickMark val="out"/>
        <c:minorTickMark val="none"/>
        <c:tickLblPos val="nextTo"/>
        <c:crossAx val="6420649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Transparencia'!$C$4</c:f>
              <c:numCache>
                <c:formatCode>General</c:formatCode>
                <c:ptCount val="1"/>
                <c:pt idx="0">
                  <c:v>115</c:v>
                </c:pt>
              </c:numCache>
            </c:numRef>
          </c:val>
          <c:extLst>
            <c:ext xmlns:c16="http://schemas.microsoft.com/office/drawing/2014/chart" uri="{C3380CC4-5D6E-409C-BE32-E72D297353CC}">
              <c16:uniqueId val="{00000000-5B5E-4DEF-8A96-9FB6A9A85D42}"/>
            </c:ext>
          </c:extLst>
        </c:ser>
        <c:ser>
          <c:idx val="1"/>
          <c:order val="1"/>
          <c:tx>
            <c:strRef>
              <c:f>'10. Transparencia'!$B$5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Transparencia'!$C$5</c:f>
              <c:numCache>
                <c:formatCode>General</c:formatCode>
                <c:ptCount val="1"/>
                <c:pt idx="0">
                  <c:v>110</c:v>
                </c:pt>
              </c:numCache>
            </c:numRef>
          </c:val>
          <c:extLst>
            <c:ext xmlns:c16="http://schemas.microsoft.com/office/drawing/2014/chart" uri="{C3380CC4-5D6E-409C-BE32-E72D297353CC}">
              <c16:uniqueId val="{00000001-5B5E-4DEF-8A96-9FB6A9A85D4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Transparencia'!$C$6</c:f>
              <c:numCache>
                <c:formatCode>0.00%</c:formatCode>
                <c:ptCount val="1"/>
                <c:pt idx="0">
                  <c:v>0.95652173913043481</c:v>
                </c:pt>
              </c:numCache>
            </c:numRef>
          </c:val>
          <c:smooth val="0"/>
          <c:extLst>
            <c:ext xmlns:c16="http://schemas.microsoft.com/office/drawing/2014/chart" uri="{C3380CC4-5D6E-409C-BE32-E72D297353CC}">
              <c16:uniqueId val="{00000002-5B5E-4DEF-8A96-9FB6A9A85D4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 (2)'!$B$4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(2)'!$C$4</c:f>
              <c:numCache>
                <c:formatCode>General</c:formatCode>
                <c:ptCount val="1"/>
                <c:pt idx="0">
                  <c:v>58</c:v>
                </c:pt>
              </c:numCache>
            </c:numRef>
          </c:val>
          <c:extLst>
            <c:ext xmlns:c16="http://schemas.microsoft.com/office/drawing/2014/chart" uri="{C3380CC4-5D6E-409C-BE32-E72D297353CC}">
              <c16:uniqueId val="{00000000-1340-43FD-AC04-8785E988F878}"/>
            </c:ext>
          </c:extLst>
        </c:ser>
        <c:ser>
          <c:idx val="1"/>
          <c:order val="1"/>
          <c:tx>
            <c:strRef>
              <c:f>'10. Transparencia (2)'!$B$5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(2)'!$C$5</c:f>
              <c:numCache>
                <c:formatCode>General</c:formatCode>
                <c:ptCount val="1"/>
                <c:pt idx="0">
                  <c:v>50</c:v>
                </c:pt>
              </c:numCache>
            </c:numRef>
          </c:val>
          <c:extLst>
            <c:ext xmlns:c16="http://schemas.microsoft.com/office/drawing/2014/chart" uri="{C3380CC4-5D6E-409C-BE32-E72D297353CC}">
              <c16:uniqueId val="{00000001-1340-43FD-AC04-8785E988F87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(2)'!$C$6</c:f>
              <c:numCache>
                <c:formatCode>0.00%</c:formatCode>
                <c:ptCount val="1"/>
                <c:pt idx="0">
                  <c:v>0.86206896551724133</c:v>
                </c:pt>
              </c:numCache>
            </c:numRef>
          </c:val>
          <c:smooth val="0"/>
          <c:extLst>
            <c:ext xmlns:c16="http://schemas.microsoft.com/office/drawing/2014/chart" uri="{C3380CC4-5D6E-409C-BE32-E72D297353CC}">
              <c16:uniqueId val="{00000002-1340-43FD-AC04-8785E988F87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SEGUNDO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layout>
        <c:manualLayout>
          <c:xMode val="edge"/>
          <c:yMode val="edge"/>
          <c:x val="0.19475652775253499"/>
          <c:y val="8.233275268213527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 (2)'!$B$4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(2)'!$C$4:$G$4</c:f>
              <c:numCache>
                <c:formatCode>General</c:formatCode>
                <c:ptCount val="5"/>
                <c:pt idx="0">
                  <c:v>4</c:v>
                </c:pt>
                <c:pt idx="1">
                  <c:v>7</c:v>
                </c:pt>
                <c:pt idx="2">
                  <c:v>3</c:v>
                </c:pt>
                <c:pt idx="3">
                  <c:v>2</c:v>
                </c:pt>
                <c:pt idx="4">
                  <c:v>4</c:v>
                </c:pt>
              </c:numCache>
            </c:numRef>
          </c:val>
          <c:extLst>
            <c:ext xmlns:c16="http://schemas.microsoft.com/office/drawing/2014/chart" uri="{C3380CC4-5D6E-409C-BE32-E72D297353CC}">
              <c16:uniqueId val="{00000000-7429-44BB-8979-FD349A8A411B}"/>
            </c:ext>
          </c:extLst>
        </c:ser>
        <c:ser>
          <c:idx val="1"/>
          <c:order val="1"/>
          <c:tx>
            <c:strRef>
              <c:f>'1. Actividades (2)'!$B$5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(2)'!$C$5:$G$5</c:f>
              <c:numCache>
                <c:formatCode>General</c:formatCode>
                <c:ptCount val="5"/>
                <c:pt idx="0">
                  <c:v>3</c:v>
                </c:pt>
                <c:pt idx="1">
                  <c:v>5</c:v>
                </c:pt>
                <c:pt idx="2">
                  <c:v>3</c:v>
                </c:pt>
                <c:pt idx="3">
                  <c:v>2</c:v>
                </c:pt>
                <c:pt idx="4">
                  <c:v>4</c:v>
                </c:pt>
              </c:numCache>
            </c:numRef>
          </c:val>
          <c:extLst>
            <c:ext xmlns:c16="http://schemas.microsoft.com/office/drawing/2014/chart" uri="{C3380CC4-5D6E-409C-BE32-E72D297353CC}">
              <c16:uniqueId val="{00000001-7429-44BB-8979-FD349A8A411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8.1851954776400712E-2"/>
                  <c:y val="-0.110617834916564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29-44BB-8979-FD349A8A411B}"/>
                </c:ext>
              </c:extLst>
            </c:dLbl>
            <c:dLbl>
              <c:idx val="1"/>
              <c:layout>
                <c:manualLayout>
                  <c:x val="-3.9688673158522182E-2"/>
                  <c:y val="-0.1499141124604894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429-44BB-8979-FD349A8A411B}"/>
                </c:ext>
              </c:extLst>
            </c:dLbl>
            <c:dLbl>
              <c:idx val="2"/>
              <c:layout>
                <c:manualLayout>
                  <c:x val="-2.4158127307624348E-2"/>
                  <c:y val="-4.3910801430472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0D2-46BD-AA3A-0A5537329F33}"/>
                </c:ext>
              </c:extLst>
            </c:dLbl>
            <c:dLbl>
              <c:idx val="3"/>
              <c:layout>
                <c:manualLayout>
                  <c:x val="-4.7520091278639438E-2"/>
                  <c:y val="-4.24104436827764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429-44BB-8979-FD349A8A411B}"/>
                </c:ext>
              </c:extLst>
            </c:dLbl>
            <c:dLbl>
              <c:idx val="4"/>
              <c:layout>
                <c:manualLayout>
                  <c:x val="-1.1757996608853754E-16"/>
                  <c:y val="-7.84593305751068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429-44BB-8979-FD349A8A411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(2)'!$C$6:$G$6</c:f>
              <c:numCache>
                <c:formatCode>0.00%</c:formatCode>
                <c:ptCount val="5"/>
                <c:pt idx="0">
                  <c:v>0.75</c:v>
                </c:pt>
                <c:pt idx="1">
                  <c:v>0.7142857142857143</c:v>
                </c:pt>
                <c:pt idx="2">
                  <c:v>1</c:v>
                </c:pt>
                <c:pt idx="3">
                  <c:v>1</c:v>
                </c:pt>
                <c:pt idx="4">
                  <c:v>1</c:v>
                </c:pt>
              </c:numCache>
            </c:numRef>
          </c:val>
          <c:smooth val="0"/>
          <c:extLst>
            <c:ext xmlns:c16="http://schemas.microsoft.com/office/drawing/2014/chart" uri="{C3380CC4-5D6E-409C-BE32-E72D297353CC}">
              <c16:uniqueId val="{00000006-7429-44BB-8979-FD349A8A411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SEGUNDO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 (3)'!$B$4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(3)'!$C$4:$E$4</c:f>
              <c:numCache>
                <c:formatCode>General</c:formatCode>
                <c:ptCount val="3"/>
                <c:pt idx="0">
                  <c:v>3</c:v>
                </c:pt>
                <c:pt idx="1">
                  <c:v>43</c:v>
                </c:pt>
                <c:pt idx="2">
                  <c:v>5</c:v>
                </c:pt>
              </c:numCache>
            </c:numRef>
          </c:val>
          <c:extLst>
            <c:ext xmlns:c16="http://schemas.microsoft.com/office/drawing/2014/chart" uri="{C3380CC4-5D6E-409C-BE32-E72D297353CC}">
              <c16:uniqueId val="{00000000-6E6F-42B7-9987-3432AEE31103}"/>
            </c:ext>
          </c:extLst>
        </c:ser>
        <c:ser>
          <c:idx val="1"/>
          <c:order val="1"/>
          <c:tx>
            <c:strRef>
              <c:f>'1. Actividades (3)'!$B$5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(3)'!$C$5:$E$5</c:f>
              <c:numCache>
                <c:formatCode>General</c:formatCode>
                <c:ptCount val="3"/>
                <c:pt idx="0">
                  <c:v>2</c:v>
                </c:pt>
                <c:pt idx="1">
                  <c:v>43</c:v>
                </c:pt>
                <c:pt idx="2">
                  <c:v>5</c:v>
                </c:pt>
              </c:numCache>
            </c:numRef>
          </c:val>
          <c:extLst>
            <c:ext xmlns:c16="http://schemas.microsoft.com/office/drawing/2014/chart" uri="{C3380CC4-5D6E-409C-BE32-E72D297353CC}">
              <c16:uniqueId val="{00000001-6E6F-42B7-9987-3432AEE31103}"/>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3800579113788137E-2"/>
                  <c:y val="-0.1008600546972060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E6F-42B7-9987-3432AEE31103}"/>
                </c:ext>
              </c:extLst>
            </c:dLbl>
            <c:dLbl>
              <c:idx val="1"/>
              <c:layout>
                <c:manualLayout>
                  <c:x val="-4.7601158227576205E-2"/>
                  <c:y val="-3.3475533573060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E6F-42B7-9987-3432AEE31103}"/>
                </c:ext>
              </c:extLst>
            </c:dLbl>
            <c:dLbl>
              <c:idx val="2"/>
              <c:layout>
                <c:manualLayout>
                  <c:x val="-2.72138546376808E-2"/>
                  <c:y val="-8.9918241661764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E6F-42B7-9987-3432AEE3110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(3)'!$C$6:$E$6</c:f>
              <c:numCache>
                <c:formatCode>0.00%</c:formatCode>
                <c:ptCount val="3"/>
                <c:pt idx="0">
                  <c:v>0.66666666666666663</c:v>
                </c:pt>
                <c:pt idx="1">
                  <c:v>1</c:v>
                </c:pt>
                <c:pt idx="2">
                  <c:v>1</c:v>
                </c:pt>
              </c:numCache>
            </c:numRef>
          </c:val>
          <c:smooth val="0"/>
          <c:extLst>
            <c:ext xmlns:c16="http://schemas.microsoft.com/office/drawing/2014/chart" uri="{C3380CC4-5D6E-409C-BE32-E72D297353CC}">
              <c16:uniqueId val="{00000005-6E6F-42B7-9987-3432AEE31103}"/>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'2. Tecnica'!$B$4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Tecnica'!$C$4</c:f>
              <c:numCache>
                <c:formatCode>General</c:formatCode>
                <c:ptCount val="1"/>
                <c:pt idx="0">
                  <c:v>1</c:v>
                </c:pt>
              </c:numCache>
            </c:numRef>
          </c:val>
          <c:extLst>
            <c:ext xmlns:c16="http://schemas.microsoft.com/office/drawing/2014/chart" uri="{C3380CC4-5D6E-409C-BE32-E72D297353CC}">
              <c16:uniqueId val="{00000000-E9DB-4B82-BF6C-DBDF7CE7EC74}"/>
            </c:ext>
          </c:extLst>
        </c:ser>
        <c:ser>
          <c:idx val="1"/>
          <c:order val="1"/>
          <c:tx>
            <c:strRef>
              <c:f>'2. Tecnica'!$B$5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Tecnica'!$C$5</c:f>
              <c:numCache>
                <c:formatCode>General</c:formatCode>
                <c:ptCount val="1"/>
                <c:pt idx="0">
                  <c:v>1</c:v>
                </c:pt>
              </c:numCache>
            </c:numRef>
          </c:val>
          <c:extLst>
            <c:ext xmlns:c16="http://schemas.microsoft.com/office/drawing/2014/chart" uri="{C3380CC4-5D6E-409C-BE32-E72D297353CC}">
              <c16:uniqueId val="{00000001-E9DB-4B82-BF6C-DBDF7CE7EC7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Tecnica'!$C$6</c:f>
              <c:numCache>
                <c:formatCode>0.00%</c:formatCode>
                <c:ptCount val="1"/>
                <c:pt idx="0">
                  <c:v>1</c:v>
                </c:pt>
              </c:numCache>
            </c:numRef>
          </c:val>
          <c:smooth val="0"/>
          <c:extLst>
            <c:ext xmlns:c16="http://schemas.microsoft.com/office/drawing/2014/chart" uri="{C3380CC4-5D6E-409C-BE32-E72D297353CC}">
              <c16:uniqueId val="{00000002-E9DB-4B82-BF6C-DBDF7CE7EC7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Actividades con participación ciudadana</c:v>
                </c:pt>
                <c:pt idx="1">
                  <c:v>Cumplimiento de informes de Gobierno y reportes</c:v>
                </c:pt>
              </c:strCache>
            </c:strRef>
          </c:cat>
          <c:val>
            <c:numRef>
              <c:f>'1. Actividades'!$C$4:$D$4</c:f>
              <c:numCache>
                <c:formatCode>General</c:formatCode>
                <c:ptCount val="2"/>
                <c:pt idx="0">
                  <c:v>1</c:v>
                </c:pt>
                <c:pt idx="1">
                  <c:v>11</c:v>
                </c:pt>
              </c:numCache>
            </c:numRef>
          </c:val>
          <c:extLst>
            <c:ext xmlns:c16="http://schemas.microsoft.com/office/drawing/2014/chart" uri="{C3380CC4-5D6E-409C-BE32-E72D297353CC}">
              <c16:uniqueId val="{00000000-D17A-4066-ADC4-CC845ECDEDF8}"/>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Actividades con participación ciudadana</c:v>
                </c:pt>
                <c:pt idx="1">
                  <c:v>Cumplimiento de informes de Gobierno y reportes</c:v>
                </c:pt>
              </c:strCache>
            </c:strRef>
          </c:cat>
          <c:val>
            <c:numRef>
              <c:f>'1. Actividades'!$C$5:$D$5</c:f>
              <c:numCache>
                <c:formatCode>General</c:formatCode>
                <c:ptCount val="2"/>
                <c:pt idx="0">
                  <c:v>1</c:v>
                </c:pt>
                <c:pt idx="1">
                  <c:v>11</c:v>
                </c:pt>
              </c:numCache>
            </c:numRef>
          </c:val>
          <c:extLst>
            <c:ext xmlns:c16="http://schemas.microsoft.com/office/drawing/2014/chart" uri="{C3380CC4-5D6E-409C-BE32-E72D297353CC}">
              <c16:uniqueId val="{00000001-D17A-4066-ADC4-CC845ECDEDF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Actividades con participación ciudadana</c:v>
                </c:pt>
                <c:pt idx="1">
                  <c:v>Cumplimiento de informes de Gobierno y reportes</c:v>
                </c:pt>
              </c:strCache>
            </c:strRef>
          </c:cat>
          <c:val>
            <c:numRef>
              <c:f>'1. Actividades'!$C$6:$D$6</c:f>
              <c:numCache>
                <c:formatCode>0.00%</c:formatCode>
                <c:ptCount val="2"/>
                <c:pt idx="0">
                  <c:v>1</c:v>
                </c:pt>
                <c:pt idx="1">
                  <c:v>1</c:v>
                </c:pt>
              </c:numCache>
            </c:numRef>
          </c:val>
          <c:smooth val="0"/>
          <c:extLst>
            <c:ext xmlns:c16="http://schemas.microsoft.com/office/drawing/2014/chart" uri="{C3380CC4-5D6E-409C-BE32-E72D297353CC}">
              <c16:uniqueId val="{00000002-D17A-4066-ADC4-CC845ECDEDF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 1T22'!$B$20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1T22'!$C$20</c:f>
              <c:numCache>
                <c:formatCode>0.00%</c:formatCode>
                <c:ptCount val="1"/>
                <c:pt idx="0">
                  <c:v>0.9</c:v>
                </c:pt>
              </c:numCache>
            </c:numRef>
          </c:val>
          <c:extLst>
            <c:ext xmlns:c16="http://schemas.microsoft.com/office/drawing/2014/chart" uri="{C3380CC4-5D6E-409C-BE32-E72D297353CC}">
              <c16:uniqueId val="{00000000-5FF0-4598-AAB9-C21589FCA19B}"/>
            </c:ext>
          </c:extLst>
        </c:ser>
        <c:ser>
          <c:idx val="1"/>
          <c:order val="1"/>
          <c:tx>
            <c:strRef>
              <c:f>'Componente 1 1T22'!$B$21</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1T22'!$C$21</c:f>
              <c:numCache>
                <c:formatCode>0.0%</c:formatCode>
                <c:ptCount val="1"/>
                <c:pt idx="0">
                  <c:v>0.90800000000000003</c:v>
                </c:pt>
              </c:numCache>
            </c:numRef>
          </c:val>
          <c:extLst>
            <c:ext xmlns:c16="http://schemas.microsoft.com/office/drawing/2014/chart" uri="{C3380CC4-5D6E-409C-BE32-E72D297353CC}">
              <c16:uniqueId val="{00000001-5FF0-4598-AAB9-C21589FCA19B}"/>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Pt>
            <c:idx val="0"/>
            <c:marker>
              <c:symbol val="none"/>
            </c:marker>
            <c:bubble3D val="0"/>
            <c:spPr>
              <a:ln w="28575" cap="rnd">
                <a:solidFill>
                  <a:schemeClr val="accent3"/>
                </a:solidFill>
                <a:round/>
              </a:ln>
              <a:effectLst/>
            </c:spPr>
            <c:extLst>
              <c:ext xmlns:c16="http://schemas.microsoft.com/office/drawing/2014/chart" uri="{C3380CC4-5D6E-409C-BE32-E72D297353CC}">
                <c16:uniqueId val="{00000003-5FF0-4598-AAB9-C21589FCA19B}"/>
              </c:ext>
            </c:extLst>
          </c:dPt>
          <c:dLbls>
            <c:dLbl>
              <c:idx val="0"/>
              <c:layout>
                <c:manualLayout>
                  <c:x val="-0.33358713243850113"/>
                  <c:y val="-9.9874263887284945E-2"/>
                </c:manualLayout>
              </c:layout>
              <c:tx>
                <c:rich>
                  <a:bodyPr/>
                  <a:lstStyle/>
                  <a:p>
                    <a:fld id="{EF1BFF77-D055-4F6C-B9A5-44F1AA3E865B}" type="VALUE">
                      <a:rPr lang="en-US" sz="1200"/>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FF0-4598-AAB9-C21589FCA19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accent6"/>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f>
              <c:strCache>
                <c:ptCount val="1"/>
                <c:pt idx="0">
                  <c:v>Ingreso del FORTAMUN ejercido</c:v>
                </c:pt>
              </c:strCache>
            </c:strRef>
          </c:cat>
          <c:val>
            <c:numRef>
              <c:f>'Componente 1 1T22'!$C$22</c:f>
              <c:numCache>
                <c:formatCode>0.00%</c:formatCode>
                <c:ptCount val="1"/>
                <c:pt idx="0">
                  <c:v>1.0088888888888889</c:v>
                </c:pt>
              </c:numCache>
            </c:numRef>
          </c:val>
          <c:smooth val="0"/>
          <c:extLst>
            <c:ext xmlns:c16="http://schemas.microsoft.com/office/drawing/2014/chart" uri="{C3380CC4-5D6E-409C-BE32-E72D297353CC}">
              <c16:uniqueId val="{00000004-5FF0-4598-AAB9-C21589FCA19B}"/>
            </c:ext>
          </c:extLst>
        </c:ser>
        <c:dLbls>
          <c:showLegendKey val="0"/>
          <c:showVal val="0"/>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1"/>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SEGUNDO</a:t>
            </a:r>
            <a:r>
              <a:rPr lang="es-MX" baseline="0"/>
              <a:t> TRIMESTRE</a:t>
            </a:r>
            <a:endParaRPr lang="es-MX"/>
          </a:p>
        </c:rich>
      </c:tx>
      <c:layout>
        <c:manualLayout>
          <c:xMode val="edge"/>
          <c:yMode val="edge"/>
          <c:x val="0.35630535204789737"/>
          <c:y val="2.745750881018491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'[Gráfico en Microsoft PowerPoint]Componente 1 1T22'!$B$4</c:f>
              <c:strCache>
                <c:ptCount val="1"/>
                <c:pt idx="0">
                  <c:v>Meta Planeada</c:v>
                </c:pt>
              </c:strCache>
            </c:strRef>
          </c:tx>
          <c:spPr>
            <a:solidFill>
              <a:schemeClr val="accent1"/>
            </a:solidFill>
            <a:ln>
              <a:noFill/>
            </a:ln>
            <a:effectLst/>
          </c:spPr>
          <c:invertIfNegative val="0"/>
          <c:cat>
            <c:strRef>
              <c:f>'[Gráfico en Microsoft PowerPoint]Componente 1 1T22'!$C$2:$D$3</c:f>
              <c:strCache>
                <c:ptCount val="2"/>
                <c:pt idx="0">
                  <c:v>Ingreso del FAISMUN ejercido</c:v>
                </c:pt>
                <c:pt idx="1">
                  <c:v>Ingreso del FORTAMUN ejercido</c:v>
                </c:pt>
              </c:strCache>
            </c:strRef>
          </c:cat>
          <c:val>
            <c:numRef>
              <c:f>'[Gráfico en Microsoft PowerPoint]Componente 1 1T22'!$C$4:$D$4</c:f>
              <c:numCache>
                <c:formatCode>_("$"* #,##0.00_);_("$"* \(#,##0.00\);_("$"* "-"??_);_(@_)</c:formatCode>
                <c:ptCount val="2"/>
                <c:pt idx="0">
                  <c:v>173977284</c:v>
                </c:pt>
                <c:pt idx="1">
                  <c:v>446078232</c:v>
                </c:pt>
              </c:numCache>
            </c:numRef>
          </c:val>
          <c:extLst>
            <c:ext xmlns:c16="http://schemas.microsoft.com/office/drawing/2014/chart" uri="{C3380CC4-5D6E-409C-BE32-E72D297353CC}">
              <c16:uniqueId val="{00000000-20CA-3746-87E1-CF25A42DCE91}"/>
            </c:ext>
          </c:extLst>
        </c:ser>
        <c:ser>
          <c:idx val="1"/>
          <c:order val="1"/>
          <c:tx>
            <c:strRef>
              <c:f>'[Gráfico en Microsoft PowerPoint]Componente 1 1T22'!$B$5</c:f>
              <c:strCache>
                <c:ptCount val="1"/>
                <c:pt idx="0">
                  <c:v>Meta Alcanzada</c:v>
                </c:pt>
              </c:strCache>
            </c:strRef>
          </c:tx>
          <c:spPr>
            <a:solidFill>
              <a:schemeClr val="accent2"/>
            </a:solidFill>
            <a:ln>
              <a:noFill/>
            </a:ln>
            <a:effectLst/>
          </c:spPr>
          <c:invertIfNegative val="0"/>
          <c:cat>
            <c:strRef>
              <c:f>'[Gráfico en Microsoft PowerPoint]Componente 1 1T22'!$C$2:$D$3</c:f>
              <c:strCache>
                <c:ptCount val="2"/>
                <c:pt idx="0">
                  <c:v>Ingreso del FAISMUN ejercido</c:v>
                </c:pt>
                <c:pt idx="1">
                  <c:v>Ingreso del FORTAMUN ejercido</c:v>
                </c:pt>
              </c:strCache>
            </c:strRef>
          </c:cat>
          <c:val>
            <c:numRef>
              <c:f>'[Gráfico en Microsoft PowerPoint]Componente 1 1T22'!$C$5:$D$5</c:f>
              <c:numCache>
                <c:formatCode>_("$"* #,##0.00_);_("$"* \(#,##0.00\);_("$"* "-"??_);_(@_)</c:formatCode>
                <c:ptCount val="2"/>
                <c:pt idx="0" formatCode="&quot;$&quot;#,##0.00">
                  <c:v>0</c:v>
                </c:pt>
                <c:pt idx="1">
                  <c:v>352568585.16000003</c:v>
                </c:pt>
              </c:numCache>
            </c:numRef>
          </c:val>
          <c:extLst>
            <c:ext xmlns:c16="http://schemas.microsoft.com/office/drawing/2014/chart" uri="{C3380CC4-5D6E-409C-BE32-E72D297353CC}">
              <c16:uniqueId val="{00000001-20CA-3746-87E1-CF25A42DCE91}"/>
            </c:ext>
          </c:extLst>
        </c:ser>
        <c:dLbls>
          <c:showLegendKey val="0"/>
          <c:showVal val="0"/>
          <c:showCatName val="0"/>
          <c:showSerName val="0"/>
          <c:showPercent val="0"/>
          <c:showBubbleSize val="0"/>
        </c:dLbls>
        <c:gapWidth val="219"/>
        <c:overlap val="-27"/>
        <c:axId val="1156840064"/>
        <c:axId val="1157052784"/>
      </c:barChart>
      <c:lineChart>
        <c:grouping val="standard"/>
        <c:varyColors val="0"/>
        <c:ser>
          <c:idx val="2"/>
          <c:order val="2"/>
          <c:tx>
            <c:strRef>
              <c:f>'[Gráfico en Microsoft PowerPoint]Componente 1 1T22'!$B$6</c:f>
              <c:strCache>
                <c:ptCount val="1"/>
              </c:strCache>
            </c:strRef>
          </c:tx>
          <c:spPr>
            <a:ln w="28575" cap="rnd">
              <a:solidFill>
                <a:schemeClr val="accent3"/>
              </a:solidFill>
              <a:round/>
            </a:ln>
            <a:effectLst/>
          </c:spPr>
          <c:marker>
            <c:symbol val="none"/>
          </c:marker>
          <c:cat>
            <c:strRef>
              <c:f>'[Gráfico en Microsoft PowerPoint]Componente 1 1T22'!$C$2:$D$3</c:f>
              <c:strCache>
                <c:ptCount val="2"/>
                <c:pt idx="0">
                  <c:v>Ingreso del FAISMUN ejercido</c:v>
                </c:pt>
                <c:pt idx="1">
                  <c:v>Ingreso del FORTAMUN ejercido</c:v>
                </c:pt>
              </c:strCache>
            </c:strRef>
          </c:cat>
          <c:val>
            <c:numRef>
              <c:f>'[Gráfico en Microsoft PowerPoint]Componente 1 1T22'!$C$6:$D$6</c:f>
              <c:numCache>
                <c:formatCode>0.00%</c:formatCode>
                <c:ptCount val="2"/>
                <c:pt idx="0">
                  <c:v>0</c:v>
                </c:pt>
                <c:pt idx="1">
                  <c:v>0.79037388482117199</c:v>
                </c:pt>
              </c:numCache>
            </c:numRef>
          </c:val>
          <c:smooth val="0"/>
          <c:extLst>
            <c:ext xmlns:c16="http://schemas.microsoft.com/office/drawing/2014/chart" uri="{C3380CC4-5D6E-409C-BE32-E72D297353CC}">
              <c16:uniqueId val="{00000002-20CA-3746-87E1-CF25A42DCE91}"/>
            </c:ext>
          </c:extLst>
        </c:ser>
        <c:dLbls>
          <c:showLegendKey val="0"/>
          <c:showVal val="0"/>
          <c:showCatName val="0"/>
          <c:showSerName val="0"/>
          <c:showPercent val="0"/>
          <c:showBubbleSize val="0"/>
        </c:dLbls>
        <c:marker val="1"/>
        <c:smooth val="0"/>
        <c:axId val="1157116016"/>
        <c:axId val="1157113904"/>
      </c:lineChart>
      <c:catAx>
        <c:axId val="1156840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57052784"/>
        <c:crosses val="autoZero"/>
        <c:auto val="1"/>
        <c:lblAlgn val="ctr"/>
        <c:lblOffset val="100"/>
        <c:noMultiLvlLbl val="0"/>
      </c:catAx>
      <c:valAx>
        <c:axId val="1157052784"/>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56840064"/>
        <c:crosses val="autoZero"/>
        <c:crossBetween val="between"/>
      </c:valAx>
      <c:valAx>
        <c:axId val="1157113904"/>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57116016"/>
        <c:crosses val="max"/>
        <c:crossBetween val="between"/>
      </c:valAx>
      <c:catAx>
        <c:axId val="1157116016"/>
        <c:scaling>
          <c:orientation val="minMax"/>
        </c:scaling>
        <c:delete val="1"/>
        <c:axPos val="b"/>
        <c:numFmt formatCode="General" sourceLinked="1"/>
        <c:majorTickMark val="none"/>
        <c:minorTickMark val="none"/>
        <c:tickLblPos val="nextTo"/>
        <c:crossAx val="11571139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b="1" dirty="0">
              <a:effectLst/>
            </a:endParaRPr>
          </a:p>
          <a:p>
            <a:pPr>
              <a:defRPr/>
            </a:pPr>
            <a:r>
              <a:rPr lang="es-MX" sz="1200" b="0" i="0" baseline="0" dirty="0">
                <a:effectLst/>
              </a:rPr>
              <a:t>SEGUNDO TRIMESTRE 2025</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16594970663610065"/>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1T22'!$C$4</c:f>
              <c:numCache>
                <c:formatCode>0%</c:formatCode>
                <c:ptCount val="1"/>
                <c:pt idx="0">
                  <c:v>1</c:v>
                </c:pt>
              </c:numCache>
            </c:numRef>
          </c:val>
          <c:extLst>
            <c:ext xmlns:c16="http://schemas.microsoft.com/office/drawing/2014/chart" uri="{C3380CC4-5D6E-409C-BE32-E72D297353CC}">
              <c16:uniqueId val="{00000000-EA98-4A64-8FBD-E91455EB8631}"/>
            </c:ext>
          </c:extLst>
        </c:ser>
        <c:ser>
          <c:idx val="1"/>
          <c:order val="1"/>
          <c:tx>
            <c:strRef>
              <c:f>'Actividades 1 1T22'!$B$5</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1T22'!$C$5</c:f>
              <c:numCache>
                <c:formatCode>0.00%</c:formatCode>
                <c:ptCount val="1"/>
                <c:pt idx="0">
                  <c:v>1</c:v>
                </c:pt>
              </c:numCache>
            </c:numRef>
          </c:val>
          <c:extLst>
            <c:ext xmlns:c16="http://schemas.microsoft.com/office/drawing/2014/chart" uri="{C3380CC4-5D6E-409C-BE32-E72D297353CC}">
              <c16:uniqueId val="{00000001-EA98-4A64-8FBD-E91455EB863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6884005090945015E-2"/>
                  <c:y val="-7.16775969282000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98-4A64-8FBD-E91455EB863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6"/>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1T22'!$C$6</c:f>
              <c:numCache>
                <c:formatCode>0.00%</c:formatCode>
                <c:ptCount val="1"/>
                <c:pt idx="0">
                  <c:v>1</c:v>
                </c:pt>
              </c:numCache>
            </c:numRef>
          </c:val>
          <c:smooth val="0"/>
          <c:extLst>
            <c:ext xmlns:c16="http://schemas.microsoft.com/office/drawing/2014/chart" uri="{C3380CC4-5D6E-409C-BE32-E72D297353CC}">
              <c16:uniqueId val="{00000003-EA98-4A64-8FBD-E91455EB863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dirty="0"/>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SEGUNDO TRIMESTRE 2025</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21165155380127698"/>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1T22'!$B$10</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1T22'!$C$10</c:f>
              <c:numCache>
                <c:formatCode>General</c:formatCode>
                <c:ptCount val="1"/>
                <c:pt idx="0">
                  <c:v>2</c:v>
                </c:pt>
              </c:numCache>
            </c:numRef>
          </c:val>
          <c:extLst>
            <c:ext xmlns:c16="http://schemas.microsoft.com/office/drawing/2014/chart" uri="{C3380CC4-5D6E-409C-BE32-E72D297353CC}">
              <c16:uniqueId val="{00000000-F010-4A4A-B5BE-A5A2A756E051}"/>
            </c:ext>
          </c:extLst>
        </c:ser>
        <c:ser>
          <c:idx val="1"/>
          <c:order val="1"/>
          <c:tx>
            <c:strRef>
              <c:f>'Actividades 1 1T22'!$B$11</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1T22'!$C$11</c:f>
              <c:numCache>
                <c:formatCode>General</c:formatCode>
                <c:ptCount val="1"/>
                <c:pt idx="0">
                  <c:v>2</c:v>
                </c:pt>
              </c:numCache>
            </c:numRef>
          </c:val>
          <c:extLst>
            <c:ext xmlns:c16="http://schemas.microsoft.com/office/drawing/2014/chart" uri="{C3380CC4-5D6E-409C-BE32-E72D297353CC}">
              <c16:uniqueId val="{00000001-F010-4A4A-B5BE-A5A2A756E05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4.2585830926678607E-2"/>
                  <c:y val="-5.59741465185612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010-4A4A-B5BE-A5A2A756E05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6"/>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Avance en cumplimiento de objetivos y metas del Plan Municipal de Desarrollo y sus Programas Derivados</c:v>
                </c:pt>
              </c:strCache>
            </c:strRef>
          </c:cat>
          <c:val>
            <c:numRef>
              <c:f>'Actividades 1 1T22'!$C$12</c:f>
              <c:numCache>
                <c:formatCode>0.00%</c:formatCode>
                <c:ptCount val="1"/>
                <c:pt idx="0">
                  <c:v>1</c:v>
                </c:pt>
              </c:numCache>
            </c:numRef>
          </c:val>
          <c:smooth val="0"/>
          <c:extLst>
            <c:ext xmlns:c16="http://schemas.microsoft.com/office/drawing/2014/chart" uri="{C3380CC4-5D6E-409C-BE32-E72D297353CC}">
              <c16:uniqueId val="{00000003-F010-4A4A-B5BE-A5A2A756E051}"/>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Unidades</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Porcentaje de  Avance</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ACTIVIDAD </a:t>
            </a:r>
            <a:endParaRPr lang="es-MX" sz="1200" dirty="0">
              <a:effectLst/>
            </a:endParaRPr>
          </a:p>
          <a:p>
            <a:pPr>
              <a:defRPr/>
            </a:pPr>
            <a:r>
              <a:rPr lang="es-MX" sz="1200" b="1" i="0" baseline="0" dirty="0">
                <a:effectLst/>
              </a:rPr>
              <a:t>SEGUNDO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30805728251275644"/>
          <c:y val="3.644247594050743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 (2)'!$B$4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(2)'!$C$4:$F$4</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0-D0AB-4BA9-9F47-9121DB6FC956}"/>
            </c:ext>
          </c:extLst>
        </c:ser>
        <c:ser>
          <c:idx val="1"/>
          <c:order val="1"/>
          <c:tx>
            <c:strRef>
              <c:f>'Actividades 1 1T22 (2)'!$B$5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(2)'!$C$5:$F$5</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1-D0AB-4BA9-9F47-9121DB6FC95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AB-4BA9-9F47-9121DB6FC956}"/>
                </c:ext>
              </c:extLst>
            </c:dLbl>
            <c:dLbl>
              <c:idx val="1"/>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0AB-4BA9-9F47-9121DB6FC956}"/>
                </c:ext>
              </c:extLst>
            </c:dLbl>
            <c:dLbl>
              <c:idx val="2"/>
              <c:layout>
                <c:manualLayout>
                  <c:x val="4.8873908170255977E-2"/>
                  <c:y val="-9.99377121155978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0AB-4BA9-9F47-9121DB6FC956}"/>
                </c:ext>
              </c:extLst>
            </c:dLbl>
            <c:dLbl>
              <c:idx val="3"/>
              <c:layout>
                <c:manualLayout>
                  <c:x val="-5.5484135014336786E-2"/>
                  <c:y val="-3.6758695320862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0AB-4BA9-9F47-9121DB6FC95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6-D0AB-4BA9-9F47-9121DB6FC95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0.55866</cdr:y>
    </cdr:from>
    <cdr:to>
      <cdr:x>1</cdr:x>
      <cdr:y>0.57332</cdr:y>
    </cdr:to>
    <cdr:sp macro="" textlink="">
      <cdr:nvSpPr>
        <cdr:cNvPr id="2" name="Título 3">
          <a:extLst xmlns:a="http://schemas.openxmlformats.org/drawingml/2006/main">
            <a:ext uri="{FF2B5EF4-FFF2-40B4-BE49-F238E27FC236}">
              <a16:creationId xmlns:a16="http://schemas.microsoft.com/office/drawing/2014/main" id="{3C1E6217-D3CC-19FA-3400-1DAAB470B41B}"/>
            </a:ext>
          </a:extLst>
        </cdr:cNvPr>
        <cdr:cNvSpPr>
          <a:spLocks xmlns:a="http://schemas.openxmlformats.org/drawingml/2006/main" noGrp="1"/>
        </cdr:cNvSpPr>
      </cdr:nvSpPr>
      <cdr:spPr>
        <a:xfrm xmlns:a="http://schemas.openxmlformats.org/drawingml/2006/main" flipV="1">
          <a:off x="889000" y="1741488"/>
          <a:ext cx="10515600" cy="45719"/>
        </a:xfrm>
        <a:prstGeom xmlns:a="http://schemas.openxmlformats.org/drawingml/2006/main" prst="rect">
          <a:avLst/>
        </a:prstGeom>
      </cdr:spPr>
      <cdr:txBody>
        <a:bodyPr xmlns:a="http://schemas.openxmlformats.org/drawingml/2006/main" vert="horz" lIns="91440" tIns="45720" rIns="91440" bIns="45720" rtlCol="0" anchor="ctr">
          <a:normAutofit fontScale="90000"/>
        </a:bodyPr>
        <a:lstStyle xmlns:a="http://schemas.openxmlformats.org/drawingml/2006/main">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xmlns:a="http://schemas.openxmlformats.org/drawingml/2006/main">
          <a:endParaRPr lang="es-MX"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11AC1-E7CF-4F9C-B515-164F708CC1BC}" type="datetimeFigureOut">
              <a:rPr lang="es-MX" smtClean="0"/>
              <a:t>12/08/25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D7FCF-BF82-4209-A8FD-21F199DF8732}" type="slidenum">
              <a:rPr lang="es-MX" smtClean="0"/>
              <a:t>‹Nº›</a:t>
            </a:fld>
            <a:endParaRPr lang="es-MX"/>
          </a:p>
        </p:txBody>
      </p:sp>
    </p:spTree>
    <p:extLst>
      <p:ext uri="{BB962C8B-B14F-4D97-AF65-F5344CB8AC3E}">
        <p14:creationId xmlns:p14="http://schemas.microsoft.com/office/powerpoint/2010/main" val="2301004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36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749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2511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194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3292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779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1107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5973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2726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38</a:t>
            </a:fld>
            <a:endParaRPr lang="en-US">
              <a:solidFill>
                <a:prstClr val="black"/>
              </a:solidFill>
              <a:latin typeface="Calibri" panose="020F0502020204030204"/>
            </a:endParaRPr>
          </a:p>
        </p:txBody>
      </p:sp>
    </p:spTree>
    <p:extLst>
      <p:ext uri="{BB962C8B-B14F-4D97-AF65-F5344CB8AC3E}">
        <p14:creationId xmlns:p14="http://schemas.microsoft.com/office/powerpoint/2010/main" val="809045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39</a:t>
            </a:fld>
            <a:endParaRPr lang="en-US">
              <a:solidFill>
                <a:prstClr val="black"/>
              </a:solidFill>
              <a:latin typeface="Calibri" panose="020F0502020204030204"/>
            </a:endParaRPr>
          </a:p>
        </p:txBody>
      </p:sp>
    </p:spTree>
    <p:extLst>
      <p:ext uri="{BB962C8B-B14F-4D97-AF65-F5344CB8AC3E}">
        <p14:creationId xmlns:p14="http://schemas.microsoft.com/office/powerpoint/2010/main" val="1867148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652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40</a:t>
            </a:fld>
            <a:endParaRPr lang="en-US">
              <a:solidFill>
                <a:prstClr val="black"/>
              </a:solidFill>
              <a:latin typeface="Calibri" panose="020F0502020204030204"/>
            </a:endParaRPr>
          </a:p>
        </p:txBody>
      </p:sp>
    </p:spTree>
    <p:extLst>
      <p:ext uri="{BB962C8B-B14F-4D97-AF65-F5344CB8AC3E}">
        <p14:creationId xmlns:p14="http://schemas.microsoft.com/office/powerpoint/2010/main" val="3282237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41</a:t>
            </a:fld>
            <a:endParaRPr lang="en-US">
              <a:solidFill>
                <a:prstClr val="black"/>
              </a:solidFill>
              <a:latin typeface="Calibri" panose="020F0502020204030204"/>
            </a:endParaRPr>
          </a:p>
        </p:txBody>
      </p:sp>
    </p:spTree>
    <p:extLst>
      <p:ext uri="{BB962C8B-B14F-4D97-AF65-F5344CB8AC3E}">
        <p14:creationId xmlns:p14="http://schemas.microsoft.com/office/powerpoint/2010/main" val="1265047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6573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6290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294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60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8558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8980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151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459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585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597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7568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6A37E7-0B9B-7CAA-862B-E4F4B42D7598}"/>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286C0017-482A-EE45-56A1-A6E5C3F1DC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F02F9208-601A-A4D6-1D55-8BBC2617B436}"/>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42063574-1F03-1EC6-DC9D-945C6644D02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B1BF81C-BDA5-087A-5632-87326FAFB03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417425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9ECF58-8B58-6BED-2632-5F21054E08E4}"/>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2293DBF2-FE02-8F92-2A5E-D08F4C656E1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3E1E0179-0DBA-109A-4A20-740DC7D4AAE0}"/>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2B48F6BA-9389-89C6-05C5-DB704C199DD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FD73A84-D2B2-C920-4526-4F2FC446C62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16411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343CD13-7D1F-55EB-3B9F-1D35B7075C60}"/>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293C6BB3-8911-2921-CD3F-47444C8A8DF9}"/>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224FE9C3-B020-D26A-E41C-87CD546C60E5}"/>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F3203207-0315-9A47-FBC6-1D4CD9A847F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EA114EA-9095-1A86-0AEB-F6175DF9F2F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0603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C05475-C4B7-464A-CBD1-F82D17BB3B2F}"/>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58F96724-FA3D-D7F6-F693-502C1325665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8270CB21-A85C-3A83-3D38-35067BD52235}"/>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29FE7AA4-7A97-E3DC-8749-937E7446A20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B79F080C-5CE1-864E-DD5D-90710B5A2EA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594951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5CB2D8-6E8D-D888-DA99-F40872B4E91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6131FD81-F7F2-C020-FDB1-62CEE05C546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5FB20CF4-FAE1-A446-360A-4CA6C9689B66}"/>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8D401B33-D589-B071-BF85-D0B735F501AA}"/>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1735E52C-34AC-3053-02D4-3E09E32A308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641048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ED5F59-96FD-9BDB-B129-77120A1929B8}"/>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A5FCAE15-A498-9290-D40D-CA354D0B122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BEA831EC-6C38-34FB-B6F7-8853C930E107}"/>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141D7CBF-3602-0517-CFC0-43201B6AE75B}"/>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6" name="Marcador de pie de página 5">
            <a:extLst>
              <a:ext uri="{FF2B5EF4-FFF2-40B4-BE49-F238E27FC236}">
                <a16:creationId xmlns:a16="http://schemas.microsoft.com/office/drawing/2014/main" id="{1610C0AD-4040-D0E4-CC73-7896EACE7DF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6874CDFC-61D1-AD8B-31A6-A83D69997E2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248055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1BB5EE-CE23-6F0C-3167-CE2E7370BA8D}"/>
              </a:ext>
            </a:extLst>
          </p:cNvPr>
          <p:cNvSpPr>
            <a:spLocks noGrp="1"/>
          </p:cNvSpPr>
          <p:nvPr>
            <p:ph type="title"/>
          </p:nvPr>
        </p:nvSpPr>
        <p:spPr>
          <a:xfrm>
            <a:off x="839788" y="365125"/>
            <a:ext cx="10515600" cy="1325563"/>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B9479645-745B-9FCC-EE17-922E893A51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0C3FA6E-FFDF-152E-46D7-EF5A650B6C8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22BCB15F-DE47-AAB3-C565-2032BF9F6C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3DE6773F-69F8-71DC-B06A-F76F0FFE9A12}"/>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4B1642EA-0B28-EFBB-E0FA-469FFEA99AC0}"/>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8" name="Marcador de pie de página 7">
            <a:extLst>
              <a:ext uri="{FF2B5EF4-FFF2-40B4-BE49-F238E27FC236}">
                <a16:creationId xmlns:a16="http://schemas.microsoft.com/office/drawing/2014/main" id="{B5DAFD32-2DD3-078A-A58F-C7C6A366C7D3}"/>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616335F3-8573-6CC5-FF27-49DADD0AAB2D}"/>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136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05F90C-A733-4A7E-B125-20D8CDF89340}"/>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F7B4AF15-594E-2C1B-E015-AAEE784C87DB}"/>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4" name="Marcador de pie de página 3">
            <a:extLst>
              <a:ext uri="{FF2B5EF4-FFF2-40B4-BE49-F238E27FC236}">
                <a16:creationId xmlns:a16="http://schemas.microsoft.com/office/drawing/2014/main" id="{7C5C76C3-254F-810D-552C-7BD5D16FB4CE}"/>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29B3BFF6-CF96-DD3F-6061-2D3F1634668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748878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0B4E88B-9DAA-3978-C6A2-E71FD878F37D}"/>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3" name="Marcador de pie de página 2">
            <a:extLst>
              <a:ext uri="{FF2B5EF4-FFF2-40B4-BE49-F238E27FC236}">
                <a16:creationId xmlns:a16="http://schemas.microsoft.com/office/drawing/2014/main" id="{7651A711-4B50-39D9-6585-1D410A59DCCE}"/>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FDCEBE3E-A606-26E7-FD15-D07887895410}"/>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61359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B6B9D7-7764-D111-B315-BB1ECEF147AD}"/>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56A39ECB-45B9-681B-E200-3D0F2A41DA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3216B9CA-F0FE-88E9-5972-3483F1CE54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05974CA-90D6-4E80-88FF-E7F43FEF5AFB}"/>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6" name="Marcador de pie de página 5">
            <a:extLst>
              <a:ext uri="{FF2B5EF4-FFF2-40B4-BE49-F238E27FC236}">
                <a16:creationId xmlns:a16="http://schemas.microsoft.com/office/drawing/2014/main" id="{28CE69E7-AFA1-71C9-7540-BF1C2F1FCA2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280A2526-6293-5CD0-5587-B3CFCA263AF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46925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9C86E5-843C-D563-D75A-F94E8A3E45A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82AB25A5-30DD-8F50-522B-288095EA8B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057C002B-F402-69EF-559C-D770FE3FA0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F576C3C6-C2F1-22CE-AADC-896F4D8B15B1}"/>
              </a:ext>
            </a:extLst>
          </p:cNvPr>
          <p:cNvSpPr>
            <a:spLocks noGrp="1"/>
          </p:cNvSpPr>
          <p:nvPr>
            <p:ph type="dt" sz="half" idx="10"/>
          </p:nvPr>
        </p:nvSpPr>
        <p:spPr/>
        <p:txBody>
          <a:bodyPr/>
          <a:lstStyle/>
          <a:p>
            <a:fld id="{BBE7FA57-C585-244B-8F83-9BDCE76C2BCF}" type="datetimeFigureOut">
              <a:rPr lang="es-ES_tradnl" smtClean="0"/>
              <a:t>12/8/25</a:t>
            </a:fld>
            <a:endParaRPr lang="es-ES_tradnl"/>
          </a:p>
        </p:txBody>
      </p:sp>
      <p:sp>
        <p:nvSpPr>
          <p:cNvPr id="6" name="Marcador de pie de página 5">
            <a:extLst>
              <a:ext uri="{FF2B5EF4-FFF2-40B4-BE49-F238E27FC236}">
                <a16:creationId xmlns:a16="http://schemas.microsoft.com/office/drawing/2014/main" id="{671D726D-031C-3DF9-9A40-43BE03622F7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990977CF-96F5-D2BF-CA81-87C18276BBA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106520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429EB03-DDE6-A731-E68E-9DBC3307B8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5E089885-26F1-41DB-3301-30939A6EFC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A11E82EA-5071-B55F-A353-2AD48DD07A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BE7FA57-C585-244B-8F83-9BDCE76C2BCF}" type="datetimeFigureOut">
              <a:rPr lang="es-ES_tradnl" smtClean="0"/>
              <a:t>12/8/25</a:t>
            </a:fld>
            <a:endParaRPr lang="es-ES_tradnl"/>
          </a:p>
        </p:txBody>
      </p:sp>
      <p:sp>
        <p:nvSpPr>
          <p:cNvPr id="5" name="Marcador de pie de página 4">
            <a:extLst>
              <a:ext uri="{FF2B5EF4-FFF2-40B4-BE49-F238E27FC236}">
                <a16:creationId xmlns:a16="http://schemas.microsoft.com/office/drawing/2014/main" id="{CAFB4E6D-58A7-94AB-3785-5728B024DC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FD68512D-5266-08EE-CA11-98D90449C0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64010361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hart" Target="../charts/chart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 Id="rId9" Type="http://schemas.openxmlformats.org/officeDocument/2006/relationships/image" Target="../media/image45.jp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jpe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1.xml"/><Relationship Id="rId16"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jp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jpe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chart" Target="../charts/chart14.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chart" Target="../charts/chart15.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8" Type="http://schemas.openxmlformats.org/officeDocument/2006/relationships/image" Target="../media/image64.jpg"/><Relationship Id="rId13" Type="http://schemas.openxmlformats.org/officeDocument/2006/relationships/image" Target="../media/image69.jpg"/><Relationship Id="rId3" Type="http://schemas.openxmlformats.org/officeDocument/2006/relationships/image" Target="../media/image20.png"/><Relationship Id="rId7" Type="http://schemas.openxmlformats.org/officeDocument/2006/relationships/image" Target="../media/image63.jpg"/><Relationship Id="rId12" Type="http://schemas.openxmlformats.org/officeDocument/2006/relationships/image" Target="../media/image68.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2.jpg"/><Relationship Id="rId11" Type="http://schemas.openxmlformats.org/officeDocument/2006/relationships/image" Target="../media/image67.jpg"/><Relationship Id="rId5" Type="http://schemas.openxmlformats.org/officeDocument/2006/relationships/image" Target="../media/image61.jpg"/><Relationship Id="rId10" Type="http://schemas.openxmlformats.org/officeDocument/2006/relationships/image" Target="../media/image66.jpeg"/><Relationship Id="rId4" Type="http://schemas.openxmlformats.org/officeDocument/2006/relationships/image" Target="../media/image60.jpg"/><Relationship Id="rId9" Type="http://schemas.openxmlformats.org/officeDocument/2006/relationships/image" Target="../media/image65.jpg"/></Relationships>
</file>

<file path=ppt/slides/_rels/slide2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0.png"/><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jpg"/></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17.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3" Type="http://schemas.openxmlformats.org/officeDocument/2006/relationships/image" Target="../media/image20.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2.xml"/><Relationship Id="rId16"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s>
</file>

<file path=ppt/slides/_rels/slide3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20.png"/><Relationship Id="rId7" Type="http://schemas.openxmlformats.org/officeDocument/2006/relationships/image" Target="../media/image9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3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1.png"/></Relationships>
</file>

<file path=ppt/slides/_rels/slide3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2.png"/></Relationships>
</file>

<file path=ppt/slides/_rels/slide34.xml.rels><?xml version="1.0" encoding="UTF-8" standalone="yes"?>
<Relationships xmlns="http://schemas.openxmlformats.org/package/2006/relationships"><Relationship Id="rId8" Type="http://schemas.openxmlformats.org/officeDocument/2006/relationships/image" Target="../media/image107.jpg"/><Relationship Id="rId3" Type="http://schemas.openxmlformats.org/officeDocument/2006/relationships/image" Target="../media/image20.png"/><Relationship Id="rId7" Type="http://schemas.openxmlformats.org/officeDocument/2006/relationships/image" Target="../media/image106.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g"/><Relationship Id="rId9" Type="http://schemas.openxmlformats.org/officeDocument/2006/relationships/image" Target="../media/image108.jpg"/></Relationships>
</file>

<file path=ppt/slides/_rels/slide35.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20.png"/><Relationship Id="rId7" Type="http://schemas.openxmlformats.org/officeDocument/2006/relationships/image" Target="../media/image112.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11.jpeg"/><Relationship Id="rId5" Type="http://schemas.openxmlformats.org/officeDocument/2006/relationships/image" Target="../media/image110.jpeg"/><Relationship Id="rId10" Type="http://schemas.openxmlformats.org/officeDocument/2006/relationships/image" Target="../media/image115.jpeg"/><Relationship Id="rId4" Type="http://schemas.openxmlformats.org/officeDocument/2006/relationships/image" Target="../media/image109.jpeg"/><Relationship Id="rId9" Type="http://schemas.openxmlformats.org/officeDocument/2006/relationships/image" Target="../media/image114.jpeg"/></Relationships>
</file>

<file path=ppt/slides/_rels/slide3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20.xml"/></Relationships>
</file>

<file path=ppt/slides/_rels/slide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chart" Target="../charts/chart2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png"/><Relationship Id="rId7" Type="http://schemas.openxmlformats.org/officeDocument/2006/relationships/image" Target="../media/image12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s>
</file>

<file path=ppt/slides/_rels/slide41.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20.png"/><Relationship Id="rId7" Type="http://schemas.openxmlformats.org/officeDocument/2006/relationships/image" Target="../media/image12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png"/></Relationships>
</file>

<file path=ppt/slides/_rels/slide4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4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45.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20.png"/><Relationship Id="rId7" Type="http://schemas.openxmlformats.org/officeDocument/2006/relationships/image" Target="../media/image137.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994514" y="3892250"/>
            <a:ext cx="807429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rPr>
              <a:t>SUBCOMITÉ SECTORIAL DEL EJE </a:t>
            </a:r>
            <a:r>
              <a:rPr lang="es-MX" sz="2200" dirty="0">
                <a:solidFill>
                  <a:prstClr val="black"/>
                </a:solidFill>
                <a:latin typeface="Arial Black" panose="020B0604020202020204" pitchFamily="34" charset="0"/>
                <a:cs typeface="Arial Black" panose="020B0604020202020204" pitchFamily="34" charset="0"/>
              </a:rPr>
              <a:t>GOBIERNO HUMANISTA Y DE RESULTADOS</a:t>
            </a:r>
            <a:endParaRPr kumimoji="0" lang="es-MX" sz="2000" b="1"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endParaRP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prstClr val="black"/>
                </a:solidFill>
                <a:effectLst/>
                <a:uLnTx/>
                <a:uFillTx/>
                <a:latin typeface="Calibri" panose="020F0502020204030204"/>
                <a:ea typeface="+mn-ea"/>
                <a:cs typeface="+mn-cs"/>
              </a:rPr>
              <a:t>PROGRAMA DE CONSOLIDACIÓN DE LA GESTIÓN MUNICIPAL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INFORME DE AVANCE EN CUMPLIMIENTO DE METAS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1" i="0" u="none" strike="noStrike" kern="1200" cap="none" spc="0" normalizeH="0" baseline="0" noProof="0" dirty="0">
                <a:ln>
                  <a:noFill/>
                </a:ln>
                <a:solidFill>
                  <a:prstClr val="black"/>
                </a:solidFill>
                <a:effectLst/>
                <a:uLnTx/>
                <a:uFillTx/>
                <a:latin typeface="Calibri" panose="020F0502020204030204"/>
                <a:ea typeface="+mn-ea"/>
                <a:cs typeface="+mn-cs"/>
              </a:rPr>
              <a:t>UNIDAD RESPONSABLE: </a:t>
            </a: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PRESIDENCIA MUNICIPAL</a:t>
            </a:r>
            <a:endParaRPr kumimoji="0" lang="es-MX"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CuadroTexto 36">
            <a:extLst>
              <a:ext uri="{FF2B5EF4-FFF2-40B4-BE49-F238E27FC236}">
                <a16:creationId xmlns:a16="http://schemas.microsoft.com/office/drawing/2014/main" id="{CC8BD34C-42EC-6345-9E2C-A04D5779E038}"/>
              </a:ext>
            </a:extLst>
          </p:cNvPr>
          <p:cNvSpPr txBox="1"/>
          <p:nvPr/>
        </p:nvSpPr>
        <p:spPr>
          <a:xfrm>
            <a:off x="601757" y="5939791"/>
            <a:ext cx="14973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AGOSTO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140606" y="5648462"/>
            <a:ext cx="22765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Cancún, Quintana Roo</a:t>
            </a:r>
          </a:p>
        </p:txBody>
      </p:sp>
      <p:grpSp>
        <p:nvGrpSpPr>
          <p:cNvPr id="6" name="Grupo 5">
            <a:extLst>
              <a:ext uri="{FF2B5EF4-FFF2-40B4-BE49-F238E27FC236}">
                <a16:creationId xmlns:a16="http://schemas.microsoft.com/office/drawing/2014/main" id="{5E5A4F48-2210-FEDB-1087-CFA2977BBC76}"/>
              </a:ext>
            </a:extLst>
          </p:cNvPr>
          <p:cNvGrpSpPr/>
          <p:nvPr/>
        </p:nvGrpSpPr>
        <p:grpSpPr>
          <a:xfrm>
            <a:off x="601757" y="730506"/>
            <a:ext cx="3688859" cy="1305011"/>
            <a:chOff x="601757" y="730506"/>
            <a:chExt cx="3688859" cy="1305011"/>
          </a:xfrm>
        </p:grpSpPr>
        <p:pic>
          <p:nvPicPr>
            <p:cNvPr id="3" name="Imagen 2">
              <a:extLst>
                <a:ext uri="{FF2B5EF4-FFF2-40B4-BE49-F238E27FC236}">
                  <a16:creationId xmlns:a16="http://schemas.microsoft.com/office/drawing/2014/main" id="{259E4DA0-217F-0941-27F3-5863451423B2}"/>
                </a:ext>
              </a:extLst>
            </p:cNvPr>
            <p:cNvPicPr>
              <a:picLocks noChangeAspect="1"/>
            </p:cNvPicPr>
            <p:nvPr/>
          </p:nvPicPr>
          <p:blipFill rotWithShape="1">
            <a:blip r:embed="rId3"/>
            <a:srcRect l="29305"/>
            <a:stretch/>
          </p:blipFill>
          <p:spPr>
            <a:xfrm>
              <a:off x="1591407" y="730506"/>
              <a:ext cx="2699209" cy="1305011"/>
            </a:xfrm>
            <a:prstGeom prst="rect">
              <a:avLst/>
            </a:prstGeom>
          </p:spPr>
        </p:pic>
        <p:pic>
          <p:nvPicPr>
            <p:cNvPr id="4" name="Imagen 3">
              <a:extLst>
                <a:ext uri="{FF2B5EF4-FFF2-40B4-BE49-F238E27FC236}">
                  <a16:creationId xmlns:a16="http://schemas.microsoft.com/office/drawing/2014/main" id="{93E926C9-1CE8-677E-67E7-FDD13A29588B}"/>
                </a:ext>
              </a:extLst>
            </p:cNvPr>
            <p:cNvPicPr>
              <a:picLocks noChangeAspect="1"/>
            </p:cNvPicPr>
            <p:nvPr/>
          </p:nvPicPr>
          <p:blipFill rotWithShape="1">
            <a:blip r:embed="rId4"/>
            <a:srcRect r="59664"/>
            <a:stretch/>
          </p:blipFill>
          <p:spPr>
            <a:xfrm>
              <a:off x="601757" y="899857"/>
              <a:ext cx="1109954" cy="1135660"/>
            </a:xfrm>
            <a:prstGeom prst="rect">
              <a:avLst/>
            </a:prstGeom>
          </p:spPr>
        </p:pic>
      </p:grpSp>
      <p:pic>
        <p:nvPicPr>
          <p:cNvPr id="2" name="Imagen 1">
            <a:extLst>
              <a:ext uri="{FF2B5EF4-FFF2-40B4-BE49-F238E27FC236}">
                <a16:creationId xmlns:a16="http://schemas.microsoft.com/office/drawing/2014/main" id="{16124E95-891E-25C0-5EEB-065AE057DFF0}"/>
              </a:ext>
            </a:extLst>
          </p:cNvPr>
          <p:cNvPicPr>
            <a:picLocks noChangeAspect="1"/>
          </p:cNvPicPr>
          <p:nvPr/>
        </p:nvPicPr>
        <p:blipFill>
          <a:blip r:embed="rId5">
            <a:alphaModFix amt="20000"/>
          </a:blip>
          <a:stretch>
            <a:fillRect/>
          </a:stretch>
        </p:blipFill>
        <p:spPr>
          <a:xfrm>
            <a:off x="2547257" y="836241"/>
            <a:ext cx="3852000" cy="5744211"/>
          </a:xfrm>
          <a:prstGeom prst="rect">
            <a:avLst/>
          </a:prstGeom>
        </p:spPr>
      </p:pic>
    </p:spTree>
    <p:extLst>
      <p:ext uri="{BB962C8B-B14F-4D97-AF65-F5344CB8AC3E}">
        <p14:creationId xmlns:p14="http://schemas.microsoft.com/office/powerpoint/2010/main" val="4181518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87277" y="1162939"/>
            <a:ext cx="5962095" cy="1856844"/>
          </a:xfrm>
        </p:spPr>
        <p:txBody>
          <a:bodyPr>
            <a:noAutofit/>
          </a:bodyPr>
          <a:lstStyle/>
          <a:p>
            <a:pPr marL="0" indent="0" algn="just">
              <a:buNone/>
            </a:pPr>
            <a:r>
              <a:rPr lang="es-ES" sz="1500" dirty="0"/>
              <a:t>La Dirección General de Planeación Municipal entrega mediante su COMPONENTE Informes de los Programas Presupuestarios y Proyectos de Inversión con enfoque de inclusión. </a:t>
            </a:r>
          </a:p>
          <a:p>
            <a:pPr marL="0" indent="0" algn="just">
              <a:buNone/>
            </a:pPr>
            <a:r>
              <a:rPr lang="es-ES" sz="1500" dirty="0"/>
              <a:t>En el caso del Fondo de Aportaciones para la Infraestructura Social Municipal (FAISMUN), se programó una meta de $173,977,284.00. Si bien durante este periodo no se registró ejercicio de recursos, actualmente se encuentran en proceso los expedientes técnicos y administrativos necesarios, lo que permitirá aplicar el presupuesto correspondiente en el tercer trimestre, garantizando así el cumplimiento de las metas establecidas.</a:t>
            </a:r>
          </a:p>
          <a:p>
            <a:pPr marL="0" indent="0" algn="just">
              <a:buNone/>
            </a:pPr>
            <a:r>
              <a:rPr lang="es-ES" sz="1500" dirty="0"/>
              <a:t>Por su parte, el Fondo de Aportaciones para el Fortalecimiento de los Municipios (FORTAMUN) presentó un avance significativo, con un ejercicio de $352,568,585.16 de un total programado de $446,078,232.00, lo que representa un 79.04% de cumplimiento. Este desempeño evidencia una gestión eficiente de los recursos y un uso sustancial del presupuesto destinado a este fondo.</a:t>
            </a:r>
          </a:p>
          <a:p>
            <a:pPr marL="0" indent="0" algn="just">
              <a:buNone/>
            </a:pPr>
            <a:endParaRPr lang="es-ES" sz="1500" b="1" dirty="0"/>
          </a:p>
        </p:txBody>
      </p:sp>
      <p:graphicFrame>
        <p:nvGraphicFramePr>
          <p:cNvPr id="6" name="Gráfico 5">
            <a:extLst>
              <a:ext uri="{FF2B5EF4-FFF2-40B4-BE49-F238E27FC236}">
                <a16:creationId xmlns:a16="http://schemas.microsoft.com/office/drawing/2014/main" id="{C0680011-030B-43E6-9463-2E899C8E7105}"/>
              </a:ext>
            </a:extLst>
          </p:cNvPr>
          <p:cNvGraphicFramePr>
            <a:graphicFrameLocks/>
          </p:cNvGraphicFramePr>
          <p:nvPr>
            <p:extLst>
              <p:ext uri="{D42A27DB-BD31-4B8C-83A1-F6EECF244321}">
                <p14:modId xmlns:p14="http://schemas.microsoft.com/office/powerpoint/2010/main" val="4278597313"/>
              </p:ext>
            </p:extLst>
          </p:nvPr>
        </p:nvGraphicFramePr>
        <p:xfrm>
          <a:off x="7241309" y="3750419"/>
          <a:ext cx="4673600" cy="2623749"/>
        </p:xfrm>
        <a:graphic>
          <a:graphicData uri="http://schemas.openxmlformats.org/drawingml/2006/chart">
            <c:chart xmlns:c="http://schemas.openxmlformats.org/drawingml/2006/chart" xmlns:r="http://schemas.openxmlformats.org/officeDocument/2006/relationships" r:id="rId2"/>
          </a:graphicData>
        </a:graphic>
      </p:graphicFrame>
      <p:sp>
        <p:nvSpPr>
          <p:cNvPr id="7" name="Marcador de contenido 2">
            <a:extLst>
              <a:ext uri="{FF2B5EF4-FFF2-40B4-BE49-F238E27FC236}">
                <a16:creationId xmlns:a16="http://schemas.microsoft.com/office/drawing/2014/main" id="{2AC906C3-BE99-871C-94B9-14D2FBCED34E}"/>
              </a:ext>
            </a:extLst>
          </p:cNvPr>
          <p:cNvSpPr txBox="1">
            <a:spLocks/>
          </p:cNvSpPr>
          <p:nvPr/>
        </p:nvSpPr>
        <p:spPr>
          <a:xfrm>
            <a:off x="687277" y="5058549"/>
            <a:ext cx="5962095" cy="31347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ES" sz="1500" dirty="0"/>
              <a:t>El resultado obtenido en el Diagnóstico PBR-SED 2025  representó un </a:t>
            </a:r>
            <a:r>
              <a:rPr lang="es-ES" sz="1500" b="1" dirty="0"/>
              <a:t>avance del 90.80% en el Índice de Consolidación</a:t>
            </a:r>
            <a:r>
              <a:rPr lang="es-ES" sz="1500" dirty="0"/>
              <a:t>, reportado desde el 2do trimestre 2025. Es anual por lo que se mantiene hasta el mes de abril 2025. </a:t>
            </a:r>
            <a:endParaRPr lang="es-MX" sz="15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3"/>
          <a:stretch>
            <a:fillRect/>
          </a:stretch>
        </p:blipFill>
        <p:spPr>
          <a:xfrm>
            <a:off x="300874" y="6625945"/>
            <a:ext cx="11827265" cy="103641"/>
          </a:xfrm>
          <a:prstGeom prst="rect">
            <a:avLst/>
          </a:prstGeom>
        </p:spPr>
      </p:pic>
      <p:pic>
        <p:nvPicPr>
          <p:cNvPr id="2" name="Imagen 1">
            <a:extLst>
              <a:ext uri="{FF2B5EF4-FFF2-40B4-BE49-F238E27FC236}">
                <a16:creationId xmlns:a16="http://schemas.microsoft.com/office/drawing/2014/main" id="{F951AB8F-2214-4F43-51E1-A7F7AC4FCF08}"/>
              </a:ext>
            </a:extLst>
          </p:cNvPr>
          <p:cNvPicPr>
            <a:picLocks noChangeAspect="1"/>
          </p:cNvPicPr>
          <p:nvPr/>
        </p:nvPicPr>
        <p:blipFill>
          <a:blip r:embed="rId4"/>
          <a:stretch>
            <a:fillRect/>
          </a:stretch>
        </p:blipFill>
        <p:spPr>
          <a:xfrm>
            <a:off x="687279" y="315594"/>
            <a:ext cx="3193462" cy="754553"/>
          </a:xfrm>
          <a:prstGeom prst="rect">
            <a:avLst/>
          </a:prstGeom>
        </p:spPr>
      </p:pic>
      <p:graphicFrame>
        <p:nvGraphicFramePr>
          <p:cNvPr id="4" name="Gráfico 3">
            <a:extLst>
              <a:ext uri="{FF2B5EF4-FFF2-40B4-BE49-F238E27FC236}">
                <a16:creationId xmlns:a16="http://schemas.microsoft.com/office/drawing/2014/main" id="{E64B75E4-CCFD-29A8-5749-1C32A01A826F}"/>
              </a:ext>
            </a:extLst>
          </p:cNvPr>
          <p:cNvGraphicFramePr>
            <a:graphicFrameLocks/>
          </p:cNvGraphicFramePr>
          <p:nvPr>
            <p:extLst>
              <p:ext uri="{D42A27DB-BD31-4B8C-83A1-F6EECF244321}">
                <p14:modId xmlns:p14="http://schemas.microsoft.com/office/powerpoint/2010/main" val="1091098373"/>
              </p:ext>
            </p:extLst>
          </p:nvPr>
        </p:nvGraphicFramePr>
        <p:xfrm>
          <a:off x="6941760" y="315594"/>
          <a:ext cx="4818137" cy="313314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837602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450556" y="3526289"/>
            <a:ext cx="5104660" cy="2447791"/>
          </a:xfrm>
        </p:spPr>
        <p:txBody>
          <a:bodyPr>
            <a:noAutofit/>
          </a:bodyPr>
          <a:lstStyle/>
          <a:p>
            <a:pPr marL="0" indent="0" algn="just">
              <a:buNone/>
            </a:pPr>
            <a:r>
              <a:rPr lang="es-ES" sz="1400" dirty="0"/>
              <a:t>Durante el segundo trimestre, se fortalecieron los instrumentos de seguimiento y evaluación institucional mediante la implementación de dos mejoras específicas en las herramientas de planeación: el Formato de Seguimiento de Avance en el Cumplimiento de Metas y Objetivos 2025 y la Cédula de Avance de Cumplimiento de los Objetivos y Metas 2025.</a:t>
            </a:r>
          </a:p>
          <a:p>
            <a:pPr marL="0" indent="0" algn="just">
              <a:buNone/>
            </a:pPr>
            <a:endParaRPr lang="es-MX" sz="17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2"/>
          <a:stretch>
            <a:fillRect/>
          </a:stretch>
        </p:blipFill>
        <p:spPr>
          <a:xfrm>
            <a:off x="300874" y="6625945"/>
            <a:ext cx="11827265" cy="103641"/>
          </a:xfrm>
          <a:prstGeom prst="rect">
            <a:avLst/>
          </a:prstGeom>
        </p:spPr>
      </p:pic>
      <p:graphicFrame>
        <p:nvGraphicFramePr>
          <p:cNvPr id="9" name="Gráfico 8">
            <a:extLst>
              <a:ext uri="{FF2B5EF4-FFF2-40B4-BE49-F238E27FC236}">
                <a16:creationId xmlns:a16="http://schemas.microsoft.com/office/drawing/2014/main" id="{62F39659-62BC-47C5-AB8B-0EFA979850CD}"/>
              </a:ext>
            </a:extLst>
          </p:cNvPr>
          <p:cNvGraphicFramePr>
            <a:graphicFrameLocks/>
          </p:cNvGraphicFramePr>
          <p:nvPr/>
        </p:nvGraphicFramePr>
        <p:xfrm>
          <a:off x="636784" y="1261089"/>
          <a:ext cx="4979822" cy="27957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áfico 9">
            <a:extLst>
              <a:ext uri="{FF2B5EF4-FFF2-40B4-BE49-F238E27FC236}">
                <a16:creationId xmlns:a16="http://schemas.microsoft.com/office/drawing/2014/main" id="{8D99F5A6-9496-440F-9976-2CAF6F33FD74}"/>
              </a:ext>
            </a:extLst>
          </p:cNvPr>
          <p:cNvGraphicFramePr>
            <a:graphicFrameLocks/>
          </p:cNvGraphicFramePr>
          <p:nvPr/>
        </p:nvGraphicFramePr>
        <p:xfrm>
          <a:off x="6014720" y="535957"/>
          <a:ext cx="5790541" cy="2795755"/>
        </p:xfrm>
        <a:graphic>
          <a:graphicData uri="http://schemas.openxmlformats.org/drawingml/2006/chart">
            <c:chart xmlns:c="http://schemas.openxmlformats.org/drawingml/2006/chart" xmlns:r="http://schemas.openxmlformats.org/officeDocument/2006/relationships" r:id="rId4"/>
          </a:graphicData>
        </a:graphic>
      </p:graphicFrame>
      <p:sp>
        <p:nvSpPr>
          <p:cNvPr id="11" name="Marcador de contenido 2">
            <a:extLst>
              <a:ext uri="{FF2B5EF4-FFF2-40B4-BE49-F238E27FC236}">
                <a16:creationId xmlns:a16="http://schemas.microsoft.com/office/drawing/2014/main" id="{C156B087-7E36-34A0-7A72-0095BCDE7B59}"/>
              </a:ext>
            </a:extLst>
          </p:cNvPr>
          <p:cNvSpPr txBox="1">
            <a:spLocks/>
          </p:cNvSpPr>
          <p:nvPr/>
        </p:nvSpPr>
        <p:spPr>
          <a:xfrm>
            <a:off x="991340" y="4117236"/>
            <a:ext cx="5104660" cy="1856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ES" sz="1200" dirty="0"/>
              <a:t>El avance reportado durante el segundo trimestre refleja el cumplimiento de los Programas Presupuestarios, alcanzando un 100% de cumplimiento en las metas establecidas para el periodo.</a:t>
            </a:r>
          </a:p>
          <a:p>
            <a:pPr marL="0" indent="0" algn="just">
              <a:buFont typeface="Arial" panose="020B0604020202020204" pitchFamily="34" charset="0"/>
              <a:buNone/>
            </a:pPr>
            <a:r>
              <a:rPr lang="es-ES" sz="1200" dirty="0"/>
              <a:t>Este resultado es posible gracias al compromiso y responsabilidad de los 23 enlaces de planeación de las dependencias municipales, quienes entregaron en tiempo y forma sus respectivos reportes trimestrales. Su participación oportuna ha sido fundamental para garantizar el seguimiento adecuado de las acciones, así como para cumplir con los requerimientos de la gestión financiera y presupuestal, promoviendo una administración eficiente, transparente y orientada a resultados.</a:t>
            </a:r>
          </a:p>
        </p:txBody>
      </p:sp>
      <p:pic>
        <p:nvPicPr>
          <p:cNvPr id="2" name="Imagen 1">
            <a:extLst>
              <a:ext uri="{FF2B5EF4-FFF2-40B4-BE49-F238E27FC236}">
                <a16:creationId xmlns:a16="http://schemas.microsoft.com/office/drawing/2014/main" id="{F4340A5D-965E-F4B6-4332-705AB2D0A875}"/>
              </a:ext>
            </a:extLst>
          </p:cNvPr>
          <p:cNvPicPr>
            <a:picLocks noChangeAspect="1"/>
          </p:cNvPicPr>
          <p:nvPr/>
        </p:nvPicPr>
        <p:blipFill>
          <a:blip r:embed="rId5"/>
          <a:stretch>
            <a:fillRect/>
          </a:stretch>
        </p:blipFill>
        <p:spPr>
          <a:xfrm>
            <a:off x="636784" y="252896"/>
            <a:ext cx="3194581" cy="755970"/>
          </a:xfrm>
          <a:prstGeom prst="rect">
            <a:avLst/>
          </a:prstGeom>
        </p:spPr>
      </p:pic>
    </p:spTree>
    <p:extLst>
      <p:ext uri="{BB962C8B-B14F-4D97-AF65-F5344CB8AC3E}">
        <p14:creationId xmlns:p14="http://schemas.microsoft.com/office/powerpoint/2010/main" val="2381049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stretch>
            <a:fillRect/>
          </a:stretch>
        </p:blipFill>
        <p:spPr>
          <a:xfrm>
            <a:off x="219559" y="1068305"/>
            <a:ext cx="11827265" cy="103641"/>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General de Planeación Municipal </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highlight>
                <a:srgbClr val="FFFF00"/>
              </a:highlight>
              <a:uLnTx/>
              <a:uFillTx/>
              <a:ea typeface="+mn-ea"/>
              <a:cs typeface="+mn-cs"/>
            </a:endParaRPr>
          </a:p>
        </p:txBody>
      </p:sp>
      <p:pic>
        <p:nvPicPr>
          <p:cNvPr id="5" name="Imagen 4">
            <a:extLst>
              <a:ext uri="{FF2B5EF4-FFF2-40B4-BE49-F238E27FC236}">
                <a16:creationId xmlns:a16="http://schemas.microsoft.com/office/drawing/2014/main" id="{5ED92C05-7906-D799-FDCF-40DCDB8D4010}"/>
              </a:ext>
            </a:extLst>
          </p:cNvPr>
          <p:cNvPicPr>
            <a:picLocks noChangeAspect="1"/>
          </p:cNvPicPr>
          <p:nvPr/>
        </p:nvPicPr>
        <p:blipFill>
          <a:blip r:embed="rId4"/>
          <a:stretch>
            <a:fillRect/>
          </a:stretch>
        </p:blipFill>
        <p:spPr>
          <a:xfrm>
            <a:off x="219559" y="1243012"/>
            <a:ext cx="4226560" cy="3169920"/>
          </a:xfrm>
          <a:prstGeom prst="rect">
            <a:avLst/>
          </a:prstGeom>
        </p:spPr>
      </p:pic>
      <p:pic>
        <p:nvPicPr>
          <p:cNvPr id="8" name="Imagen 7">
            <a:extLst>
              <a:ext uri="{FF2B5EF4-FFF2-40B4-BE49-F238E27FC236}">
                <a16:creationId xmlns:a16="http://schemas.microsoft.com/office/drawing/2014/main" id="{6A1D8CFD-3D87-43E5-F1C7-2D4B96FF703A}"/>
              </a:ext>
            </a:extLst>
          </p:cNvPr>
          <p:cNvPicPr>
            <a:picLocks noChangeAspect="1"/>
          </p:cNvPicPr>
          <p:nvPr/>
        </p:nvPicPr>
        <p:blipFill>
          <a:blip r:embed="rId5"/>
          <a:srcRect l="16210"/>
          <a:stretch>
            <a:fillRect/>
          </a:stretch>
        </p:blipFill>
        <p:spPr>
          <a:xfrm>
            <a:off x="4855028" y="1243012"/>
            <a:ext cx="7191795" cy="4584981"/>
          </a:xfrm>
          <a:prstGeom prst="rect">
            <a:avLst/>
          </a:prstGeom>
        </p:spPr>
      </p:pic>
    </p:spTree>
    <p:extLst>
      <p:ext uri="{BB962C8B-B14F-4D97-AF65-F5344CB8AC3E}">
        <p14:creationId xmlns:p14="http://schemas.microsoft.com/office/powerpoint/2010/main" val="4075937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830430" y="912498"/>
            <a:ext cx="10436441" cy="2516502"/>
          </a:xfrm>
        </p:spPr>
        <p:txBody>
          <a:bodyPr>
            <a:noAutofit/>
          </a:bodyPr>
          <a:lstStyle/>
          <a:p>
            <a:pPr marL="0" indent="0" algn="just">
              <a:buNone/>
            </a:pPr>
            <a:r>
              <a:rPr lang="es-MX" sz="1100" dirty="0"/>
              <a:t>Durante el segundo trimestre de 2025, la Dirección de Inclusión de las Personas con Discapacidad mantuvo su compromiso con la promoción, protección y garantía del ejercicio pleno de los derechos humanos y libertades fundamentales de las personas con discapacidad, asegurando su plena inclusión a la vida social en condiciones de igualdad, respeto y equiparación de oportunidades.</a:t>
            </a:r>
          </a:p>
          <a:p>
            <a:pPr marL="0" indent="0" algn="just">
              <a:buNone/>
            </a:pPr>
            <a:r>
              <a:rPr lang="es-MX" sz="1100" dirty="0"/>
              <a:t>El cumplimiento del objetivo institucional se vio reflejado a través de la operación de cuatro indicadores de gestión, los cuales reportaron un 100% de cumplimiento trimestral. Estos indicadores se derivan de las siguientes acciones:</a:t>
            </a:r>
          </a:p>
          <a:p>
            <a:pPr marL="0" indent="0" algn="just">
              <a:buNone/>
            </a:pPr>
            <a:r>
              <a:rPr lang="es-MX" sz="1100" dirty="0"/>
              <a:t>Implementación de mesas de trabajo y reuniones interinstitucionales con dependencias municipales clave.</a:t>
            </a:r>
          </a:p>
          <a:p>
            <a:pPr marL="0" indent="0" algn="just">
              <a:buNone/>
            </a:pPr>
            <a:r>
              <a:rPr lang="es-MX" sz="1100" dirty="0"/>
              <a:t>Ejecución de campañas públicas con enfoque de inclusión y accesibilidad.</a:t>
            </a:r>
          </a:p>
          <a:p>
            <a:pPr marL="0" indent="0" algn="just">
              <a:buNone/>
            </a:pPr>
            <a:r>
              <a:rPr lang="es-MX" sz="1100" dirty="0"/>
              <a:t>Atención y respuesta oportuna a solicitudes de interpretación en Lengua de Señas Mexicana.</a:t>
            </a:r>
          </a:p>
          <a:p>
            <a:pPr marL="0" indent="0" algn="just">
              <a:buNone/>
            </a:pPr>
            <a:r>
              <a:rPr lang="es-MX" sz="1100" dirty="0"/>
              <a:t>Realización de actividades inclusivas en coordinación con instituciones educativas y comunidades ciudadanas.</a:t>
            </a:r>
          </a:p>
          <a:p>
            <a:pPr marL="0" indent="0" algn="just">
              <a:buNone/>
            </a:pPr>
            <a:r>
              <a:rPr lang="es-MX" sz="1100" dirty="0"/>
              <a:t>Estas acciones consolidan el trabajo transversal de la Dirección y reflejan su contribución efectiva al desarrollo de una administración municipal más inclusiva y equitativa.</a:t>
            </a:r>
          </a:p>
          <a:p>
            <a:pPr marL="0" indent="0" algn="just">
              <a:buNone/>
            </a:pPr>
            <a:endParaRPr lang="es-MX" sz="1000" dirty="0"/>
          </a:p>
        </p:txBody>
      </p:sp>
      <p:graphicFrame>
        <p:nvGraphicFramePr>
          <p:cNvPr id="2" name="Gráfico 1">
            <a:extLst>
              <a:ext uri="{FF2B5EF4-FFF2-40B4-BE49-F238E27FC236}">
                <a16:creationId xmlns:a16="http://schemas.microsoft.com/office/drawing/2014/main" id="{08B35B3F-A811-4DF3-8B4E-FA0C4F6BDA24}"/>
              </a:ext>
            </a:extLst>
          </p:cNvPr>
          <p:cNvGraphicFramePr>
            <a:graphicFrameLocks/>
          </p:cNvGraphicFramePr>
          <p:nvPr>
            <p:extLst>
              <p:ext uri="{D42A27DB-BD31-4B8C-83A1-F6EECF244321}">
                <p14:modId xmlns:p14="http://schemas.microsoft.com/office/powerpoint/2010/main" val="144799350"/>
              </p:ext>
            </p:extLst>
          </p:nvPr>
        </p:nvGraphicFramePr>
        <p:xfrm>
          <a:off x="1068280" y="3205518"/>
          <a:ext cx="10198591" cy="3392313"/>
        </p:xfrm>
        <a:graphic>
          <a:graphicData uri="http://schemas.openxmlformats.org/drawingml/2006/chart">
            <c:chart xmlns:c="http://schemas.openxmlformats.org/drawingml/2006/chart" xmlns:r="http://schemas.openxmlformats.org/officeDocument/2006/relationships" r:id="rId2"/>
          </a:graphicData>
        </a:graphic>
      </p:graphicFrame>
      <p:pic>
        <p:nvPicPr>
          <p:cNvPr id="8" name="Imagen 7">
            <a:extLst>
              <a:ext uri="{FF2B5EF4-FFF2-40B4-BE49-F238E27FC236}">
                <a16:creationId xmlns:a16="http://schemas.microsoft.com/office/drawing/2014/main" id="{E33268FE-9802-735F-1112-7725C0E50169}"/>
              </a:ext>
            </a:extLst>
          </p:cNvPr>
          <p:cNvPicPr>
            <a:picLocks noChangeAspect="1"/>
          </p:cNvPicPr>
          <p:nvPr/>
        </p:nvPicPr>
        <p:blipFill>
          <a:blip r:embed="rId3"/>
          <a:stretch>
            <a:fillRect/>
          </a:stretch>
        </p:blipFill>
        <p:spPr>
          <a:xfrm>
            <a:off x="182366" y="6626004"/>
            <a:ext cx="11827265" cy="103641"/>
          </a:xfrm>
          <a:prstGeom prst="rect">
            <a:avLst/>
          </a:prstGeom>
        </p:spPr>
      </p:pic>
      <p:pic>
        <p:nvPicPr>
          <p:cNvPr id="5" name="Imagen 4">
            <a:extLst>
              <a:ext uri="{FF2B5EF4-FFF2-40B4-BE49-F238E27FC236}">
                <a16:creationId xmlns:a16="http://schemas.microsoft.com/office/drawing/2014/main" id="{C7203868-EE77-4094-8D1B-B48E0F60605D}"/>
              </a:ext>
            </a:extLst>
          </p:cNvPr>
          <p:cNvPicPr>
            <a:picLocks noChangeAspect="1"/>
          </p:cNvPicPr>
          <p:nvPr/>
        </p:nvPicPr>
        <p:blipFill>
          <a:blip r:embed="rId4"/>
          <a:stretch>
            <a:fillRect/>
          </a:stretch>
        </p:blipFill>
        <p:spPr>
          <a:xfrm>
            <a:off x="567537" y="128355"/>
            <a:ext cx="3194581" cy="755970"/>
          </a:xfrm>
          <a:prstGeom prst="rect">
            <a:avLst/>
          </a:prstGeom>
        </p:spPr>
      </p:pic>
    </p:spTree>
    <p:extLst>
      <p:ext uri="{BB962C8B-B14F-4D97-AF65-F5344CB8AC3E}">
        <p14:creationId xmlns:p14="http://schemas.microsoft.com/office/powerpoint/2010/main" val="4091250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de </a:t>
            </a:r>
            <a:r>
              <a:rPr kumimoji="0" lang="es-ES" sz="2400" b="0" i="0" u="none" strike="noStrike" kern="1200" cap="none" spc="0" normalizeH="0" baseline="0" noProof="0" dirty="0" err="1">
                <a:ln>
                  <a:noFill/>
                </a:ln>
                <a:solidFill>
                  <a:prstClr val="black"/>
                </a:solidFill>
                <a:effectLst>
                  <a:outerShdw blurRad="38100" dist="38100" dir="2700000" algn="tl">
                    <a:srgbClr val="000000">
                      <a:alpha val="43137"/>
                    </a:srgbClr>
                  </a:outerShdw>
                </a:effectLst>
                <a:uLnTx/>
                <a:uFillTx/>
                <a:ea typeface="+mn-ea"/>
                <a:cs typeface="+mn-cs"/>
              </a:rPr>
              <a:t>Inclusi</a:t>
            </a:r>
            <a:r>
              <a:rPr lang="es-ES" sz="2400" dirty="0" err="1">
                <a:solidFill>
                  <a:prstClr val="black"/>
                </a:solidFill>
                <a:effectLst>
                  <a:outerShdw blurRad="38100" dist="38100" dir="2700000" algn="tl">
                    <a:srgbClr val="000000">
                      <a:alpha val="43137"/>
                    </a:srgbClr>
                  </a:outerShdw>
                </a:effectLst>
              </a:rPr>
              <a:t>ón</a:t>
            </a:r>
            <a:r>
              <a:rPr lang="es-ES" sz="2400" dirty="0">
                <a:solidFill>
                  <a:prstClr val="black"/>
                </a:solidFill>
                <a:effectLst>
                  <a:outerShdw blurRad="38100" dist="38100" dir="2700000" algn="tl">
                    <a:srgbClr val="000000">
                      <a:alpha val="43137"/>
                    </a:srgbClr>
                  </a:outerShdw>
                </a:effectLst>
              </a:rPr>
              <a:t> de las Personas con Discapacidad</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5" name="Imagen 4">
            <a:extLst>
              <a:ext uri="{FF2B5EF4-FFF2-40B4-BE49-F238E27FC236}">
                <a16:creationId xmlns:a16="http://schemas.microsoft.com/office/drawing/2014/main" id="{D414AA83-EEF4-6E46-B120-3633F9F81CF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124559" y="1217230"/>
            <a:ext cx="2376797" cy="2376797"/>
          </a:xfrm>
          <a:prstGeom prst="rect">
            <a:avLst/>
          </a:prstGeom>
        </p:spPr>
      </p:pic>
      <p:pic>
        <p:nvPicPr>
          <p:cNvPr id="10" name="Imagen 9">
            <a:extLst>
              <a:ext uri="{FF2B5EF4-FFF2-40B4-BE49-F238E27FC236}">
                <a16:creationId xmlns:a16="http://schemas.microsoft.com/office/drawing/2014/main" id="{C8488C46-44D0-B763-F17D-C75A916BF2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4189" y="1304781"/>
            <a:ext cx="5361195" cy="5361195"/>
          </a:xfrm>
          <a:prstGeom prst="rect">
            <a:avLst/>
          </a:prstGeom>
        </p:spPr>
      </p:pic>
      <p:pic>
        <p:nvPicPr>
          <p:cNvPr id="12" name="Imagen 11">
            <a:extLst>
              <a:ext uri="{FF2B5EF4-FFF2-40B4-BE49-F238E27FC236}">
                <a16:creationId xmlns:a16="http://schemas.microsoft.com/office/drawing/2014/main" id="{6A4DF683-0984-BE9E-3322-DC88E47A7C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559" y="3819719"/>
            <a:ext cx="5060012" cy="2846257"/>
          </a:xfrm>
          <a:prstGeom prst="rect">
            <a:avLst/>
          </a:prstGeom>
        </p:spPr>
      </p:pic>
    </p:spTree>
    <p:extLst>
      <p:ext uri="{BB962C8B-B14F-4D97-AF65-F5344CB8AC3E}">
        <p14:creationId xmlns:p14="http://schemas.microsoft.com/office/powerpoint/2010/main" val="2079493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28574B-8EF4-6DF4-3F8C-DDDB9965E310}"/>
              </a:ext>
            </a:extLst>
          </p:cNvPr>
          <p:cNvSpPr>
            <a:spLocks noGrp="1"/>
          </p:cNvSpPr>
          <p:nvPr>
            <p:ph type="title"/>
          </p:nvPr>
        </p:nvSpPr>
        <p:spPr>
          <a:xfrm>
            <a:off x="982133" y="726572"/>
            <a:ext cx="10515600" cy="1325563"/>
          </a:xfrm>
        </p:spPr>
        <p:txBody>
          <a:bodyPr>
            <a:normAutofit/>
          </a:bodyPr>
          <a:lstStyle/>
          <a:p>
            <a:r>
              <a:rPr lang="es-MX" sz="3200" dirty="0"/>
              <a:t>LA DELEGACIÓN ALFREDO V. BONFIL ENTREGA MEDIANTE SU COMPONENTE SERVICIOS.</a:t>
            </a:r>
          </a:p>
        </p:txBody>
      </p:sp>
      <p:sp>
        <p:nvSpPr>
          <p:cNvPr id="3" name="Marcador de contenido 2">
            <a:extLst>
              <a:ext uri="{FF2B5EF4-FFF2-40B4-BE49-F238E27FC236}">
                <a16:creationId xmlns:a16="http://schemas.microsoft.com/office/drawing/2014/main" id="{F1A753EB-72A0-45B8-6568-945FD1C0FD3B}"/>
              </a:ext>
            </a:extLst>
          </p:cNvPr>
          <p:cNvSpPr>
            <a:spLocks noGrp="1"/>
          </p:cNvSpPr>
          <p:nvPr>
            <p:ph idx="1"/>
          </p:nvPr>
        </p:nvSpPr>
        <p:spPr>
          <a:xfrm>
            <a:off x="1404406" y="2052135"/>
            <a:ext cx="4542781" cy="3155383"/>
          </a:xfrm>
        </p:spPr>
        <p:txBody>
          <a:bodyPr>
            <a:normAutofit/>
          </a:bodyPr>
          <a:lstStyle/>
          <a:p>
            <a:pPr algn="just"/>
            <a:r>
              <a:rPr lang="es-MX" sz="1400" dirty="0"/>
              <a:t>Durante el segundo trimestre de 2025, la Delegación Alfredo V. Bonfil superó la meta de servicios otorgados. Con una meta planeada de 1,208 servicios, logrando alcanzar un total de 2,452, representado un </a:t>
            </a:r>
            <a:r>
              <a:rPr lang="es-MX" sz="1400" b="1" dirty="0"/>
              <a:t>202.98%</a:t>
            </a:r>
            <a:r>
              <a:rPr lang="es-MX" sz="1400" dirty="0"/>
              <a:t>.</a:t>
            </a:r>
          </a:p>
          <a:p>
            <a:pPr algn="just"/>
            <a:r>
              <a:rPr lang="es-MX" sz="1400" dirty="0"/>
              <a:t>Indicador que refleja la eficacia y compromiso de la Delegación con su comunidad. Alcanzar y superar la meta establecida evidencia que se esta trabajando de manera efectiva y por encima de las expectativas.</a:t>
            </a:r>
            <a:endParaRPr lang="es-MX" sz="1200" dirty="0"/>
          </a:p>
        </p:txBody>
      </p:sp>
      <p:graphicFrame>
        <p:nvGraphicFramePr>
          <p:cNvPr id="5" name="Gráfico 4">
            <a:extLst>
              <a:ext uri="{FF2B5EF4-FFF2-40B4-BE49-F238E27FC236}">
                <a16:creationId xmlns:a16="http://schemas.microsoft.com/office/drawing/2014/main" id="{0D70FD98-824C-4C20-891E-F727085CFDA9}"/>
              </a:ext>
            </a:extLst>
          </p:cNvPr>
          <p:cNvGraphicFramePr>
            <a:graphicFrameLocks/>
          </p:cNvGraphicFramePr>
          <p:nvPr/>
        </p:nvGraphicFramePr>
        <p:xfrm>
          <a:off x="6239933" y="1925044"/>
          <a:ext cx="5177781" cy="3409566"/>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agen 5">
            <a:extLst>
              <a:ext uri="{FF2B5EF4-FFF2-40B4-BE49-F238E27FC236}">
                <a16:creationId xmlns:a16="http://schemas.microsoft.com/office/drawing/2014/main" id="{9E149F65-D710-8D64-1D9F-2E0701455E8C}"/>
              </a:ext>
            </a:extLst>
          </p:cNvPr>
          <p:cNvPicPr>
            <a:picLocks noChangeAspect="1"/>
          </p:cNvPicPr>
          <p:nvPr/>
        </p:nvPicPr>
        <p:blipFill>
          <a:blip r:embed="rId3"/>
          <a:stretch>
            <a:fillRect/>
          </a:stretch>
        </p:blipFill>
        <p:spPr>
          <a:xfrm>
            <a:off x="524472" y="20312"/>
            <a:ext cx="2828789" cy="932769"/>
          </a:xfrm>
          <a:prstGeom prst="rect">
            <a:avLst/>
          </a:prstGeom>
        </p:spPr>
      </p:pic>
    </p:spTree>
    <p:extLst>
      <p:ext uri="{BB962C8B-B14F-4D97-AF65-F5344CB8AC3E}">
        <p14:creationId xmlns:p14="http://schemas.microsoft.com/office/powerpoint/2010/main" val="4101106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C7D5848-E91B-7924-419F-9F62C3043030}"/>
              </a:ext>
            </a:extLst>
          </p:cNvPr>
          <p:cNvSpPr>
            <a:spLocks noGrp="1"/>
          </p:cNvSpPr>
          <p:nvPr>
            <p:ph idx="1"/>
          </p:nvPr>
        </p:nvSpPr>
        <p:spPr>
          <a:xfrm>
            <a:off x="644184" y="865084"/>
            <a:ext cx="10625499" cy="5127832"/>
          </a:xfrm>
        </p:spPr>
        <p:txBody>
          <a:bodyPr>
            <a:noAutofit/>
          </a:bodyPr>
          <a:lstStyle/>
          <a:p>
            <a:pPr algn="just"/>
            <a:r>
              <a:rPr lang="es-MX" sz="2000" dirty="0"/>
              <a:t>Durante el segundo trimestre de 2025, la Delegación Alfredo V. Bonfil cumplió al </a:t>
            </a:r>
            <a:r>
              <a:rPr lang="es-MX" sz="2000" b="1" dirty="0"/>
              <a:t>100%</a:t>
            </a:r>
            <a:r>
              <a:rPr lang="es-MX" sz="2000" dirty="0"/>
              <a:t> todas las metas establecidas en sus diferentes actividades. Se atendieron de manera oportuna los reportes ciudadanos, se brindaron los servicios de asistencia social programados, se entregaron en su totalidad los apoyos y subsidios solicitados y se realizaron todas las asesorías jurídicas previstas.</a:t>
            </a:r>
          </a:p>
          <a:p>
            <a:pPr algn="just"/>
            <a:r>
              <a:rPr lang="es-MX" sz="2000" dirty="0"/>
              <a:t>Estos resultados reflejan una gestión eficiente, comprometida y orientada a satisfacer las necesidades de la comunidad, consolidando la confianza ciudadana y fortaleciendo los servicios que ofrece la Delegación.</a:t>
            </a:r>
          </a:p>
          <a:p>
            <a:pPr marL="0" indent="0" algn="just">
              <a:buNone/>
            </a:pPr>
            <a:endParaRPr lang="es-ES_tradnl" sz="1400" dirty="0"/>
          </a:p>
        </p:txBody>
      </p:sp>
      <p:pic>
        <p:nvPicPr>
          <p:cNvPr id="5" name="Imagen 4">
            <a:extLst>
              <a:ext uri="{FF2B5EF4-FFF2-40B4-BE49-F238E27FC236}">
                <a16:creationId xmlns:a16="http://schemas.microsoft.com/office/drawing/2014/main" id="{A51B778F-8387-8072-207F-5BC4200775C7}"/>
              </a:ext>
            </a:extLst>
          </p:cNvPr>
          <p:cNvPicPr>
            <a:picLocks noChangeAspect="1"/>
          </p:cNvPicPr>
          <p:nvPr/>
        </p:nvPicPr>
        <p:blipFill>
          <a:blip r:embed="rId2"/>
          <a:stretch>
            <a:fillRect/>
          </a:stretch>
        </p:blipFill>
        <p:spPr>
          <a:xfrm>
            <a:off x="431338" y="0"/>
            <a:ext cx="2828789" cy="932769"/>
          </a:xfrm>
          <a:prstGeom prst="rect">
            <a:avLst/>
          </a:prstGeom>
        </p:spPr>
      </p:pic>
      <p:graphicFrame>
        <p:nvGraphicFramePr>
          <p:cNvPr id="2" name="Gráfico 1">
            <a:extLst>
              <a:ext uri="{FF2B5EF4-FFF2-40B4-BE49-F238E27FC236}">
                <a16:creationId xmlns:a16="http://schemas.microsoft.com/office/drawing/2014/main" id="{48349AE4-AF21-4A57-BC19-C4F3934E7B38}"/>
              </a:ext>
            </a:extLst>
          </p:cNvPr>
          <p:cNvGraphicFramePr>
            <a:graphicFrameLocks/>
          </p:cNvGraphicFramePr>
          <p:nvPr>
            <p:extLst>
              <p:ext uri="{D42A27DB-BD31-4B8C-83A1-F6EECF244321}">
                <p14:modId xmlns:p14="http://schemas.microsoft.com/office/powerpoint/2010/main" val="4088988502"/>
              </p:ext>
            </p:extLst>
          </p:nvPr>
        </p:nvGraphicFramePr>
        <p:xfrm>
          <a:off x="2899312" y="3497283"/>
          <a:ext cx="6393375" cy="3097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660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0028A0F9-0256-0AB5-2845-6B6D34E2543E}"/>
              </a:ext>
            </a:extLst>
          </p:cNvPr>
          <p:cNvSpPr>
            <a:spLocks noGrp="1"/>
          </p:cNvSpPr>
          <p:nvPr>
            <p:ph idx="1"/>
          </p:nvPr>
        </p:nvSpPr>
        <p:spPr>
          <a:xfrm>
            <a:off x="524472" y="1543792"/>
            <a:ext cx="5257800" cy="3580752"/>
          </a:xfrm>
        </p:spPr>
        <p:txBody>
          <a:bodyPr>
            <a:normAutofit fontScale="55000" lnSpcReduction="20000"/>
          </a:bodyPr>
          <a:lstStyle/>
          <a:p>
            <a:pPr algn="just"/>
            <a:r>
              <a:rPr lang="es-MX" b="1" dirty="0"/>
              <a:t>Calles y áreas verdes limpias:</a:t>
            </a:r>
            <a:r>
              <a:rPr lang="es-MX" dirty="0"/>
              <a:t> Se programó la limpieza de 430 espacios y se cumplió en su totalidad, logrando un </a:t>
            </a:r>
            <a:r>
              <a:rPr lang="es-MX" b="1" dirty="0"/>
              <a:t>100.00%</a:t>
            </a:r>
            <a:r>
              <a:rPr lang="es-MX" dirty="0"/>
              <a:t> de avance.</a:t>
            </a:r>
          </a:p>
          <a:p>
            <a:pPr algn="just"/>
            <a:r>
              <a:rPr lang="es-MX" b="1" dirty="0"/>
              <a:t>Usuarios de la biblioteca pública atendidos:</a:t>
            </a:r>
            <a:r>
              <a:rPr lang="es-MX" dirty="0"/>
              <a:t> La meta era atender a 560 usuarios, registrándose un total de 562, lo que representa un </a:t>
            </a:r>
            <a:r>
              <a:rPr lang="es-MX" b="1" dirty="0"/>
              <a:t>100.36%</a:t>
            </a:r>
            <a:r>
              <a:rPr lang="es-MX" dirty="0"/>
              <a:t> de cumplimiento, superando ligeramente la meta prevista.</a:t>
            </a:r>
          </a:p>
          <a:p>
            <a:pPr algn="just"/>
            <a:r>
              <a:rPr lang="es-MX" b="1" dirty="0"/>
              <a:t>Eventos cívicos, culturales y deportivos realizados:</a:t>
            </a:r>
            <a:r>
              <a:rPr lang="es-MX" dirty="0"/>
              <a:t> Se planificaron 11 eventos y se llevaron a cabo los 11, alcanzando un </a:t>
            </a:r>
            <a:r>
              <a:rPr lang="es-MX" b="1" dirty="0"/>
              <a:t>100.00%</a:t>
            </a:r>
            <a:r>
              <a:rPr lang="es-MX" dirty="0"/>
              <a:t> de cumplimiento.</a:t>
            </a:r>
          </a:p>
          <a:p>
            <a:pPr algn="just"/>
            <a:r>
              <a:rPr lang="es-MX" dirty="0"/>
              <a:t>En conjunto, los resultados del trimestre evidencian que todas las actividades cumplieron o superaron las metas programadas, garantizando el desarrollo de los servicios y acciones previstas en beneficio de la comunidad.</a:t>
            </a:r>
          </a:p>
        </p:txBody>
      </p:sp>
      <p:pic>
        <p:nvPicPr>
          <p:cNvPr id="5" name="Imagen 4">
            <a:extLst>
              <a:ext uri="{FF2B5EF4-FFF2-40B4-BE49-F238E27FC236}">
                <a16:creationId xmlns:a16="http://schemas.microsoft.com/office/drawing/2014/main" id="{504E838A-88B4-3838-D109-3826590F96B6}"/>
              </a:ext>
            </a:extLst>
          </p:cNvPr>
          <p:cNvPicPr>
            <a:picLocks noChangeAspect="1"/>
          </p:cNvPicPr>
          <p:nvPr/>
        </p:nvPicPr>
        <p:blipFill>
          <a:blip r:embed="rId2"/>
          <a:stretch>
            <a:fillRect/>
          </a:stretch>
        </p:blipFill>
        <p:spPr>
          <a:xfrm>
            <a:off x="524472" y="66946"/>
            <a:ext cx="2828789" cy="932769"/>
          </a:xfrm>
          <a:prstGeom prst="rect">
            <a:avLst/>
          </a:prstGeom>
        </p:spPr>
      </p:pic>
      <p:graphicFrame>
        <p:nvGraphicFramePr>
          <p:cNvPr id="2" name="Gráfico 1">
            <a:extLst>
              <a:ext uri="{FF2B5EF4-FFF2-40B4-BE49-F238E27FC236}">
                <a16:creationId xmlns:a16="http://schemas.microsoft.com/office/drawing/2014/main" id="{F3295A5C-67DA-41C6-854B-163FBFFA17C2}"/>
              </a:ext>
            </a:extLst>
          </p:cNvPr>
          <p:cNvGraphicFramePr>
            <a:graphicFrameLocks/>
          </p:cNvGraphicFramePr>
          <p:nvPr>
            <p:extLst>
              <p:ext uri="{D42A27DB-BD31-4B8C-83A1-F6EECF244321}">
                <p14:modId xmlns:p14="http://schemas.microsoft.com/office/powerpoint/2010/main" val="3323474276"/>
              </p:ext>
            </p:extLst>
          </p:nvPr>
        </p:nvGraphicFramePr>
        <p:xfrm>
          <a:off x="6096000" y="1543792"/>
          <a:ext cx="5909953" cy="309945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58590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96C8F-70ED-1B91-9034-74C95057FB64}"/>
              </a:ext>
            </a:extLst>
          </p:cNvPr>
          <p:cNvSpPr>
            <a:spLocks noGrp="1"/>
          </p:cNvSpPr>
          <p:nvPr>
            <p:ph type="title"/>
          </p:nvPr>
        </p:nvSpPr>
        <p:spPr/>
        <p:txBody>
          <a:bodyPr>
            <a:noAutofit/>
          </a:bodyPr>
          <a:lstStyle/>
          <a:p>
            <a:pPr lvl="0" algn="ctr">
              <a:lnSpc>
                <a:spcPct val="100000"/>
              </a:lnSpc>
              <a:spcBef>
                <a:spcPts val="0"/>
              </a:spcBef>
              <a:defRPr/>
            </a:pPr>
            <a:r>
              <a:rPr lang="es-ES" sz="3600" dirty="0">
                <a:solidFill>
                  <a:prstClr val="black"/>
                </a:solidFill>
                <a:effectLst>
                  <a:outerShdw blurRad="38100" dist="38100" dir="2700000" algn="tl">
                    <a:srgbClr val="000000">
                      <a:alpha val="43137"/>
                    </a:srgbClr>
                  </a:outerShdw>
                </a:effectLst>
                <a:latin typeface="Arial Black" panose="020B0A04020102020204" pitchFamily="34" charset="0"/>
              </a:rPr>
              <a:t>Evidencias Fotográficas de la</a:t>
            </a:r>
            <a:br>
              <a:rPr lang="es-ES" sz="3600" dirty="0">
                <a:solidFill>
                  <a:prstClr val="black"/>
                </a:solidFill>
                <a:effectLst>
                  <a:outerShdw blurRad="38100" dist="38100" dir="2700000" algn="tl">
                    <a:srgbClr val="000000">
                      <a:alpha val="43137"/>
                    </a:srgbClr>
                  </a:outerShdw>
                </a:effectLst>
                <a:latin typeface="Arial Black" panose="020B0A04020102020204" pitchFamily="34" charset="0"/>
              </a:rPr>
            </a:br>
            <a:r>
              <a:rPr lang="es-MX" sz="3600" dirty="0">
                <a:solidFill>
                  <a:prstClr val="black"/>
                </a:solidFill>
                <a:effectLst>
                  <a:outerShdw blurRad="38100" dist="38100" dir="2700000" algn="tl">
                    <a:srgbClr val="000000">
                      <a:alpha val="43137"/>
                    </a:srgbClr>
                  </a:outerShdw>
                </a:effectLst>
                <a:latin typeface="Arial Black" panose="020B0A04020102020204" pitchFamily="34" charset="0"/>
              </a:rPr>
              <a:t>Delegación Municipal Alfredo V. Bonfil</a:t>
            </a:r>
            <a:endParaRPr lang="es-MX" sz="3600" dirty="0"/>
          </a:p>
        </p:txBody>
      </p:sp>
      <p:pic>
        <p:nvPicPr>
          <p:cNvPr id="4" name="Imagen 3">
            <a:extLst>
              <a:ext uri="{FF2B5EF4-FFF2-40B4-BE49-F238E27FC236}">
                <a16:creationId xmlns:a16="http://schemas.microsoft.com/office/drawing/2014/main" id="{A6834912-9B0C-2FF5-0360-9818C34A5D81}"/>
              </a:ext>
            </a:extLst>
          </p:cNvPr>
          <p:cNvPicPr>
            <a:picLocks noChangeAspect="1"/>
          </p:cNvPicPr>
          <p:nvPr/>
        </p:nvPicPr>
        <p:blipFill>
          <a:blip r:embed="rId2"/>
          <a:stretch>
            <a:fillRect/>
          </a:stretch>
        </p:blipFill>
        <p:spPr>
          <a:xfrm>
            <a:off x="182367" y="1587047"/>
            <a:ext cx="11827265" cy="103641"/>
          </a:xfrm>
          <a:prstGeom prst="rect">
            <a:avLst/>
          </a:prstGeom>
        </p:spPr>
      </p:pic>
      <p:pic>
        <p:nvPicPr>
          <p:cNvPr id="6" name="Imagen 5">
            <a:extLst>
              <a:ext uri="{FF2B5EF4-FFF2-40B4-BE49-F238E27FC236}">
                <a16:creationId xmlns:a16="http://schemas.microsoft.com/office/drawing/2014/main" id="{D3980F46-608A-8BBD-F624-23B4540C6AB2}"/>
              </a:ext>
            </a:extLst>
          </p:cNvPr>
          <p:cNvPicPr>
            <a:picLocks noChangeAspect="1"/>
          </p:cNvPicPr>
          <p:nvPr/>
        </p:nvPicPr>
        <p:blipFill>
          <a:blip r:embed="rId3" cstate="hqprint">
            <a:extLst>
              <a:ext uri="{28A0092B-C50C-407E-A947-70E740481C1C}">
                <a14:useLocalDpi xmlns:a14="http://schemas.microsoft.com/office/drawing/2010/main" val="0"/>
              </a:ext>
            </a:extLst>
          </a:blip>
          <a:srcRect r="9440"/>
          <a:stretch>
            <a:fillRect/>
          </a:stretch>
        </p:blipFill>
        <p:spPr>
          <a:xfrm>
            <a:off x="3962401" y="4464030"/>
            <a:ext cx="3124201" cy="1940540"/>
          </a:xfrm>
          <a:prstGeom prst="rect">
            <a:avLst/>
          </a:prstGeom>
        </p:spPr>
      </p:pic>
      <p:pic>
        <p:nvPicPr>
          <p:cNvPr id="8" name="Imagen 7">
            <a:extLst>
              <a:ext uri="{FF2B5EF4-FFF2-40B4-BE49-F238E27FC236}">
                <a16:creationId xmlns:a16="http://schemas.microsoft.com/office/drawing/2014/main" id="{4DCC3124-E5E3-B67D-1DDD-62C1F2960652}"/>
              </a:ext>
            </a:extLst>
          </p:cNvPr>
          <p:cNvPicPr>
            <a:picLocks noChangeAspect="1"/>
          </p:cNvPicPr>
          <p:nvPr/>
        </p:nvPicPr>
        <p:blipFill>
          <a:blip r:embed="rId4" cstate="hqprint">
            <a:extLst>
              <a:ext uri="{28A0092B-C50C-407E-A947-70E740481C1C}">
                <a14:useLocalDpi xmlns:a14="http://schemas.microsoft.com/office/drawing/2010/main" val="0"/>
              </a:ext>
            </a:extLst>
          </a:blip>
          <a:srcRect t="7898" b="6708"/>
          <a:stretch>
            <a:fillRect/>
          </a:stretch>
        </p:blipFill>
        <p:spPr>
          <a:xfrm>
            <a:off x="9686038" y="1966174"/>
            <a:ext cx="1847477" cy="2808567"/>
          </a:xfrm>
          <a:prstGeom prst="rect">
            <a:avLst/>
          </a:prstGeom>
        </p:spPr>
      </p:pic>
      <p:pic>
        <p:nvPicPr>
          <p:cNvPr id="14" name="Imagen 13">
            <a:extLst>
              <a:ext uri="{FF2B5EF4-FFF2-40B4-BE49-F238E27FC236}">
                <a16:creationId xmlns:a16="http://schemas.microsoft.com/office/drawing/2014/main" id="{9E000258-62C5-5AD7-8BF8-603A726FB43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38201" y="1966174"/>
            <a:ext cx="3124200" cy="2343150"/>
          </a:xfrm>
          <a:prstGeom prst="rect">
            <a:avLst/>
          </a:prstGeom>
        </p:spPr>
      </p:pic>
      <p:pic>
        <p:nvPicPr>
          <p:cNvPr id="16" name="Imagen 15">
            <a:extLst>
              <a:ext uri="{FF2B5EF4-FFF2-40B4-BE49-F238E27FC236}">
                <a16:creationId xmlns:a16="http://schemas.microsoft.com/office/drawing/2014/main" id="{2E78A7A1-496B-E9BE-A256-2A269905D2C7}"/>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019363" y="1981981"/>
            <a:ext cx="3015594" cy="2261696"/>
          </a:xfrm>
          <a:prstGeom prst="rect">
            <a:avLst/>
          </a:prstGeom>
        </p:spPr>
      </p:pic>
      <p:pic>
        <p:nvPicPr>
          <p:cNvPr id="18" name="Imagen 17">
            <a:extLst>
              <a:ext uri="{FF2B5EF4-FFF2-40B4-BE49-F238E27FC236}">
                <a16:creationId xmlns:a16="http://schemas.microsoft.com/office/drawing/2014/main" id="{3DE6A721-2218-4604-104A-89174ADD5EF6}"/>
              </a:ext>
            </a:extLst>
          </p:cNvPr>
          <p:cNvPicPr>
            <a:picLocks noChangeAspect="1"/>
          </p:cNvPicPr>
          <p:nvPr/>
        </p:nvPicPr>
        <p:blipFill>
          <a:blip r:embed="rId7" cstate="hqprint">
            <a:extLst>
              <a:ext uri="{28A0092B-C50C-407E-A947-70E740481C1C}">
                <a14:useLocalDpi xmlns:a14="http://schemas.microsoft.com/office/drawing/2010/main" val="0"/>
              </a:ext>
            </a:extLst>
          </a:blip>
          <a:srcRect t="11299" b="22641"/>
          <a:stretch>
            <a:fillRect/>
          </a:stretch>
        </p:blipFill>
        <p:spPr>
          <a:xfrm>
            <a:off x="7157866" y="1966174"/>
            <a:ext cx="2391524" cy="2808567"/>
          </a:xfrm>
          <a:prstGeom prst="rect">
            <a:avLst/>
          </a:prstGeom>
        </p:spPr>
      </p:pic>
      <p:pic>
        <p:nvPicPr>
          <p:cNvPr id="20" name="Imagen 19">
            <a:extLst>
              <a:ext uri="{FF2B5EF4-FFF2-40B4-BE49-F238E27FC236}">
                <a16:creationId xmlns:a16="http://schemas.microsoft.com/office/drawing/2014/main" id="{EBC6EC83-E33A-313F-783A-07E8399A006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38200" y="4464030"/>
            <a:ext cx="2963157" cy="2222368"/>
          </a:xfrm>
          <a:prstGeom prst="rect">
            <a:avLst/>
          </a:prstGeom>
        </p:spPr>
      </p:pic>
      <p:pic>
        <p:nvPicPr>
          <p:cNvPr id="22" name="Imagen 21">
            <a:extLst>
              <a:ext uri="{FF2B5EF4-FFF2-40B4-BE49-F238E27FC236}">
                <a16:creationId xmlns:a16="http://schemas.microsoft.com/office/drawing/2014/main" id="{00F647D6-DEFB-DF57-E0B2-8AE710878F57}"/>
              </a:ext>
            </a:extLst>
          </p:cNvPr>
          <p:cNvPicPr>
            <a:picLocks noChangeAspect="1"/>
          </p:cNvPicPr>
          <p:nvPr/>
        </p:nvPicPr>
        <p:blipFill>
          <a:blip r:embed="rId9" cstate="hqprint">
            <a:extLst>
              <a:ext uri="{28A0092B-C50C-407E-A947-70E740481C1C}">
                <a14:useLocalDpi xmlns:a14="http://schemas.microsoft.com/office/drawing/2010/main" val="0"/>
              </a:ext>
            </a:extLst>
          </a:blip>
          <a:srcRect t="31893"/>
          <a:stretch>
            <a:fillRect/>
          </a:stretch>
        </p:blipFill>
        <p:spPr>
          <a:xfrm>
            <a:off x="7385297" y="4982023"/>
            <a:ext cx="3749062" cy="1704375"/>
          </a:xfrm>
          <a:prstGeom prst="rect">
            <a:avLst/>
          </a:prstGeom>
        </p:spPr>
      </p:pic>
    </p:spTree>
    <p:extLst>
      <p:ext uri="{BB962C8B-B14F-4D97-AF65-F5344CB8AC3E}">
        <p14:creationId xmlns:p14="http://schemas.microsoft.com/office/powerpoint/2010/main" val="1138297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584CDD-63B7-41A6-BBD1-FBECB72BF643}"/>
              </a:ext>
            </a:extLst>
          </p:cNvPr>
          <p:cNvSpPr>
            <a:spLocks noGrp="1"/>
          </p:cNvSpPr>
          <p:nvPr>
            <p:ph type="title"/>
          </p:nvPr>
        </p:nvSpPr>
        <p:spPr/>
        <p:txBody>
          <a:bodyPr>
            <a:normAutofit/>
          </a:bodyPr>
          <a:lstStyle/>
          <a:p>
            <a:br>
              <a:rPr lang="es-MX" dirty="0"/>
            </a:br>
            <a:endParaRPr lang="es-MX" dirty="0"/>
          </a:p>
        </p:txBody>
      </p:sp>
      <p:sp>
        <p:nvSpPr>
          <p:cNvPr id="3" name="Marcador de contenido 2">
            <a:extLst>
              <a:ext uri="{FF2B5EF4-FFF2-40B4-BE49-F238E27FC236}">
                <a16:creationId xmlns:a16="http://schemas.microsoft.com/office/drawing/2014/main" id="{21DE9E3C-0FA2-EBE3-0A9C-DC01741C20B0}"/>
              </a:ext>
            </a:extLst>
          </p:cNvPr>
          <p:cNvSpPr>
            <a:spLocks noGrp="1"/>
          </p:cNvSpPr>
          <p:nvPr>
            <p:ph sz="half" idx="1"/>
          </p:nvPr>
        </p:nvSpPr>
        <p:spPr>
          <a:xfrm>
            <a:off x="838200" y="2506662"/>
            <a:ext cx="5181600" cy="4351338"/>
          </a:xfrm>
        </p:spPr>
        <p:txBody>
          <a:bodyPr>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La Unidad de Gestión Administrativa del Proyecto Distrito Cancún entrega mediante su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COMPONENTE</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Supermanzanas de la Zona Fundacional intervenidas,  se planeó </a:t>
            </a:r>
            <a:r>
              <a:rPr lang="es-MX" sz="1800" dirty="0">
                <a:solidFill>
                  <a:prstClr val="black"/>
                </a:solidFill>
                <a:latin typeface="Calibri" panose="020F0502020204030204"/>
              </a:rPr>
              <a:t>para el segundo trimestre </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segundo trimestre del año 2024 una </a:t>
            </a:r>
            <a:r>
              <a:rPr kumimoji="0" lang="es-MX" sz="1800" b="0" i="0" u="none" strike="noStrike" kern="1200" cap="none" spc="0" normalizeH="0" noProof="0" dirty="0">
                <a:ln>
                  <a:noFill/>
                </a:ln>
                <a:solidFill>
                  <a:prstClr val="black"/>
                </a:solidFill>
                <a:effectLst/>
                <a:uLnTx/>
                <a:uFillTx/>
                <a:latin typeface="Calibri" panose="020F0502020204030204"/>
                <a:ea typeface="+mn-ea"/>
                <a:cs typeface="+mn-cs"/>
              </a:rPr>
              <a:t> intervención </a:t>
            </a:r>
            <a:r>
              <a:rPr lang="es-MX" sz="1800" dirty="0">
                <a:solidFill>
                  <a:prstClr val="black"/>
                </a:solidFill>
                <a:latin typeface="Calibri" panose="020F0502020204030204"/>
              </a:rPr>
              <a:t>en</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la Zona Fundacional</a:t>
            </a:r>
            <a:r>
              <a:rPr lang="es-MX" sz="1800" dirty="0">
                <a:solidFill>
                  <a:prstClr val="black"/>
                </a:solidFill>
                <a:latin typeface="Calibri" panose="020F0502020204030204"/>
              </a:rPr>
              <a:t> a través de la intervención de la fachada posterior del Palacio Municipal en la Sm 5 con el apoyo de Servicios generales.</a:t>
            </a: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s-MX" dirty="0"/>
          </a:p>
        </p:txBody>
      </p:sp>
      <p:pic>
        <p:nvPicPr>
          <p:cNvPr id="4" name="Imagen 3">
            <a:extLst>
              <a:ext uri="{FF2B5EF4-FFF2-40B4-BE49-F238E27FC236}">
                <a16:creationId xmlns:a16="http://schemas.microsoft.com/office/drawing/2014/main" id="{51606D63-7763-D30F-7B56-B05484BD61CB}"/>
              </a:ext>
            </a:extLst>
          </p:cNvPr>
          <p:cNvPicPr>
            <a:picLocks noChangeAspect="1"/>
          </p:cNvPicPr>
          <p:nvPr/>
        </p:nvPicPr>
        <p:blipFill>
          <a:blip r:embed="rId2"/>
          <a:stretch>
            <a:fillRect/>
          </a:stretch>
        </p:blipFill>
        <p:spPr>
          <a:xfrm>
            <a:off x="765561" y="424350"/>
            <a:ext cx="3785944" cy="603556"/>
          </a:xfrm>
          <a:prstGeom prst="rect">
            <a:avLst/>
          </a:prstGeom>
        </p:spPr>
      </p:pic>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3051" y="644966"/>
            <a:ext cx="2449830" cy="3266440"/>
          </a:xfrm>
          <a:prstGeom prst="rect">
            <a:avLst/>
          </a:prstGeom>
        </p:spPr>
      </p:pic>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251" y="4202973"/>
            <a:ext cx="4258491" cy="2395401"/>
          </a:xfrm>
          <a:prstGeom prst="rect">
            <a:avLst/>
          </a:prstGeom>
        </p:spPr>
      </p:pic>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61812" y="644966"/>
            <a:ext cx="2462894" cy="3283859"/>
          </a:xfrm>
          <a:prstGeom prst="rect">
            <a:avLst/>
          </a:prstGeom>
        </p:spPr>
      </p:pic>
    </p:spTree>
    <p:extLst>
      <p:ext uri="{BB962C8B-B14F-4D97-AF65-F5344CB8AC3E}">
        <p14:creationId xmlns:p14="http://schemas.microsoft.com/office/powerpoint/2010/main" val="2622518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3"/>
          <a:stretch>
            <a:fillRect/>
          </a:stretch>
        </p:blipFill>
        <p:spPr>
          <a:xfrm>
            <a:off x="245109" y="463493"/>
            <a:ext cx="11823700" cy="101600"/>
          </a:xfrm>
          <a:prstGeom prst="rect">
            <a:avLst/>
          </a:prstGeom>
        </p:spPr>
      </p:pic>
      <p:pic>
        <p:nvPicPr>
          <p:cNvPr id="18" name="Imagen 17">
            <a:extLst>
              <a:ext uri="{FF2B5EF4-FFF2-40B4-BE49-F238E27FC236}">
                <a16:creationId xmlns:a16="http://schemas.microsoft.com/office/drawing/2014/main" id="{AB5BB5F6-8090-BC76-2104-E6072D1250E9}"/>
              </a:ext>
            </a:extLst>
          </p:cNvPr>
          <p:cNvPicPr>
            <a:picLocks noChangeAspect="1"/>
          </p:cNvPicPr>
          <p:nvPr/>
        </p:nvPicPr>
        <p:blipFill>
          <a:blip r:embed="rId4"/>
          <a:stretch>
            <a:fillRect/>
          </a:stretch>
        </p:blipFill>
        <p:spPr>
          <a:xfrm>
            <a:off x="255731" y="2750180"/>
            <a:ext cx="2583984" cy="789551"/>
          </a:xfrm>
          <a:prstGeom prst="rect">
            <a:avLst/>
          </a:prstGeom>
        </p:spPr>
      </p:pic>
      <p:grpSp>
        <p:nvGrpSpPr>
          <p:cNvPr id="30" name="Grupo 29">
            <a:extLst>
              <a:ext uri="{FF2B5EF4-FFF2-40B4-BE49-F238E27FC236}">
                <a16:creationId xmlns:a16="http://schemas.microsoft.com/office/drawing/2014/main" id="{82A596B1-9ADA-3432-5D77-B660B874076D}"/>
              </a:ext>
            </a:extLst>
          </p:cNvPr>
          <p:cNvGrpSpPr/>
          <p:nvPr/>
        </p:nvGrpSpPr>
        <p:grpSpPr>
          <a:xfrm>
            <a:off x="336334" y="1336585"/>
            <a:ext cx="1918059" cy="789551"/>
            <a:chOff x="1058587" y="1303411"/>
            <a:chExt cx="2176120" cy="904875"/>
          </a:xfrm>
        </p:grpSpPr>
        <p:pic>
          <p:nvPicPr>
            <p:cNvPr id="27" name="Imagen 26">
              <a:extLst>
                <a:ext uri="{FF2B5EF4-FFF2-40B4-BE49-F238E27FC236}">
                  <a16:creationId xmlns:a16="http://schemas.microsoft.com/office/drawing/2014/main" id="{C5FB613D-D93F-9ED1-17A2-7F9CF8AF4A07}"/>
                </a:ext>
              </a:extLst>
            </p:cNvPr>
            <p:cNvPicPr>
              <a:picLocks noChangeAspect="1"/>
            </p:cNvPicPr>
            <p:nvPr/>
          </p:nvPicPr>
          <p:blipFill>
            <a:blip r:embed="rId5"/>
            <a:stretch>
              <a:fillRect/>
            </a:stretch>
          </p:blipFill>
          <p:spPr>
            <a:xfrm>
              <a:off x="1920257" y="1327224"/>
              <a:ext cx="1314450" cy="857250"/>
            </a:xfrm>
            <a:prstGeom prst="rect">
              <a:avLst/>
            </a:prstGeom>
          </p:spPr>
        </p:pic>
        <p:pic>
          <p:nvPicPr>
            <p:cNvPr id="29" name="Imagen 28">
              <a:extLst>
                <a:ext uri="{FF2B5EF4-FFF2-40B4-BE49-F238E27FC236}">
                  <a16:creationId xmlns:a16="http://schemas.microsoft.com/office/drawing/2014/main" id="{BF8C254A-AE3C-6398-4F43-5E58E958A245}"/>
                </a:ext>
              </a:extLst>
            </p:cNvPr>
            <p:cNvPicPr>
              <a:picLocks noChangeAspect="1"/>
            </p:cNvPicPr>
            <p:nvPr/>
          </p:nvPicPr>
          <p:blipFill>
            <a:blip r:embed="rId6"/>
            <a:stretch>
              <a:fillRect/>
            </a:stretch>
          </p:blipFill>
          <p:spPr>
            <a:xfrm>
              <a:off x="1058587" y="1303411"/>
              <a:ext cx="933450" cy="904875"/>
            </a:xfrm>
            <a:prstGeom prst="rect">
              <a:avLst/>
            </a:prstGeom>
          </p:spPr>
        </p:pic>
      </p:grpSp>
      <p:grpSp>
        <p:nvGrpSpPr>
          <p:cNvPr id="39" name="Grupo 38">
            <a:extLst>
              <a:ext uri="{FF2B5EF4-FFF2-40B4-BE49-F238E27FC236}">
                <a16:creationId xmlns:a16="http://schemas.microsoft.com/office/drawing/2014/main" id="{A50BD073-EFF8-0E30-AE1F-21CCFF75BB2B}"/>
              </a:ext>
            </a:extLst>
          </p:cNvPr>
          <p:cNvGrpSpPr/>
          <p:nvPr/>
        </p:nvGrpSpPr>
        <p:grpSpPr>
          <a:xfrm>
            <a:off x="4616076" y="4124431"/>
            <a:ext cx="2763211" cy="918755"/>
            <a:chOff x="4681820" y="4816831"/>
            <a:chExt cx="2666936" cy="814711"/>
          </a:xfrm>
        </p:grpSpPr>
        <p:pic>
          <p:nvPicPr>
            <p:cNvPr id="36" name="Imagen 35">
              <a:extLst>
                <a:ext uri="{FF2B5EF4-FFF2-40B4-BE49-F238E27FC236}">
                  <a16:creationId xmlns:a16="http://schemas.microsoft.com/office/drawing/2014/main" id="{35EBA71C-FE2F-C03B-E9BD-2E3868C31AEC}"/>
                </a:ext>
              </a:extLst>
            </p:cNvPr>
            <p:cNvPicPr>
              <a:picLocks noChangeAspect="1"/>
            </p:cNvPicPr>
            <p:nvPr/>
          </p:nvPicPr>
          <p:blipFill>
            <a:blip r:embed="rId7"/>
            <a:stretch>
              <a:fillRect/>
            </a:stretch>
          </p:blipFill>
          <p:spPr>
            <a:xfrm>
              <a:off x="5358095" y="4816831"/>
              <a:ext cx="1990661" cy="814711"/>
            </a:xfrm>
            <a:prstGeom prst="rect">
              <a:avLst/>
            </a:prstGeom>
          </p:spPr>
        </p:pic>
        <p:pic>
          <p:nvPicPr>
            <p:cNvPr id="38" name="Imagen 37">
              <a:extLst>
                <a:ext uri="{FF2B5EF4-FFF2-40B4-BE49-F238E27FC236}">
                  <a16:creationId xmlns:a16="http://schemas.microsoft.com/office/drawing/2014/main" id="{C174E8F8-CA3B-A40F-4231-4883C89A1571}"/>
                </a:ext>
              </a:extLst>
            </p:cNvPr>
            <p:cNvPicPr>
              <a:picLocks noChangeAspect="1"/>
            </p:cNvPicPr>
            <p:nvPr/>
          </p:nvPicPr>
          <p:blipFill>
            <a:blip r:embed="rId8"/>
            <a:stretch>
              <a:fillRect/>
            </a:stretch>
          </p:blipFill>
          <p:spPr>
            <a:xfrm>
              <a:off x="4681820" y="4908333"/>
              <a:ext cx="676275" cy="590550"/>
            </a:xfrm>
            <a:prstGeom prst="rect">
              <a:avLst/>
            </a:prstGeom>
          </p:spPr>
        </p:pic>
      </p:grpSp>
      <p:pic>
        <p:nvPicPr>
          <p:cNvPr id="41" name="Imagen 40">
            <a:extLst>
              <a:ext uri="{FF2B5EF4-FFF2-40B4-BE49-F238E27FC236}">
                <a16:creationId xmlns:a16="http://schemas.microsoft.com/office/drawing/2014/main" id="{CEA9860B-C7E5-27BF-599A-D70339540CE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6334" y="5500637"/>
            <a:ext cx="3060890" cy="698970"/>
          </a:xfrm>
          <a:prstGeom prst="rect">
            <a:avLst/>
          </a:prstGeom>
        </p:spPr>
      </p:pic>
      <p:pic>
        <p:nvPicPr>
          <p:cNvPr id="43" name="Imagen 42">
            <a:extLst>
              <a:ext uri="{FF2B5EF4-FFF2-40B4-BE49-F238E27FC236}">
                <a16:creationId xmlns:a16="http://schemas.microsoft.com/office/drawing/2014/main" id="{566B8E6A-9273-D416-F413-258C818C53F8}"/>
              </a:ext>
            </a:extLst>
          </p:cNvPr>
          <p:cNvPicPr>
            <a:picLocks noChangeAspect="1"/>
          </p:cNvPicPr>
          <p:nvPr/>
        </p:nvPicPr>
        <p:blipFill rotWithShape="1">
          <a:blip r:embed="rId10">
            <a:extLst>
              <a:ext uri="{28A0092B-C50C-407E-A947-70E740481C1C}">
                <a14:useLocalDpi xmlns:a14="http://schemas.microsoft.com/office/drawing/2010/main" val="0"/>
              </a:ext>
            </a:extLst>
          </a:blip>
          <a:srcRect l="4062" t="10906" r="2009" b="18892"/>
          <a:stretch/>
        </p:blipFill>
        <p:spPr>
          <a:xfrm>
            <a:off x="434780" y="4145185"/>
            <a:ext cx="3782633" cy="604987"/>
          </a:xfrm>
          <a:prstGeom prst="rect">
            <a:avLst/>
          </a:prstGeom>
        </p:spPr>
      </p:pic>
      <p:grpSp>
        <p:nvGrpSpPr>
          <p:cNvPr id="49" name="Grupo 48">
            <a:extLst>
              <a:ext uri="{FF2B5EF4-FFF2-40B4-BE49-F238E27FC236}">
                <a16:creationId xmlns:a16="http://schemas.microsoft.com/office/drawing/2014/main" id="{E8CEBCAA-A347-2448-0A17-6AAFE707F081}"/>
              </a:ext>
            </a:extLst>
          </p:cNvPr>
          <p:cNvGrpSpPr/>
          <p:nvPr/>
        </p:nvGrpSpPr>
        <p:grpSpPr>
          <a:xfrm>
            <a:off x="4516159" y="2516826"/>
            <a:ext cx="3532116" cy="1119597"/>
            <a:chOff x="4516159" y="2516826"/>
            <a:chExt cx="3532116" cy="1119597"/>
          </a:xfrm>
        </p:grpSpPr>
        <p:pic>
          <p:nvPicPr>
            <p:cNvPr id="7" name="Imagen 6">
              <a:extLst>
                <a:ext uri="{FF2B5EF4-FFF2-40B4-BE49-F238E27FC236}">
                  <a16:creationId xmlns:a16="http://schemas.microsoft.com/office/drawing/2014/main" id="{00000000-0008-0000-0000-000004000000}"/>
                </a:ext>
              </a:extLst>
            </p:cNvPr>
            <p:cNvPicPr>
              <a:picLocks noChangeAspect="1"/>
            </p:cNvPicPr>
            <p:nvPr/>
          </p:nvPicPr>
          <p:blipFill rotWithShape="1">
            <a:blip r:embed="rId11">
              <a:extLst>
                <a:ext uri="{28A0092B-C50C-407E-A947-70E740481C1C}">
                  <a14:useLocalDpi xmlns:a14="http://schemas.microsoft.com/office/drawing/2010/main" val="0"/>
                </a:ext>
              </a:extLst>
            </a:blip>
            <a:srcRect l="26950"/>
            <a:stretch/>
          </p:blipFill>
          <p:spPr>
            <a:xfrm>
              <a:off x="5285064" y="2516826"/>
              <a:ext cx="2763211" cy="1119597"/>
            </a:xfrm>
            <a:prstGeom prst="rect">
              <a:avLst/>
            </a:prstGeom>
          </p:spPr>
        </p:pic>
        <p:pic>
          <p:nvPicPr>
            <p:cNvPr id="48" name="Imagen 47">
              <a:extLst>
                <a:ext uri="{FF2B5EF4-FFF2-40B4-BE49-F238E27FC236}">
                  <a16:creationId xmlns:a16="http://schemas.microsoft.com/office/drawing/2014/main" id="{963F9485-1684-6663-F778-88720D03945D}"/>
                </a:ext>
              </a:extLst>
            </p:cNvPr>
            <p:cNvPicPr>
              <a:picLocks noChangeAspect="1"/>
            </p:cNvPicPr>
            <p:nvPr/>
          </p:nvPicPr>
          <p:blipFill>
            <a:blip r:embed="rId12"/>
            <a:stretch>
              <a:fillRect/>
            </a:stretch>
          </p:blipFill>
          <p:spPr>
            <a:xfrm>
              <a:off x="4516159" y="2687106"/>
              <a:ext cx="829176" cy="741894"/>
            </a:xfrm>
            <a:prstGeom prst="rect">
              <a:avLst/>
            </a:prstGeom>
          </p:spPr>
        </p:pic>
      </p:grpSp>
      <p:grpSp>
        <p:nvGrpSpPr>
          <p:cNvPr id="53" name="Grupo 52">
            <a:extLst>
              <a:ext uri="{FF2B5EF4-FFF2-40B4-BE49-F238E27FC236}">
                <a16:creationId xmlns:a16="http://schemas.microsoft.com/office/drawing/2014/main" id="{B03E0679-A2C6-27E8-1740-61B4C9388F06}"/>
              </a:ext>
            </a:extLst>
          </p:cNvPr>
          <p:cNvGrpSpPr/>
          <p:nvPr/>
        </p:nvGrpSpPr>
        <p:grpSpPr>
          <a:xfrm>
            <a:off x="4571987" y="5479636"/>
            <a:ext cx="2321645" cy="909920"/>
            <a:chOff x="4624566" y="5561944"/>
            <a:chExt cx="2321645" cy="909920"/>
          </a:xfrm>
        </p:grpSpPr>
        <p:pic>
          <p:nvPicPr>
            <p:cNvPr id="10" name="Imagen 9">
              <a:extLst>
                <a:ext uri="{FF2B5EF4-FFF2-40B4-BE49-F238E27FC236}">
                  <a16:creationId xmlns:a16="http://schemas.microsoft.com/office/drawing/2014/main" id="{55608256-4A63-477E-B55E-07FF71242748}"/>
                </a:ext>
              </a:extLst>
            </p:cNvPr>
            <p:cNvPicPr/>
            <p:nvPr/>
          </p:nvPicPr>
          <p:blipFill rotWithShape="1">
            <a:blip r:embed="rId13" cstate="print"/>
            <a:srcRect l="24026" t="21156" r="52197" b="59843"/>
            <a:stretch/>
          </p:blipFill>
          <p:spPr bwMode="auto">
            <a:xfrm>
              <a:off x="5410898" y="5561944"/>
              <a:ext cx="1535313" cy="909920"/>
            </a:xfrm>
            <a:prstGeom prst="rect">
              <a:avLst/>
            </a:prstGeom>
            <a:noFill/>
          </p:spPr>
        </p:pic>
        <p:pic>
          <p:nvPicPr>
            <p:cNvPr id="51" name="Imagen 50">
              <a:extLst>
                <a:ext uri="{FF2B5EF4-FFF2-40B4-BE49-F238E27FC236}">
                  <a16:creationId xmlns:a16="http://schemas.microsoft.com/office/drawing/2014/main" id="{904B670D-9074-53C3-55B7-04C32BA08C6A}"/>
                </a:ext>
              </a:extLst>
            </p:cNvPr>
            <p:cNvPicPr>
              <a:picLocks noChangeAspect="1"/>
            </p:cNvPicPr>
            <p:nvPr/>
          </p:nvPicPr>
          <p:blipFill>
            <a:blip r:embed="rId12"/>
            <a:stretch>
              <a:fillRect/>
            </a:stretch>
          </p:blipFill>
          <p:spPr>
            <a:xfrm>
              <a:off x="4624566" y="5642844"/>
              <a:ext cx="786332" cy="703560"/>
            </a:xfrm>
            <a:prstGeom prst="rect">
              <a:avLst/>
            </a:prstGeom>
          </p:spPr>
        </p:pic>
      </p:grpSp>
      <p:grpSp>
        <p:nvGrpSpPr>
          <p:cNvPr id="1024" name="Grupo 1023">
            <a:extLst>
              <a:ext uri="{FF2B5EF4-FFF2-40B4-BE49-F238E27FC236}">
                <a16:creationId xmlns:a16="http://schemas.microsoft.com/office/drawing/2014/main" id="{A7BBF6DB-EBF8-BF63-E64B-FFC77F67FE23}"/>
              </a:ext>
            </a:extLst>
          </p:cNvPr>
          <p:cNvGrpSpPr/>
          <p:nvPr/>
        </p:nvGrpSpPr>
        <p:grpSpPr>
          <a:xfrm>
            <a:off x="8940770" y="1048101"/>
            <a:ext cx="2192643" cy="840495"/>
            <a:chOff x="8940770" y="1048101"/>
            <a:chExt cx="2192643" cy="840495"/>
          </a:xfrm>
        </p:grpSpPr>
        <p:cxnSp>
          <p:nvCxnSpPr>
            <p:cNvPr id="21" name="Conector recto 20">
              <a:extLst>
                <a:ext uri="{FF2B5EF4-FFF2-40B4-BE49-F238E27FC236}">
                  <a16:creationId xmlns:a16="http://schemas.microsoft.com/office/drawing/2014/main" id="{FD2B2268-AD44-EAA6-FA4F-5A33321AD559}"/>
                </a:ext>
              </a:extLst>
            </p:cNvPr>
            <p:cNvCxnSpPr/>
            <p:nvPr/>
          </p:nvCxnSpPr>
          <p:spPr>
            <a:xfrm>
              <a:off x="9714819" y="1165213"/>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6" name="CuadroTexto 15">
              <a:extLst>
                <a:ext uri="{FF2B5EF4-FFF2-40B4-BE49-F238E27FC236}">
                  <a16:creationId xmlns:a16="http://schemas.microsoft.com/office/drawing/2014/main" id="{E6705A74-E698-277B-8BD8-E4355F3A9481}"/>
                </a:ext>
              </a:extLst>
            </p:cNvPr>
            <p:cNvSpPr txBox="1"/>
            <p:nvPr/>
          </p:nvSpPr>
          <p:spPr>
            <a:xfrm>
              <a:off x="9815118" y="1048101"/>
              <a:ext cx="13182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800" b="1"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ASESORES</a:t>
              </a:r>
            </a:p>
          </p:txBody>
        </p:sp>
        <p:pic>
          <p:nvPicPr>
            <p:cNvPr id="55" name="Imagen 54">
              <a:extLst>
                <a:ext uri="{FF2B5EF4-FFF2-40B4-BE49-F238E27FC236}">
                  <a16:creationId xmlns:a16="http://schemas.microsoft.com/office/drawing/2014/main" id="{8902F515-6092-F35F-065B-AE9975D6E3DC}"/>
                </a:ext>
              </a:extLst>
            </p:cNvPr>
            <p:cNvPicPr>
              <a:picLocks noChangeAspect="1"/>
            </p:cNvPicPr>
            <p:nvPr/>
          </p:nvPicPr>
          <p:blipFill>
            <a:blip r:embed="rId12"/>
            <a:stretch>
              <a:fillRect/>
            </a:stretch>
          </p:blipFill>
          <p:spPr>
            <a:xfrm>
              <a:off x="8940770" y="1211917"/>
              <a:ext cx="723900" cy="647700"/>
            </a:xfrm>
            <a:prstGeom prst="rect">
              <a:avLst/>
            </a:prstGeom>
          </p:spPr>
        </p:pic>
      </p:grpSp>
      <p:grpSp>
        <p:nvGrpSpPr>
          <p:cNvPr id="1025" name="Grupo 1024">
            <a:extLst>
              <a:ext uri="{FF2B5EF4-FFF2-40B4-BE49-F238E27FC236}">
                <a16:creationId xmlns:a16="http://schemas.microsoft.com/office/drawing/2014/main" id="{2D70E18B-13AB-0810-BECC-A3E63179D57E}"/>
              </a:ext>
            </a:extLst>
          </p:cNvPr>
          <p:cNvGrpSpPr/>
          <p:nvPr/>
        </p:nvGrpSpPr>
        <p:grpSpPr>
          <a:xfrm>
            <a:off x="8770229" y="3986523"/>
            <a:ext cx="2829506" cy="876666"/>
            <a:chOff x="8770229" y="3986523"/>
            <a:chExt cx="2829506" cy="876666"/>
          </a:xfrm>
        </p:grpSpPr>
        <p:cxnSp>
          <p:nvCxnSpPr>
            <p:cNvPr id="22" name="Conector recto 21">
              <a:extLst>
                <a:ext uri="{FF2B5EF4-FFF2-40B4-BE49-F238E27FC236}">
                  <a16:creationId xmlns:a16="http://schemas.microsoft.com/office/drawing/2014/main" id="{A200D46A-0425-C41E-3469-A976B0F39BB2}"/>
                </a:ext>
              </a:extLst>
            </p:cNvPr>
            <p:cNvCxnSpPr/>
            <p:nvPr/>
          </p:nvCxnSpPr>
          <p:spPr>
            <a:xfrm>
              <a:off x="9512802" y="4139806"/>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7" name="CuadroTexto 16">
              <a:extLst>
                <a:ext uri="{FF2B5EF4-FFF2-40B4-BE49-F238E27FC236}">
                  <a16:creationId xmlns:a16="http://schemas.microsoft.com/office/drawing/2014/main" id="{B9999233-F9DC-D83D-6A90-70B48E39FFD3}"/>
                </a:ext>
              </a:extLst>
            </p:cNvPr>
            <p:cNvSpPr txBox="1"/>
            <p:nvPr/>
          </p:nvSpPr>
          <p:spPr>
            <a:xfrm>
              <a:off x="9577988" y="3986523"/>
              <a:ext cx="2021747"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6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DELEGACIÓN </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ALFREDO V. BONFIL</a:t>
              </a:r>
            </a:p>
          </p:txBody>
        </p:sp>
        <p:pic>
          <p:nvPicPr>
            <p:cNvPr id="58" name="Imagen 57">
              <a:extLst>
                <a:ext uri="{FF2B5EF4-FFF2-40B4-BE49-F238E27FC236}">
                  <a16:creationId xmlns:a16="http://schemas.microsoft.com/office/drawing/2014/main" id="{B783BC5B-4B2F-45D1-1894-A37C49F8BEE4}"/>
                </a:ext>
              </a:extLst>
            </p:cNvPr>
            <p:cNvPicPr>
              <a:picLocks noChangeAspect="1"/>
            </p:cNvPicPr>
            <p:nvPr/>
          </p:nvPicPr>
          <p:blipFill>
            <a:blip r:embed="rId12"/>
            <a:stretch>
              <a:fillRect/>
            </a:stretch>
          </p:blipFill>
          <p:spPr>
            <a:xfrm>
              <a:off x="8770229" y="4200597"/>
              <a:ext cx="723900" cy="647700"/>
            </a:xfrm>
            <a:prstGeom prst="rect">
              <a:avLst/>
            </a:prstGeom>
          </p:spPr>
        </p:pic>
      </p:grpSp>
      <p:grpSp>
        <p:nvGrpSpPr>
          <p:cNvPr id="62" name="Grupo 61">
            <a:extLst>
              <a:ext uri="{FF2B5EF4-FFF2-40B4-BE49-F238E27FC236}">
                <a16:creationId xmlns:a16="http://schemas.microsoft.com/office/drawing/2014/main" id="{7DAE3E7E-E658-9179-E99E-67A38A4024F9}"/>
              </a:ext>
            </a:extLst>
          </p:cNvPr>
          <p:cNvGrpSpPr/>
          <p:nvPr/>
        </p:nvGrpSpPr>
        <p:grpSpPr>
          <a:xfrm>
            <a:off x="8788901" y="5432369"/>
            <a:ext cx="2680463" cy="909919"/>
            <a:chOff x="8788901" y="5432369"/>
            <a:chExt cx="2680463" cy="909919"/>
          </a:xfrm>
        </p:grpSpPr>
        <p:pic>
          <p:nvPicPr>
            <p:cNvPr id="12" name="Imagen 11">
              <a:extLst>
                <a:ext uri="{FF2B5EF4-FFF2-40B4-BE49-F238E27FC236}">
                  <a16:creationId xmlns:a16="http://schemas.microsoft.com/office/drawing/2014/main" id="{37952C8F-C4CB-461A-8E2B-2162B2B2BA7E}"/>
                </a:ext>
              </a:extLst>
            </p:cNvPr>
            <p:cNvPicPr>
              <a:picLocks noChangeAspect="1"/>
            </p:cNvPicPr>
            <p:nvPr/>
          </p:nvPicPr>
          <p:blipFill rotWithShape="1">
            <a:blip r:embed="rId14"/>
            <a:srcRect l="27340"/>
            <a:stretch/>
          </p:blipFill>
          <p:spPr>
            <a:xfrm>
              <a:off x="9447617" y="5432369"/>
              <a:ext cx="2021747" cy="909919"/>
            </a:xfrm>
            <a:prstGeom prst="rect">
              <a:avLst/>
            </a:prstGeom>
          </p:spPr>
        </p:pic>
        <p:pic>
          <p:nvPicPr>
            <p:cNvPr id="61" name="Imagen 60">
              <a:extLst>
                <a:ext uri="{FF2B5EF4-FFF2-40B4-BE49-F238E27FC236}">
                  <a16:creationId xmlns:a16="http://schemas.microsoft.com/office/drawing/2014/main" id="{061148FC-A411-0E22-3BE5-0F4E22B28FC2}"/>
                </a:ext>
              </a:extLst>
            </p:cNvPr>
            <p:cNvPicPr>
              <a:picLocks noChangeAspect="1"/>
            </p:cNvPicPr>
            <p:nvPr/>
          </p:nvPicPr>
          <p:blipFill>
            <a:blip r:embed="rId12"/>
            <a:stretch>
              <a:fillRect/>
            </a:stretch>
          </p:blipFill>
          <p:spPr>
            <a:xfrm>
              <a:off x="8788901" y="5610746"/>
              <a:ext cx="723900" cy="647700"/>
            </a:xfrm>
            <a:prstGeom prst="rect">
              <a:avLst/>
            </a:prstGeom>
          </p:spPr>
        </p:pic>
      </p:grpSp>
      <p:pic>
        <p:nvPicPr>
          <p:cNvPr id="1026" name="Imagen 1025">
            <a:extLst>
              <a:ext uri="{FF2B5EF4-FFF2-40B4-BE49-F238E27FC236}">
                <a16:creationId xmlns:a16="http://schemas.microsoft.com/office/drawing/2014/main" id="{8BBB1B91-992D-676D-7EC5-AE47F80E015D}"/>
              </a:ext>
            </a:extLst>
          </p:cNvPr>
          <p:cNvPicPr>
            <a:picLocks noChangeAspect="1"/>
          </p:cNvPicPr>
          <p:nvPr/>
        </p:nvPicPr>
        <p:blipFill>
          <a:blip r:embed="rId15"/>
          <a:stretch>
            <a:fillRect/>
          </a:stretch>
        </p:blipFill>
        <p:spPr>
          <a:xfrm>
            <a:off x="4379053" y="1226327"/>
            <a:ext cx="3995977" cy="946886"/>
          </a:xfrm>
          <a:prstGeom prst="rect">
            <a:avLst/>
          </a:prstGeom>
        </p:spPr>
      </p:pic>
      <p:pic>
        <p:nvPicPr>
          <p:cNvPr id="3" name="Imagen 2">
            <a:extLst>
              <a:ext uri="{FF2B5EF4-FFF2-40B4-BE49-F238E27FC236}">
                <a16:creationId xmlns:a16="http://schemas.microsoft.com/office/drawing/2014/main" id="{FF759BE1-1E6D-BF9F-7E6F-9FE39549C1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974430" y="2413618"/>
            <a:ext cx="2775431" cy="1157008"/>
          </a:xfrm>
          <a:prstGeom prst="rect">
            <a:avLst/>
          </a:prstGeom>
        </p:spPr>
      </p:pic>
    </p:spTree>
    <p:extLst>
      <p:ext uri="{BB962C8B-B14F-4D97-AF65-F5344CB8AC3E}">
        <p14:creationId xmlns:p14="http://schemas.microsoft.com/office/powerpoint/2010/main" val="171063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929640" y="251867"/>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p:txBody>
          <a:bodyPr>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2100" b="0" i="0" u="none" strike="noStrike" kern="1200" cap="none" spc="0" normalizeH="0" baseline="0" noProof="0" dirty="0">
                <a:ln>
                  <a:noFill/>
                </a:ln>
                <a:solidFill>
                  <a:prstClr val="black"/>
                </a:solidFill>
                <a:effectLst/>
                <a:uLnTx/>
                <a:uFillTx/>
                <a:latin typeface="Calibri" panose="020F0502020204030204"/>
                <a:ea typeface="+mn-ea"/>
                <a:cs typeface="+mn-cs"/>
              </a:rPr>
              <a:t>La Unidad de Gestión Administrativa del Proyecto Distrito Cancún a nivel </a:t>
            </a:r>
            <a:r>
              <a:rPr kumimoji="0" lang="es-MX" sz="2100" b="1" i="0" u="none" strike="noStrike" kern="1200" cap="none" spc="0" normalizeH="0" baseline="0" noProof="0" dirty="0">
                <a:ln>
                  <a:noFill/>
                </a:ln>
                <a:solidFill>
                  <a:prstClr val="black"/>
                </a:solidFill>
                <a:effectLst/>
                <a:uLnTx/>
                <a:uFillTx/>
                <a:latin typeface="Calibri" panose="020F0502020204030204"/>
                <a:ea typeface="+mn-ea"/>
                <a:cs typeface="+mn-cs"/>
              </a:rPr>
              <a:t>ACTIVIDADES</a:t>
            </a:r>
            <a:r>
              <a:rPr kumimoji="0" lang="es-MX" sz="2100" b="0" i="0" u="none" strike="noStrike" kern="1200" cap="none" spc="0" normalizeH="0" baseline="0" noProof="0" dirty="0">
                <a:ln>
                  <a:noFill/>
                </a:ln>
                <a:solidFill>
                  <a:prstClr val="black"/>
                </a:solidFill>
                <a:effectLst/>
                <a:uLnTx/>
                <a:uFillTx/>
                <a:latin typeface="Calibri" panose="020F0502020204030204"/>
                <a:ea typeface="+mn-ea"/>
                <a:cs typeface="+mn-cs"/>
              </a:rPr>
              <a:t> cerró el segundo trimestre del 2025  alcanzando las metas establecidas en tres actividades.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Actividades para la mejora de la imagen urbana</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se realizaron murales en la SM 22</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Generación de Proyectos</a:t>
            </a:r>
            <a:r>
              <a:rPr kumimoji="0" lang="es-MX" sz="19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participativos, se</a:t>
            </a:r>
            <a:r>
              <a:rPr kumimoji="0" lang="es-MX" sz="1900" b="1" i="0" u="none" strike="noStrike" kern="1200" cap="none" spc="0" normalizeH="0" noProof="0" dirty="0">
                <a:ln>
                  <a:noFill/>
                </a:ln>
                <a:solidFill>
                  <a:prstClr val="black"/>
                </a:solidFill>
                <a:effectLst/>
                <a:uLnTx/>
                <a:uFillTx/>
                <a:latin typeface="Calibri" panose="020F0502020204030204"/>
                <a:ea typeface="+mn-ea"/>
                <a:cs typeface="+mn-cs"/>
              </a:rPr>
              <a:t> generaron </a:t>
            </a:r>
            <a:r>
              <a:rPr lang="es-MX" sz="1900" dirty="0">
                <a:solidFill>
                  <a:prstClr val="black"/>
                </a:solidFill>
                <a:latin typeface="Calibri" panose="020F0502020204030204"/>
              </a:rPr>
              <a:t>dos proyectos.</a:t>
            </a:r>
            <a:endParaRPr kumimoji="0" lang="es-MX" sz="190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En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Acciones sociales y culturales realizadas en la Zona Fundacional</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se realizó la agenda del aniversario 55 de la ciudad,</a:t>
            </a:r>
            <a:r>
              <a:rPr kumimoji="0" lang="es-MX" sz="1900" b="0" i="0" u="none" strike="noStrike" kern="1200" cap="none" spc="0" normalizeH="0" noProof="0" dirty="0">
                <a:ln>
                  <a:noFill/>
                </a:ln>
                <a:solidFill>
                  <a:prstClr val="black"/>
                </a:solidFill>
                <a:effectLst/>
                <a:uLnTx/>
                <a:uFillTx/>
                <a:latin typeface="Calibri" panose="020F0502020204030204"/>
                <a:ea typeface="+mn-ea"/>
                <a:cs typeface="+mn-cs"/>
              </a:rPr>
              <a:t> que estuvo conformada por mas de 11 eventos.</a:t>
            </a:r>
            <a:endParaRPr kumimoji="0" lang="es-MX" sz="2800" b="0" i="0" u="none" strike="noStrike" kern="1200" cap="none" spc="0" normalizeH="0" baseline="0" noProof="0" dirty="0">
              <a:ln>
                <a:noFill/>
              </a:ln>
              <a:solidFill>
                <a:prstClr val="black"/>
              </a:solidFill>
              <a:effectLst/>
              <a:highlight>
                <a:srgbClr val="FF0000"/>
              </a:highlight>
              <a:uLnTx/>
              <a:uFillTx/>
              <a:latin typeface="Calibri" panose="020F0502020204030204"/>
              <a:ea typeface="+mn-ea"/>
              <a:cs typeface="+mn-cs"/>
            </a:endParaRPr>
          </a:p>
          <a:p>
            <a:pPr algn="just"/>
            <a:endParaRPr lang="es-MX" sz="1800" dirty="0"/>
          </a:p>
          <a:p>
            <a:pPr algn="just"/>
            <a:endParaRPr lang="es-MX" dirty="0">
              <a:highlight>
                <a:srgbClr val="FF0000"/>
              </a:highlight>
            </a:endParaRPr>
          </a:p>
        </p:txBody>
      </p:sp>
      <p:graphicFrame>
        <p:nvGraphicFramePr>
          <p:cNvPr id="10" name="Marcador de contenido 9">
            <a:extLst>
              <a:ext uri="{FF2B5EF4-FFF2-40B4-BE49-F238E27FC236}">
                <a16:creationId xmlns:a16="http://schemas.microsoft.com/office/drawing/2014/main" id="{A7B11976-BC87-4CEA-A3B3-D6441D4BA195}"/>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36F8C6D5-656E-113B-7BA0-DBB45303705D}"/>
              </a:ext>
            </a:extLst>
          </p:cNvPr>
          <p:cNvPicPr>
            <a:picLocks noChangeAspect="1"/>
          </p:cNvPicPr>
          <p:nvPr/>
        </p:nvPicPr>
        <p:blipFill>
          <a:blip r:embed="rId4"/>
          <a:stretch>
            <a:fillRect/>
          </a:stretch>
        </p:blipFill>
        <p:spPr>
          <a:xfrm>
            <a:off x="838200" y="500062"/>
            <a:ext cx="3785944" cy="603556"/>
          </a:xfrm>
          <a:prstGeom prst="rect">
            <a:avLst/>
          </a:prstGeom>
        </p:spPr>
      </p:pic>
    </p:spTree>
    <p:extLst>
      <p:ext uri="{BB962C8B-B14F-4D97-AF65-F5344CB8AC3E}">
        <p14:creationId xmlns:p14="http://schemas.microsoft.com/office/powerpoint/2010/main" val="2953456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5142" y="1457326"/>
            <a:ext cx="4542661" cy="2554003"/>
          </a:xfrm>
          <a:prstGeom prst="rect">
            <a:avLst/>
          </a:prstGeom>
        </p:spPr>
      </p:pic>
      <p:pic>
        <p:nvPicPr>
          <p:cNvPr id="11" name="Imagen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539" y="1511228"/>
            <a:ext cx="2816981" cy="2112736"/>
          </a:xfrm>
          <a:prstGeom prst="rect">
            <a:avLst/>
          </a:prstGeom>
        </p:spPr>
      </p:pic>
      <p:pic>
        <p:nvPicPr>
          <p:cNvPr id="12" name="Imagen 11"/>
          <p:cNvPicPr>
            <a:picLocks noChangeAspect="1"/>
          </p:cNvPicPr>
          <p:nvPr/>
        </p:nvPicPr>
        <p:blipFill rotWithShape="1">
          <a:blip r:embed="rId5" cstate="print">
            <a:extLst>
              <a:ext uri="{28A0092B-C50C-407E-A947-70E740481C1C}">
                <a14:useLocalDpi xmlns:a14="http://schemas.microsoft.com/office/drawing/2010/main" val="0"/>
              </a:ext>
            </a:extLst>
          </a:blip>
          <a:srcRect b="20227"/>
          <a:stretch/>
        </p:blipFill>
        <p:spPr>
          <a:xfrm>
            <a:off x="200538" y="3722733"/>
            <a:ext cx="2123531" cy="3011575"/>
          </a:xfrm>
          <a:prstGeom prst="rect">
            <a:avLst/>
          </a:prstGeom>
        </p:spPr>
      </p:pic>
      <p:pic>
        <p:nvPicPr>
          <p:cNvPr id="13" name="Imagen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70812" y="1511227"/>
            <a:ext cx="3261602" cy="2446202"/>
          </a:xfrm>
          <a:prstGeom prst="rect">
            <a:avLst/>
          </a:prstGeom>
        </p:spPr>
      </p:pic>
      <p:pic>
        <p:nvPicPr>
          <p:cNvPr id="15" name="Imagen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0812" y="4179934"/>
            <a:ext cx="3261602" cy="2446202"/>
          </a:xfrm>
          <a:prstGeom prst="rect">
            <a:avLst/>
          </a:prstGeom>
        </p:spPr>
      </p:pic>
      <p:pic>
        <p:nvPicPr>
          <p:cNvPr id="20" name="Imagen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9077" y="4125848"/>
            <a:ext cx="3499483" cy="2554374"/>
          </a:xfrm>
          <a:prstGeom prst="rect">
            <a:avLst/>
          </a:prstGeom>
        </p:spPr>
      </p:pic>
    </p:spTree>
    <p:extLst>
      <p:ext uri="{BB962C8B-B14F-4D97-AF65-F5344CB8AC3E}">
        <p14:creationId xmlns:p14="http://schemas.microsoft.com/office/powerpoint/2010/main" val="1833872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D6AFBC3D-A59F-602A-6151-3442AC41B521}"/>
              </a:ext>
            </a:extLst>
          </p:cNvPr>
          <p:cNvSpPr>
            <a:spLocks noGrp="1"/>
          </p:cNvSpPr>
          <p:nvPr>
            <p:ph sz="half" idx="1"/>
          </p:nvPr>
        </p:nvSpPr>
        <p:spPr/>
        <p:txBody>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LA DIRECCIÓN DE </a:t>
            </a:r>
            <a:r>
              <a:rPr lang="es-MX" sz="1600" b="1" dirty="0">
                <a:solidFill>
                  <a:prstClr val="black"/>
                </a:solidFill>
                <a:latin typeface="Calibri" panose="020F0502020204030204"/>
              </a:rPr>
              <a:t>ATENCIÓN CIUDADANA </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 OBTUVO UN AVANCE DEL 101.33% DE CUMPLIMIENTO DE SU META, DE BENEFICIARIOS CON AYUDA SOCIAL.</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Otorgando apoyo a 152 personas con gestiones diversas. </a:t>
            </a:r>
          </a:p>
          <a:p>
            <a:endParaRPr lang="es-MX" dirty="0"/>
          </a:p>
        </p:txBody>
      </p:sp>
      <p:pic>
        <p:nvPicPr>
          <p:cNvPr id="3" name="Imagen 2">
            <a:extLst>
              <a:ext uri="{FF2B5EF4-FFF2-40B4-BE49-F238E27FC236}">
                <a16:creationId xmlns:a16="http://schemas.microsoft.com/office/drawing/2014/main" id="{906CBD2F-DCC3-18A5-5A6C-18163CF3C6B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44504" y="563343"/>
            <a:ext cx="1441450" cy="706755"/>
          </a:xfrm>
          <a:prstGeom prst="rect">
            <a:avLst/>
          </a:prstGeom>
          <a:noFill/>
          <a:ln>
            <a:noFill/>
          </a:ln>
        </p:spPr>
      </p:pic>
      <p:pic>
        <p:nvPicPr>
          <p:cNvPr id="6" name="Imagen 5">
            <a:extLst>
              <a:ext uri="{FF2B5EF4-FFF2-40B4-BE49-F238E27FC236}">
                <a16:creationId xmlns:a16="http://schemas.microsoft.com/office/drawing/2014/main" id="{9A0596DB-3F85-A3CD-50D6-C5E39A80393C}"/>
              </a:ext>
            </a:extLst>
          </p:cNvPr>
          <p:cNvPicPr>
            <a:picLocks noChangeAspect="1"/>
          </p:cNvPicPr>
          <p:nvPr/>
        </p:nvPicPr>
        <p:blipFill>
          <a:blip r:embed="rId4"/>
          <a:stretch>
            <a:fillRect/>
          </a:stretch>
        </p:blipFill>
        <p:spPr>
          <a:xfrm>
            <a:off x="1094575" y="563343"/>
            <a:ext cx="2121592" cy="701101"/>
          </a:xfrm>
          <a:prstGeom prst="rect">
            <a:avLst/>
          </a:prstGeom>
        </p:spPr>
      </p:pic>
      <p:graphicFrame>
        <p:nvGraphicFramePr>
          <p:cNvPr id="8" name="Gráfico 7">
            <a:extLst>
              <a:ext uri="{FF2B5EF4-FFF2-40B4-BE49-F238E27FC236}">
                <a16:creationId xmlns:a16="http://schemas.microsoft.com/office/drawing/2014/main" id="{62F39659-62BC-47C5-AB8B-0EFA979850CD}"/>
              </a:ext>
            </a:extLst>
          </p:cNvPr>
          <p:cNvGraphicFramePr>
            <a:graphicFrameLocks/>
          </p:cNvGraphicFramePr>
          <p:nvPr/>
        </p:nvGraphicFramePr>
        <p:xfrm>
          <a:off x="6665205" y="1825626"/>
          <a:ext cx="4516915" cy="414551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35076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446315" y="1824097"/>
            <a:ext cx="5181600" cy="4351338"/>
          </a:xfrm>
        </p:spPr>
        <p:txBody>
          <a:bodyPr>
            <a:normAutofit/>
          </a:bodyPr>
          <a:lstStyle/>
          <a:p>
            <a:pPr algn="just"/>
            <a:r>
              <a:rPr lang="es-MX" sz="1800" dirty="0"/>
              <a:t>La Dirección de Atención Ciudadana a nivel </a:t>
            </a:r>
            <a:r>
              <a:rPr lang="es-MX" sz="1800" b="1" dirty="0"/>
              <a:t>ACTIVIDADES</a:t>
            </a:r>
            <a:r>
              <a:rPr lang="es-MX" sz="1800" dirty="0"/>
              <a:t> cerró el segundo trimestre alcanzando la meta establecida en sus dos actividades.</a:t>
            </a:r>
          </a:p>
          <a:p>
            <a:r>
              <a:rPr lang="es-MX" sz="1800" b="1" dirty="0"/>
              <a:t>Beneficiarios con atenciones, gestiones y/o canalizaciones:</a:t>
            </a:r>
            <a:r>
              <a:rPr lang="es-MX" sz="1800" dirty="0"/>
              <a:t> La meta programada fue de 450 personas, logrando atender a 455, lo que representa un </a:t>
            </a:r>
            <a:r>
              <a:rPr lang="es-MX" sz="1800" b="1" dirty="0"/>
              <a:t>101.11%</a:t>
            </a:r>
            <a:r>
              <a:rPr lang="es-MX" sz="1800" dirty="0"/>
              <a:t> de cumplimiento. Este resultado refleja una cobertura superior a lo previsto, garantizando la atención a todas las solicitudes recibidas.</a:t>
            </a:r>
          </a:p>
          <a:p>
            <a:r>
              <a:rPr lang="es-MX" sz="1800" b="1" dirty="0"/>
              <a:t>Eventos realizados:</a:t>
            </a:r>
            <a:r>
              <a:rPr lang="es-MX" sz="1800" dirty="0"/>
              <a:t> Se programó la realización de 1 evento y se cumplió al </a:t>
            </a:r>
            <a:r>
              <a:rPr lang="es-MX" sz="1800" b="1" dirty="0"/>
              <a:t>100%</a:t>
            </a:r>
            <a:r>
              <a:rPr lang="es-MX" sz="1800" dirty="0"/>
              <a:t>, ejecutándolo conforme a lo planeado.</a:t>
            </a:r>
          </a:p>
        </p:txBody>
      </p:sp>
      <p:pic>
        <p:nvPicPr>
          <p:cNvPr id="6" name="Imagen 5">
            <a:extLst>
              <a:ext uri="{FF2B5EF4-FFF2-40B4-BE49-F238E27FC236}">
                <a16:creationId xmlns:a16="http://schemas.microsoft.com/office/drawing/2014/main" id="{CFF48FF9-1DA6-3417-A74D-73C72C8404AC}"/>
              </a:ext>
            </a:extLst>
          </p:cNvPr>
          <p:cNvPicPr>
            <a:picLocks noChangeAspect="1"/>
          </p:cNvPicPr>
          <p:nvPr/>
        </p:nvPicPr>
        <p:blipFill>
          <a:blip r:embed="rId3"/>
          <a:stretch>
            <a:fillRect/>
          </a:stretch>
        </p:blipFill>
        <p:spPr>
          <a:xfrm>
            <a:off x="1127232" y="498534"/>
            <a:ext cx="2121592" cy="701101"/>
          </a:xfrm>
          <a:prstGeom prst="rect">
            <a:avLst/>
          </a:prstGeom>
        </p:spPr>
      </p:pic>
      <p:pic>
        <p:nvPicPr>
          <p:cNvPr id="9" name="Imagen 8">
            <a:extLst>
              <a:ext uri="{FF2B5EF4-FFF2-40B4-BE49-F238E27FC236}">
                <a16:creationId xmlns:a16="http://schemas.microsoft.com/office/drawing/2014/main" id="{90D3415F-BC55-F02A-495B-38FCFE046921}"/>
              </a:ext>
            </a:extLst>
          </p:cNvPr>
          <p:cNvPicPr>
            <a:picLocks noChangeAspect="1"/>
          </p:cNvPicPr>
          <p:nvPr/>
        </p:nvPicPr>
        <p:blipFill>
          <a:blip r:embed="rId4"/>
          <a:stretch>
            <a:fillRect/>
          </a:stretch>
        </p:blipFill>
        <p:spPr>
          <a:xfrm>
            <a:off x="9303304" y="498534"/>
            <a:ext cx="1444877" cy="707197"/>
          </a:xfrm>
          <a:prstGeom prst="rect">
            <a:avLst/>
          </a:prstGeom>
        </p:spPr>
      </p:pic>
      <p:graphicFrame>
        <p:nvGraphicFramePr>
          <p:cNvPr id="3" name="Gráfico 2">
            <a:extLst>
              <a:ext uri="{FF2B5EF4-FFF2-40B4-BE49-F238E27FC236}">
                <a16:creationId xmlns:a16="http://schemas.microsoft.com/office/drawing/2014/main" id="{D046DAF7-DC75-7F47-991A-C778BACB50D8}"/>
              </a:ext>
            </a:extLst>
          </p:cNvPr>
          <p:cNvGraphicFramePr>
            <a:graphicFrameLocks/>
          </p:cNvGraphicFramePr>
          <p:nvPr>
            <p:extLst>
              <p:ext uri="{D42A27DB-BD31-4B8C-83A1-F6EECF244321}">
                <p14:modId xmlns:p14="http://schemas.microsoft.com/office/powerpoint/2010/main" val="332531606"/>
              </p:ext>
            </p:extLst>
          </p:nvPr>
        </p:nvGraphicFramePr>
        <p:xfrm>
          <a:off x="5958446" y="1769112"/>
          <a:ext cx="5665282" cy="336379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42856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Dirección de Atención Ciudadana </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6" name="Imagen 5">
            <a:extLst>
              <a:ext uri="{FF2B5EF4-FFF2-40B4-BE49-F238E27FC236}">
                <a16:creationId xmlns:a16="http://schemas.microsoft.com/office/drawing/2014/main" id="{1FD633AA-79F1-BF1B-4D48-0BB5949B4E3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8547" y="1412459"/>
            <a:ext cx="2178739" cy="2904985"/>
          </a:xfrm>
          <a:prstGeom prst="rect">
            <a:avLst/>
          </a:prstGeom>
        </p:spPr>
      </p:pic>
      <p:pic>
        <p:nvPicPr>
          <p:cNvPr id="14" name="Imagen 13">
            <a:extLst>
              <a:ext uri="{FF2B5EF4-FFF2-40B4-BE49-F238E27FC236}">
                <a16:creationId xmlns:a16="http://schemas.microsoft.com/office/drawing/2014/main" id="{5A81C60D-0A9F-06A6-2C78-B3FF62270A5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487285" y="1412459"/>
            <a:ext cx="2178739" cy="2904986"/>
          </a:xfrm>
          <a:prstGeom prst="rect">
            <a:avLst/>
          </a:prstGeom>
        </p:spPr>
      </p:pic>
      <p:pic>
        <p:nvPicPr>
          <p:cNvPr id="16" name="Imagen 15">
            <a:extLst>
              <a:ext uri="{FF2B5EF4-FFF2-40B4-BE49-F238E27FC236}">
                <a16:creationId xmlns:a16="http://schemas.microsoft.com/office/drawing/2014/main" id="{08A9DA9D-DB33-BE6F-BFB3-62B6531496A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666024" y="1412459"/>
            <a:ext cx="2178739" cy="2904985"/>
          </a:xfrm>
          <a:prstGeom prst="rect">
            <a:avLst/>
          </a:prstGeom>
        </p:spPr>
      </p:pic>
      <p:pic>
        <p:nvPicPr>
          <p:cNvPr id="19" name="Imagen 18">
            <a:extLst>
              <a:ext uri="{FF2B5EF4-FFF2-40B4-BE49-F238E27FC236}">
                <a16:creationId xmlns:a16="http://schemas.microsoft.com/office/drawing/2014/main" id="{9A3C72A2-2ABF-FE2A-D250-F7EA7325EBD6}"/>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844762" y="1412458"/>
            <a:ext cx="2178739" cy="2904986"/>
          </a:xfrm>
          <a:prstGeom prst="rect">
            <a:avLst/>
          </a:prstGeom>
        </p:spPr>
      </p:pic>
      <p:pic>
        <p:nvPicPr>
          <p:cNvPr id="21" name="Imagen 20">
            <a:extLst>
              <a:ext uri="{FF2B5EF4-FFF2-40B4-BE49-F238E27FC236}">
                <a16:creationId xmlns:a16="http://schemas.microsoft.com/office/drawing/2014/main" id="{06999DAE-4DE3-DBEB-057A-9BD27A7178A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9023499" y="1412456"/>
            <a:ext cx="2967963" cy="2904985"/>
          </a:xfrm>
          <a:prstGeom prst="rect">
            <a:avLst/>
          </a:prstGeom>
        </p:spPr>
      </p:pic>
      <p:pic>
        <p:nvPicPr>
          <p:cNvPr id="25" name="Imagen 24">
            <a:extLst>
              <a:ext uri="{FF2B5EF4-FFF2-40B4-BE49-F238E27FC236}">
                <a16:creationId xmlns:a16="http://schemas.microsoft.com/office/drawing/2014/main" id="{F01BF8D5-8FE5-74D6-519A-48628D73510B}"/>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53858" y="4232522"/>
            <a:ext cx="2178738" cy="2573974"/>
          </a:xfrm>
          <a:prstGeom prst="rect">
            <a:avLst/>
          </a:prstGeom>
        </p:spPr>
      </p:pic>
      <p:pic>
        <p:nvPicPr>
          <p:cNvPr id="27" name="Imagen 26">
            <a:extLst>
              <a:ext uri="{FF2B5EF4-FFF2-40B4-BE49-F238E27FC236}">
                <a16:creationId xmlns:a16="http://schemas.microsoft.com/office/drawing/2014/main" id="{8D00E587-D920-6A6F-5899-4A484491C1BB}"/>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487284" y="4317441"/>
            <a:ext cx="2178736" cy="2489055"/>
          </a:xfrm>
          <a:prstGeom prst="rect">
            <a:avLst/>
          </a:prstGeom>
        </p:spPr>
      </p:pic>
      <p:pic>
        <p:nvPicPr>
          <p:cNvPr id="29" name="Imagen 28">
            <a:extLst>
              <a:ext uri="{FF2B5EF4-FFF2-40B4-BE49-F238E27FC236}">
                <a16:creationId xmlns:a16="http://schemas.microsoft.com/office/drawing/2014/main" id="{11A190B1-52A2-3005-3EF4-33FD3CF099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66021" y="4317441"/>
            <a:ext cx="2178736" cy="2489055"/>
          </a:xfrm>
          <a:prstGeom prst="rect">
            <a:avLst/>
          </a:prstGeom>
        </p:spPr>
      </p:pic>
      <p:pic>
        <p:nvPicPr>
          <p:cNvPr id="35" name="Imagen 34">
            <a:extLst>
              <a:ext uri="{FF2B5EF4-FFF2-40B4-BE49-F238E27FC236}">
                <a16:creationId xmlns:a16="http://schemas.microsoft.com/office/drawing/2014/main" id="{2D85F941-3588-F4C1-C548-59AD39AB510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844756" y="4317441"/>
            <a:ext cx="2178736" cy="2489055"/>
          </a:xfrm>
          <a:prstGeom prst="rect">
            <a:avLst/>
          </a:prstGeom>
        </p:spPr>
      </p:pic>
      <p:pic>
        <p:nvPicPr>
          <p:cNvPr id="39" name="Imagen 38">
            <a:extLst>
              <a:ext uri="{FF2B5EF4-FFF2-40B4-BE49-F238E27FC236}">
                <a16:creationId xmlns:a16="http://schemas.microsoft.com/office/drawing/2014/main" id="{F8A7C12D-AACC-2891-ECA5-1C25C30CF06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023492" y="4317441"/>
            <a:ext cx="2914650" cy="2489055"/>
          </a:xfrm>
          <a:prstGeom prst="rect">
            <a:avLst/>
          </a:prstGeom>
        </p:spPr>
      </p:pic>
    </p:spTree>
    <p:extLst>
      <p:ext uri="{BB962C8B-B14F-4D97-AF65-F5344CB8AC3E}">
        <p14:creationId xmlns:p14="http://schemas.microsoft.com/office/powerpoint/2010/main" val="618102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6B53A1FA-4FF8-40AE-A08A-728B13561EA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p:spPr>
      </p:pic>
      <p:sp>
        <p:nvSpPr>
          <p:cNvPr id="5" name="CuadroTexto 4">
            <a:extLst>
              <a:ext uri="{FF2B5EF4-FFF2-40B4-BE49-F238E27FC236}">
                <a16:creationId xmlns:a16="http://schemas.microsoft.com/office/drawing/2014/main" id="{AF5CE5E1-E2B5-4106-A7F7-F135DB8C4599}"/>
              </a:ext>
            </a:extLst>
          </p:cNvPr>
          <p:cNvSpPr txBox="1"/>
          <p:nvPr/>
        </p:nvSpPr>
        <p:spPr>
          <a:xfrm>
            <a:off x="1655379" y="1275901"/>
            <a:ext cx="9979573" cy="369332"/>
          </a:xfrm>
          <a:prstGeom prst="rect">
            <a:avLst/>
          </a:prstGeom>
          <a:noFill/>
        </p:spPr>
        <p:txBody>
          <a:bodyPr wrap="square" rtlCol="0">
            <a:spAutoFit/>
          </a:bodyPr>
          <a:lstStyle/>
          <a:p>
            <a:r>
              <a:rPr lang="es-MX" b="1" dirty="0"/>
              <a:t>COMPONENTE: ATENCIONES Y SEGUIMIENTOS BRINDADOS A ORGANISMOS DESCENTRALIZADOS</a:t>
            </a:r>
          </a:p>
        </p:txBody>
      </p:sp>
      <p:sp>
        <p:nvSpPr>
          <p:cNvPr id="6" name="Marcador de contenido 2">
            <a:extLst>
              <a:ext uri="{FF2B5EF4-FFF2-40B4-BE49-F238E27FC236}">
                <a16:creationId xmlns:a16="http://schemas.microsoft.com/office/drawing/2014/main" id="{2AEB3CA8-714F-42B6-A3C3-95EFB45516ED}"/>
              </a:ext>
            </a:extLst>
          </p:cNvPr>
          <p:cNvSpPr txBox="1">
            <a:spLocks/>
          </p:cNvSpPr>
          <p:nvPr/>
        </p:nvSpPr>
        <p:spPr>
          <a:xfrm>
            <a:off x="550916" y="2070234"/>
            <a:ext cx="4313183"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1800" dirty="0"/>
              <a:t>La Unidad de Vinculación con Organismos Descentralizados es la encargada de apoyar a los Organismos Descentralizados de la Administración Pública Municipal para el cumplimiento de sus objetivos y metas.</a:t>
            </a:r>
          </a:p>
          <a:p>
            <a:pPr algn="just"/>
            <a:r>
              <a:rPr lang="es-MX" sz="1800" dirty="0"/>
              <a:t>Al segundo trimestre se cumplió al  100% la meta, al brindar 15 </a:t>
            </a:r>
            <a:r>
              <a:rPr lang="es-MX" sz="1800" b="1" dirty="0"/>
              <a:t>atenciones y seguimientos  a los Organismos Descentralizados</a:t>
            </a:r>
            <a:r>
              <a:rPr lang="es-MX" sz="1800" dirty="0"/>
              <a:t>, de las 15 programadas.</a:t>
            </a:r>
          </a:p>
          <a:p>
            <a:pPr algn="just"/>
            <a:r>
              <a:rPr lang="es-MX" sz="1800" dirty="0"/>
              <a:t>En la gráfica podemos observar las metas planeada  y realizada a nivel componente en unidades  y porcentaje durante el segundo trimestre.</a:t>
            </a:r>
          </a:p>
        </p:txBody>
      </p:sp>
      <p:pic>
        <p:nvPicPr>
          <p:cNvPr id="2" name="Imagen 1">
            <a:extLst>
              <a:ext uri="{FF2B5EF4-FFF2-40B4-BE49-F238E27FC236}">
                <a16:creationId xmlns:a16="http://schemas.microsoft.com/office/drawing/2014/main" id="{9D9EF813-CFB7-47A7-B6FC-039F60AF4128}"/>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1000"/>
                    </a14:imgEffect>
                  </a14:imgLayer>
                </a14:imgProps>
              </a:ext>
            </a:extLst>
          </a:blip>
          <a:stretch>
            <a:fillRect/>
          </a:stretch>
        </p:blipFill>
        <p:spPr>
          <a:xfrm>
            <a:off x="5449603" y="2137560"/>
            <a:ext cx="5362330" cy="3619734"/>
          </a:xfrm>
          <a:prstGeom prst="rect">
            <a:avLst/>
          </a:prstGeom>
        </p:spPr>
      </p:pic>
    </p:spTree>
    <p:extLst>
      <p:ext uri="{BB962C8B-B14F-4D97-AF65-F5344CB8AC3E}">
        <p14:creationId xmlns:p14="http://schemas.microsoft.com/office/powerpoint/2010/main" val="41986577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422B03-36B1-4FC8-B731-806C77CF11AB}"/>
              </a:ext>
            </a:extLst>
          </p:cNvPr>
          <p:cNvPicPr>
            <a:picLocks noChangeAspect="1"/>
          </p:cNvPicPr>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a:prstGeom prst="rect">
            <a:avLst/>
          </a:prstGeom>
        </p:spPr>
      </p:pic>
      <p:sp>
        <p:nvSpPr>
          <p:cNvPr id="5" name="Rectángulo 4">
            <a:extLst>
              <a:ext uri="{FF2B5EF4-FFF2-40B4-BE49-F238E27FC236}">
                <a16:creationId xmlns:a16="http://schemas.microsoft.com/office/drawing/2014/main" id="{6F38BD09-FF86-4D49-BB38-085B43497D88}"/>
              </a:ext>
            </a:extLst>
          </p:cNvPr>
          <p:cNvSpPr/>
          <p:nvPr/>
        </p:nvSpPr>
        <p:spPr>
          <a:xfrm>
            <a:off x="707572" y="1565791"/>
            <a:ext cx="4435928" cy="4247317"/>
          </a:xfrm>
          <a:prstGeom prst="rect">
            <a:avLst/>
          </a:prstGeom>
        </p:spPr>
        <p:txBody>
          <a:bodyPr wrap="square">
            <a:spAutoFit/>
          </a:bodyPr>
          <a:lstStyle/>
          <a:p>
            <a:pPr algn="just"/>
            <a:r>
              <a:rPr lang="es-MX" dirty="0"/>
              <a:t>La </a:t>
            </a:r>
            <a:r>
              <a:rPr lang="es-MX" b="1" dirty="0"/>
              <a:t>Unidad de Vinculación de Organismos Descentralizados </a:t>
            </a:r>
            <a:r>
              <a:rPr lang="es-MX" dirty="0"/>
              <a:t>a nivel </a:t>
            </a:r>
            <a:r>
              <a:rPr lang="es-MX" b="1" dirty="0"/>
              <a:t>ACTIVIDADES</a:t>
            </a:r>
            <a:r>
              <a:rPr lang="es-MX" dirty="0"/>
              <a:t> cerró el segundo trimestre de la siguiente manera: </a:t>
            </a:r>
          </a:p>
          <a:p>
            <a:pPr algn="just"/>
            <a:endParaRPr lang="es-MX" dirty="0"/>
          </a:p>
          <a:p>
            <a:pPr algn="just"/>
            <a:r>
              <a:rPr lang="es-MX" dirty="0"/>
              <a:t>Se realizaron 23 de las 19  </a:t>
            </a:r>
            <a:r>
              <a:rPr lang="es-MX" b="1" dirty="0"/>
              <a:t>participaciones  en sesiones de órganos colegiados </a:t>
            </a:r>
            <a:r>
              <a:rPr lang="es-MX" dirty="0"/>
              <a:t>programadas al segundo trimestre  y se obtuvo un avance del 121.05% de cumplimiento en su meta trimestral.</a:t>
            </a:r>
          </a:p>
          <a:p>
            <a:pPr algn="just"/>
            <a:endParaRPr lang="es-MX" dirty="0"/>
          </a:p>
          <a:p>
            <a:pPr algn="just"/>
            <a:r>
              <a:rPr lang="es-MX" dirty="0"/>
              <a:t>Se realizaron 12 de los 12 </a:t>
            </a:r>
            <a:r>
              <a:rPr lang="es-MX" b="1" dirty="0"/>
              <a:t>reportes de actividades de los organismos descentralizados</a:t>
            </a:r>
            <a:r>
              <a:rPr lang="es-MX" dirty="0"/>
              <a:t> programados al segundo trimestre  y se obtuvo un avance del 100% de cumplimiento de su meta trimestral.</a:t>
            </a:r>
          </a:p>
        </p:txBody>
      </p:sp>
      <p:pic>
        <p:nvPicPr>
          <p:cNvPr id="2" name="Imagen 1">
            <a:extLst>
              <a:ext uri="{FF2B5EF4-FFF2-40B4-BE49-F238E27FC236}">
                <a16:creationId xmlns:a16="http://schemas.microsoft.com/office/drawing/2014/main" id="{816A8ABE-7613-4114-8655-97D0CA7D26B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2000"/>
                    </a14:imgEffect>
                    <a14:imgEffect>
                      <a14:brightnessContrast contrast="14000"/>
                    </a14:imgEffect>
                  </a14:imgLayer>
                </a14:imgProps>
              </a:ext>
            </a:extLst>
          </a:blip>
          <a:stretch>
            <a:fillRect/>
          </a:stretch>
        </p:blipFill>
        <p:spPr>
          <a:xfrm>
            <a:off x="5708665" y="1697586"/>
            <a:ext cx="5499069" cy="3462828"/>
          </a:xfrm>
          <a:prstGeom prst="rect">
            <a:avLst/>
          </a:prstGeom>
        </p:spPr>
      </p:pic>
    </p:spTree>
    <p:extLst>
      <p:ext uri="{BB962C8B-B14F-4D97-AF65-F5344CB8AC3E}">
        <p14:creationId xmlns:p14="http://schemas.microsoft.com/office/powerpoint/2010/main" val="3276624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88575BBE-AACD-4709-87BF-ED6F3D98D916}"/>
              </a:ext>
            </a:extLst>
          </p:cNvPr>
          <p:cNvSpPr>
            <a:spLocks noGrp="1"/>
          </p:cNvSpPr>
          <p:nvPr>
            <p:ph type="title"/>
          </p:nvPr>
        </p:nvSpPr>
        <p:spPr>
          <a:xfrm>
            <a:off x="1189181" y="455842"/>
            <a:ext cx="10515600" cy="543339"/>
          </a:xfrm>
        </p:spPr>
        <p:txBody>
          <a:bodyPr>
            <a:normAutofit/>
          </a:bodyPr>
          <a:lstStyle/>
          <a:p>
            <a:pPr algn="ctr"/>
            <a:r>
              <a:rPr lang="es-MX" sz="3200" b="1" dirty="0"/>
              <a:t>EVIDENCIAS FOTOGRÁFICAS</a:t>
            </a:r>
          </a:p>
        </p:txBody>
      </p:sp>
      <p:pic>
        <p:nvPicPr>
          <p:cNvPr id="5" name="Marcador de contenido 4">
            <a:extLst>
              <a:ext uri="{FF2B5EF4-FFF2-40B4-BE49-F238E27FC236}">
                <a16:creationId xmlns:a16="http://schemas.microsoft.com/office/drawing/2014/main" id="{4AA8C454-955D-4431-BAF6-7C574664C53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p:spPr>
      </p:pic>
      <p:pic>
        <p:nvPicPr>
          <p:cNvPr id="7" name="Imagen 6">
            <a:extLst>
              <a:ext uri="{FF2B5EF4-FFF2-40B4-BE49-F238E27FC236}">
                <a16:creationId xmlns:a16="http://schemas.microsoft.com/office/drawing/2014/main" id="{F4B7BE66-116F-40BB-AEDB-BAE32DE05F2A}"/>
              </a:ext>
            </a:extLst>
          </p:cNvPr>
          <p:cNvPicPr>
            <a:picLocks noChangeAspect="1"/>
          </p:cNvPicPr>
          <p:nvPr/>
        </p:nvPicPr>
        <p:blipFill>
          <a:blip r:embed="rId3"/>
          <a:stretch>
            <a:fillRect/>
          </a:stretch>
        </p:blipFill>
        <p:spPr>
          <a:xfrm>
            <a:off x="0" y="1168090"/>
            <a:ext cx="12192000" cy="100552"/>
          </a:xfrm>
          <a:prstGeom prst="rect">
            <a:avLst/>
          </a:prstGeom>
        </p:spPr>
      </p:pic>
      <p:pic>
        <p:nvPicPr>
          <p:cNvPr id="3" name="Imagen 2">
            <a:extLst>
              <a:ext uri="{FF2B5EF4-FFF2-40B4-BE49-F238E27FC236}">
                <a16:creationId xmlns:a16="http://schemas.microsoft.com/office/drawing/2014/main" id="{5219B1BF-D76A-4A24-BC64-66934F1D427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19478" b="12864"/>
          <a:stretch/>
        </p:blipFill>
        <p:spPr>
          <a:xfrm>
            <a:off x="539418" y="4152935"/>
            <a:ext cx="5389430" cy="2430610"/>
          </a:xfrm>
          <a:prstGeom prst="rect">
            <a:avLst/>
          </a:prstGeom>
        </p:spPr>
      </p:pic>
      <p:pic>
        <p:nvPicPr>
          <p:cNvPr id="10" name="Imagen 9">
            <a:extLst>
              <a:ext uri="{FF2B5EF4-FFF2-40B4-BE49-F238E27FC236}">
                <a16:creationId xmlns:a16="http://schemas.microsoft.com/office/drawing/2014/main" id="{AEE63119-6D77-4CD2-8AC8-B3CF3E16A456}"/>
              </a:ext>
            </a:extLst>
          </p:cNvPr>
          <p:cNvPicPr>
            <a:picLocks noChangeAspect="1"/>
          </p:cNvPicPr>
          <p:nvPr/>
        </p:nvPicPr>
        <p:blipFill rotWithShape="1">
          <a:blip r:embed="rId5">
            <a:extLst>
              <a:ext uri="{28A0092B-C50C-407E-A947-70E740481C1C}">
                <a14:useLocalDpi xmlns:a14="http://schemas.microsoft.com/office/drawing/2010/main" val="0"/>
              </a:ext>
            </a:extLst>
          </a:blip>
          <a:srcRect t="25136" b="4922"/>
          <a:stretch/>
        </p:blipFill>
        <p:spPr>
          <a:xfrm>
            <a:off x="6585508" y="1382632"/>
            <a:ext cx="5063856" cy="2656313"/>
          </a:xfrm>
          <a:prstGeom prst="rect">
            <a:avLst/>
          </a:prstGeom>
        </p:spPr>
      </p:pic>
      <p:pic>
        <p:nvPicPr>
          <p:cNvPr id="14" name="Imagen 13">
            <a:extLst>
              <a:ext uri="{FF2B5EF4-FFF2-40B4-BE49-F238E27FC236}">
                <a16:creationId xmlns:a16="http://schemas.microsoft.com/office/drawing/2014/main" id="{498D57E3-686E-4839-9459-197F573B3935}"/>
              </a:ext>
            </a:extLst>
          </p:cNvPr>
          <p:cNvPicPr>
            <a:picLocks noChangeAspect="1"/>
          </p:cNvPicPr>
          <p:nvPr/>
        </p:nvPicPr>
        <p:blipFill rotWithShape="1">
          <a:blip r:embed="rId6">
            <a:extLst>
              <a:ext uri="{28A0092B-C50C-407E-A947-70E740481C1C}">
                <a14:useLocalDpi xmlns:a14="http://schemas.microsoft.com/office/drawing/2010/main" val="0"/>
              </a:ext>
            </a:extLst>
          </a:blip>
          <a:srcRect t="4691" r="519" b="26829"/>
          <a:stretch/>
        </p:blipFill>
        <p:spPr>
          <a:xfrm>
            <a:off x="542636" y="1382632"/>
            <a:ext cx="5791763" cy="2656313"/>
          </a:xfrm>
          <a:prstGeom prst="rect">
            <a:avLst/>
          </a:prstGeom>
        </p:spPr>
      </p:pic>
      <p:pic>
        <p:nvPicPr>
          <p:cNvPr id="17" name="Imagen 16">
            <a:extLst>
              <a:ext uri="{FF2B5EF4-FFF2-40B4-BE49-F238E27FC236}">
                <a16:creationId xmlns:a16="http://schemas.microsoft.com/office/drawing/2014/main" id="{EBA9BCC8-A524-48A8-A87E-2091C60DF344}"/>
              </a:ext>
            </a:extLst>
          </p:cNvPr>
          <p:cNvPicPr>
            <a:picLocks noChangeAspect="1"/>
          </p:cNvPicPr>
          <p:nvPr/>
        </p:nvPicPr>
        <p:blipFill rotWithShape="1">
          <a:blip r:embed="rId7">
            <a:extLst>
              <a:ext uri="{28A0092B-C50C-407E-A947-70E740481C1C}">
                <a14:useLocalDpi xmlns:a14="http://schemas.microsoft.com/office/drawing/2010/main" val="0"/>
              </a:ext>
            </a:extLst>
          </a:blip>
          <a:srcRect t="20161" b="21481"/>
          <a:stretch/>
        </p:blipFill>
        <p:spPr>
          <a:xfrm>
            <a:off x="6096000" y="4152935"/>
            <a:ext cx="5553364" cy="2430610"/>
          </a:xfrm>
          <a:prstGeom prst="rect">
            <a:avLst/>
          </a:prstGeom>
        </p:spPr>
      </p:pic>
    </p:spTree>
    <p:extLst>
      <p:ext uri="{BB962C8B-B14F-4D97-AF65-F5344CB8AC3E}">
        <p14:creationId xmlns:p14="http://schemas.microsoft.com/office/powerpoint/2010/main" val="2779928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6A32E5B-6C8E-18B1-25EC-CEF680887697}"/>
              </a:ext>
            </a:extLst>
          </p:cNvPr>
          <p:cNvSpPr>
            <a:spLocks noGrp="1"/>
          </p:cNvSpPr>
          <p:nvPr>
            <p:ph sz="half" idx="1"/>
          </p:nvPr>
        </p:nvSpPr>
        <p:spPr>
          <a:xfrm>
            <a:off x="736600" y="1989747"/>
            <a:ext cx="5181600" cy="3411985"/>
          </a:xfrm>
        </p:spPr>
        <p:txBody>
          <a:bodyPr>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La Subdelegación Municipal Puerto Juárez entrega mediante su COMPONENTE gestiones ciudadanas.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rPr>
              <a:t>Al cierre del Segundo trimestre,  Las Gestiones ciudadanas brindadas de la Subdelegación de Puerto Juárez, cumplió la meta programada. En este periodo se cumplió la meta trazada al llegar al 100% de las gestiones ciudadanas brindadas.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rPr>
              <a:t>Meta Anual: En este periodo se cumplió el 65.46 % de la meta al brindar 472 de las 721 Gestiones ciudadanas brindadas programadas.</a:t>
            </a:r>
          </a:p>
        </p:txBody>
      </p:sp>
      <p:pic>
        <p:nvPicPr>
          <p:cNvPr id="2" name="Imagen 1">
            <a:extLst>
              <a:ext uri="{FF2B5EF4-FFF2-40B4-BE49-F238E27FC236}">
                <a16:creationId xmlns:a16="http://schemas.microsoft.com/office/drawing/2014/main" id="{F36B06AD-1BB5-A863-27DC-026298D3F6F0}"/>
              </a:ext>
            </a:extLst>
          </p:cNvPr>
          <p:cNvPicPr>
            <a:picLocks noChangeAspect="1"/>
          </p:cNvPicPr>
          <p:nvPr/>
        </p:nvPicPr>
        <p:blipFill>
          <a:blip r:embed="rId2"/>
          <a:stretch>
            <a:fillRect/>
          </a:stretch>
        </p:blipFill>
        <p:spPr>
          <a:xfrm>
            <a:off x="405946" y="350141"/>
            <a:ext cx="2676376" cy="908383"/>
          </a:xfrm>
          <a:prstGeom prst="rect">
            <a:avLst/>
          </a:prstGeom>
        </p:spPr>
      </p:pic>
      <p:graphicFrame>
        <p:nvGraphicFramePr>
          <p:cNvPr id="4" name="Gráfico 3">
            <a:extLst>
              <a:ext uri="{FF2B5EF4-FFF2-40B4-BE49-F238E27FC236}">
                <a16:creationId xmlns:a16="http://schemas.microsoft.com/office/drawing/2014/main" id="{70C3EC92-7AF5-4E0A-9FF7-27954F17860B}"/>
              </a:ext>
            </a:extLst>
          </p:cNvPr>
          <p:cNvGraphicFramePr>
            <a:graphicFrameLocks/>
          </p:cNvGraphicFramePr>
          <p:nvPr/>
        </p:nvGraphicFramePr>
        <p:xfrm>
          <a:off x="6273802" y="1493981"/>
          <a:ext cx="4892962" cy="35306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37109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21679"/>
            <a:ext cx="5181600" cy="5159230"/>
          </a:xfrm>
        </p:spPr>
        <p:txBody>
          <a:bodyPr>
            <a:normAutofit lnSpcReduction="1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La Subdelegación Municipal Puerto Juárez a nivel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ACTIVIDADES</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cerró el segundo trimestre cumpliendo la meta establecida en cuatro actividades.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programas sociales difundidos</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Cumplió la meta programada. En este periodo se cumplió la meta trazada al llegar 100% de los Programas sociales difundidos.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a:t>
            </a:r>
            <a:r>
              <a:rPr lang="es-MX" sz="1400" dirty="0">
                <a:solidFill>
                  <a:prstClr val="black"/>
                </a:solidFill>
                <a:latin typeface="Calibri" panose="020F0502020204030204"/>
              </a:rPr>
              <a:t>n las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Pláticas de Concientización Ciudadana</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se vio incrementada debido a las diferentes actividades realizadas en cuanto al recorrido y reunión de trabajo de concientización a la ciudadanía y comercios locales, debido a la problemática de la acumulación de basura, cacharros y vehículos estacionados en las vialidades .Lo que provocó que se realizarán Pláticas de Concientización Ciudadana extras a lo considerado. En este periodo se vio incrementada la meta trazada al llegar al 200.00 %  de  Las Pláticas de Concientización Ciudadanas realizadas.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brigadas de limpieza</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cumplió la meta programada. Este periodo se cumplió la meta trazada al llegar al 100% de la coordinación de brigadas de limpieza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eventos cívicos, culturales y deportivos</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se vio incrementada en el cumplimiento de su meta</a:t>
            </a:r>
            <a:r>
              <a:rPr lang="es-MX" sz="1400" dirty="0">
                <a:solidFill>
                  <a:prstClr val="black"/>
                </a:solidFill>
                <a:latin typeface="Calibri" panose="020F0502020204030204"/>
              </a:rPr>
              <a:t>, </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debido a las diferentes actividades realizadas en cuanto al  evento cívico del ¨ Día de la Gente del Mar¨,  de Subdelegación de Puerto Juárez. Lo que provoco que se realizará eventos cívicos, culturales y deportivos extras a lo considerado. Este periodo se vio incrementada la meta trazada al llegar al 133.33 % de los Eventos Cívicos, Culturales y Deportivos. </a:t>
            </a:r>
            <a:endParaRPr lang="es-MX" sz="1400" dirty="0"/>
          </a:p>
        </p:txBody>
      </p:sp>
      <p:pic>
        <p:nvPicPr>
          <p:cNvPr id="3" name="Imagen 2">
            <a:extLst>
              <a:ext uri="{FF2B5EF4-FFF2-40B4-BE49-F238E27FC236}">
                <a16:creationId xmlns:a16="http://schemas.microsoft.com/office/drawing/2014/main" id="{8EE28CB2-5B9E-FA06-8CE5-1671CC4F2C35}"/>
              </a:ext>
            </a:extLst>
          </p:cNvPr>
          <p:cNvPicPr>
            <a:picLocks noChangeAspect="1"/>
          </p:cNvPicPr>
          <p:nvPr/>
        </p:nvPicPr>
        <p:blipFill>
          <a:blip r:embed="rId3"/>
          <a:stretch>
            <a:fillRect/>
          </a:stretch>
        </p:blipFill>
        <p:spPr>
          <a:xfrm>
            <a:off x="448279" y="206208"/>
            <a:ext cx="2676376" cy="908383"/>
          </a:xfrm>
          <a:prstGeom prst="rect">
            <a:avLst/>
          </a:prstGeom>
        </p:spPr>
      </p:pic>
      <p:graphicFrame>
        <p:nvGraphicFramePr>
          <p:cNvPr id="4" name="Gráfico 3">
            <a:extLst>
              <a:ext uri="{FF2B5EF4-FFF2-40B4-BE49-F238E27FC236}">
                <a16:creationId xmlns:a16="http://schemas.microsoft.com/office/drawing/2014/main" id="{38CA8061-BAD2-45B8-8EC4-087F33886D22}"/>
              </a:ext>
            </a:extLst>
          </p:cNvPr>
          <p:cNvGraphicFramePr>
            <a:graphicFrameLocks/>
          </p:cNvGraphicFramePr>
          <p:nvPr/>
        </p:nvGraphicFramePr>
        <p:xfrm>
          <a:off x="6419273" y="1218478"/>
          <a:ext cx="5008418" cy="457272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09604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299317" y="137168"/>
            <a:ext cx="7046513"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CUAL ES EL OBJETIVO GENERAL DEL PROGRAMA DE CONSOLIDACIÓN DE LA GESTIÓN MUNICIPAL?</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699164" y="924097"/>
            <a:ext cx="10793672" cy="917174"/>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FORTALECER A LAS DEPENDENCIAS Y ENTIDADES MUNICIPALES MEDIANTE LA VINCULACIÓN SECUENCIAL DE LAS ETAPAS DE: PLANEACIÓN, PROGRAMACIÓN Y PRESUPUESTACIÓN.</a:t>
            </a:r>
          </a:p>
          <a:p>
            <a:pPr marL="0" marR="0" lvl="0" indent="0" algn="ctr" defTabSz="914400" rtl="0" eaLnBrk="1" fontAlgn="auto" latinLnBrk="0" hangingPunct="1">
              <a:lnSpc>
                <a:spcPct val="90000"/>
              </a:lnSpc>
              <a:spcBef>
                <a:spcPts val="0"/>
              </a:spcBef>
              <a:spcAft>
                <a:spcPts val="600"/>
              </a:spcAft>
              <a:buClrTx/>
              <a:buSzTx/>
              <a:buFontTx/>
              <a:buNone/>
              <a:tabLst/>
              <a:defRPr/>
            </a:pPr>
            <a:r>
              <a:rPr lang="es-ES" dirty="0">
                <a:solidFill>
                  <a:prstClr val="black"/>
                </a:solidFill>
                <a:latin typeface="Calibri" panose="020F0502020204030204"/>
              </a:rPr>
              <a:t>SE MIDE MEDIANTE UN INDICADOR ESTRATÉGICO: </a:t>
            </a:r>
            <a:r>
              <a:rPr lang="es-ES" b="1" dirty="0">
                <a:solidFill>
                  <a:prstClr val="black"/>
                </a:solidFill>
                <a:latin typeface="Calibri" panose="020F0502020204030204"/>
              </a:rPr>
              <a:t>ÍNDICE DE AVANCE GENERAL en PBR-SED</a:t>
            </a:r>
            <a:endPar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uadroTexto 5">
            <a:extLst>
              <a:ext uri="{FF2B5EF4-FFF2-40B4-BE49-F238E27FC236}">
                <a16:creationId xmlns:a16="http://schemas.microsoft.com/office/drawing/2014/main" id="{3F104A3F-4F68-F92E-8E7B-02E06A480E78}"/>
              </a:ext>
            </a:extLst>
          </p:cNvPr>
          <p:cNvSpPr txBox="1"/>
          <p:nvPr/>
        </p:nvSpPr>
        <p:spPr>
          <a:xfrm>
            <a:off x="6312025" y="2603965"/>
            <a:ext cx="5422174" cy="2585323"/>
          </a:xfrm>
          <a:prstGeom prst="rect">
            <a:avLst/>
          </a:prstGeom>
          <a:noFill/>
        </p:spPr>
        <p:txBody>
          <a:bodyPr wrap="square">
            <a:spAutoFit/>
          </a:bodyPr>
          <a:lstStyle/>
          <a:p>
            <a:pPr algn="just"/>
            <a:r>
              <a:rPr lang="es-ES" dirty="0"/>
              <a:t>La gráfica muestra el índice de avance en la implementación del modelo </a:t>
            </a:r>
            <a:r>
              <a:rPr lang="es-ES" dirty="0" err="1"/>
              <a:t>PbR</a:t>
            </a:r>
            <a:r>
              <a:rPr lang="es-ES" dirty="0"/>
              <a:t>-SED (Presupuesto Basado en Resultados y Sistema de Evaluación del Desempeño) en varios municipios de México. Los valores se agrupan en cuatro categorías de desempeño según el puntaje obtenido:</a:t>
            </a:r>
            <a:endParaRPr lang="es-MX" dirty="0"/>
          </a:p>
          <a:p>
            <a:pPr algn="just"/>
            <a:r>
              <a:rPr lang="es-ES" dirty="0"/>
              <a:t>Para el municipio de Benito Juárez (Cancún, Quintana Roo) se encuentra en la categoría Alto (81-100), con un índice de 85.4%</a:t>
            </a:r>
            <a:endParaRPr kumimoji="0" lang="es-E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5C3775CC-FF50-C267-B159-24A2885BBC94}"/>
              </a:ext>
            </a:extLst>
          </p:cNvPr>
          <p:cNvPicPr>
            <a:picLocks noChangeAspect="1"/>
          </p:cNvPicPr>
          <p:nvPr/>
        </p:nvPicPr>
        <p:blipFill>
          <a:blip r:embed="rId2"/>
          <a:stretch>
            <a:fillRect/>
          </a:stretch>
        </p:blipFill>
        <p:spPr>
          <a:xfrm>
            <a:off x="244511" y="6617191"/>
            <a:ext cx="11827265" cy="103641"/>
          </a:xfrm>
          <a:prstGeom prst="rect">
            <a:avLst/>
          </a:prstGeom>
        </p:spPr>
      </p:pic>
      <p:pic>
        <p:nvPicPr>
          <p:cNvPr id="2" name="Imagen 1">
            <a:extLst>
              <a:ext uri="{FF2B5EF4-FFF2-40B4-BE49-F238E27FC236}">
                <a16:creationId xmlns:a16="http://schemas.microsoft.com/office/drawing/2014/main" id="{F8DEFFB7-BBF0-64BB-E77E-EB24438432D0}"/>
              </a:ext>
            </a:extLst>
          </p:cNvPr>
          <p:cNvPicPr>
            <a:picLocks noChangeAspect="1"/>
          </p:cNvPicPr>
          <p:nvPr/>
        </p:nvPicPr>
        <p:blipFill>
          <a:blip r:embed="rId3"/>
          <a:stretch>
            <a:fillRect/>
          </a:stretch>
        </p:blipFill>
        <p:spPr>
          <a:xfrm>
            <a:off x="457801" y="2347543"/>
            <a:ext cx="5612130" cy="3098165"/>
          </a:xfrm>
          <a:prstGeom prst="rect">
            <a:avLst/>
          </a:prstGeom>
        </p:spPr>
      </p:pic>
    </p:spTree>
    <p:extLst>
      <p:ext uri="{BB962C8B-B14F-4D97-AF65-F5344CB8AC3E}">
        <p14:creationId xmlns:p14="http://schemas.microsoft.com/office/powerpoint/2010/main" val="311511054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5" name="Imagen 4">
            <a:extLst>
              <a:ext uri="{FF2B5EF4-FFF2-40B4-BE49-F238E27FC236}">
                <a16:creationId xmlns:a16="http://schemas.microsoft.com/office/drawing/2014/main" id="{BF1747FF-6420-F12A-55C4-B5C23A3BF99F}"/>
              </a:ext>
            </a:extLst>
          </p:cNvPr>
          <p:cNvPicPr>
            <a:picLocks noChangeAspect="1"/>
          </p:cNvPicPr>
          <p:nvPr/>
        </p:nvPicPr>
        <p:blipFill>
          <a:blip r:embed="rId4"/>
          <a:stretch>
            <a:fillRect/>
          </a:stretch>
        </p:blipFill>
        <p:spPr>
          <a:xfrm>
            <a:off x="290956" y="1353032"/>
            <a:ext cx="1260754" cy="2085013"/>
          </a:xfrm>
          <a:prstGeom prst="rect">
            <a:avLst/>
          </a:prstGeom>
        </p:spPr>
      </p:pic>
      <p:pic>
        <p:nvPicPr>
          <p:cNvPr id="10" name="Imagen 9">
            <a:extLst>
              <a:ext uri="{FF2B5EF4-FFF2-40B4-BE49-F238E27FC236}">
                <a16:creationId xmlns:a16="http://schemas.microsoft.com/office/drawing/2014/main" id="{ACFA5AE0-8CCE-701D-F5C2-020CBCBF8FC5}"/>
              </a:ext>
            </a:extLst>
          </p:cNvPr>
          <p:cNvPicPr>
            <a:picLocks noChangeAspect="1"/>
          </p:cNvPicPr>
          <p:nvPr/>
        </p:nvPicPr>
        <p:blipFill>
          <a:blip r:embed="rId5"/>
          <a:stretch>
            <a:fillRect/>
          </a:stretch>
        </p:blipFill>
        <p:spPr>
          <a:xfrm>
            <a:off x="6096000" y="1353032"/>
            <a:ext cx="2084476" cy="2074412"/>
          </a:xfrm>
          <a:prstGeom prst="rect">
            <a:avLst/>
          </a:prstGeom>
        </p:spPr>
      </p:pic>
      <p:pic>
        <p:nvPicPr>
          <p:cNvPr id="15" name="Imagen 14">
            <a:extLst>
              <a:ext uri="{FF2B5EF4-FFF2-40B4-BE49-F238E27FC236}">
                <a16:creationId xmlns:a16="http://schemas.microsoft.com/office/drawing/2014/main" id="{F17161AC-4CF7-BC14-699F-463B784B7568}"/>
              </a:ext>
            </a:extLst>
          </p:cNvPr>
          <p:cNvPicPr>
            <a:picLocks noChangeAspect="1"/>
          </p:cNvPicPr>
          <p:nvPr/>
        </p:nvPicPr>
        <p:blipFill>
          <a:blip r:embed="rId6"/>
          <a:stretch>
            <a:fillRect/>
          </a:stretch>
        </p:blipFill>
        <p:spPr>
          <a:xfrm>
            <a:off x="7496252" y="3628594"/>
            <a:ext cx="2281382" cy="2670597"/>
          </a:xfrm>
          <a:prstGeom prst="rect">
            <a:avLst/>
          </a:prstGeom>
        </p:spPr>
      </p:pic>
      <p:pic>
        <p:nvPicPr>
          <p:cNvPr id="16" name="Imagen 15">
            <a:extLst>
              <a:ext uri="{FF2B5EF4-FFF2-40B4-BE49-F238E27FC236}">
                <a16:creationId xmlns:a16="http://schemas.microsoft.com/office/drawing/2014/main" id="{37D273CF-1BF8-62C3-8B53-7149362268B6}"/>
              </a:ext>
            </a:extLst>
          </p:cNvPr>
          <p:cNvPicPr>
            <a:picLocks noChangeAspect="1"/>
          </p:cNvPicPr>
          <p:nvPr/>
        </p:nvPicPr>
        <p:blipFill>
          <a:blip r:embed="rId7"/>
          <a:stretch>
            <a:fillRect/>
          </a:stretch>
        </p:blipFill>
        <p:spPr>
          <a:xfrm>
            <a:off x="9872490" y="3628594"/>
            <a:ext cx="2066723" cy="2670596"/>
          </a:xfrm>
          <a:prstGeom prst="rect">
            <a:avLst/>
          </a:prstGeom>
        </p:spPr>
      </p:pic>
      <p:pic>
        <p:nvPicPr>
          <p:cNvPr id="18" name="Imagen 17">
            <a:extLst>
              <a:ext uri="{FF2B5EF4-FFF2-40B4-BE49-F238E27FC236}">
                <a16:creationId xmlns:a16="http://schemas.microsoft.com/office/drawing/2014/main" id="{739987DD-992F-4DAC-419F-EC09FDB83129}"/>
              </a:ext>
            </a:extLst>
          </p:cNvPr>
          <p:cNvPicPr>
            <a:picLocks noChangeAspect="1"/>
          </p:cNvPicPr>
          <p:nvPr/>
        </p:nvPicPr>
        <p:blipFill>
          <a:blip r:embed="rId8"/>
          <a:stretch>
            <a:fillRect/>
          </a:stretch>
        </p:blipFill>
        <p:spPr>
          <a:xfrm>
            <a:off x="8344140" y="1256188"/>
            <a:ext cx="1972878" cy="2122230"/>
          </a:xfrm>
          <a:prstGeom prst="rect">
            <a:avLst/>
          </a:prstGeom>
        </p:spPr>
      </p:pic>
      <p:pic>
        <p:nvPicPr>
          <p:cNvPr id="21" name="Imagen 20">
            <a:extLst>
              <a:ext uri="{FF2B5EF4-FFF2-40B4-BE49-F238E27FC236}">
                <a16:creationId xmlns:a16="http://schemas.microsoft.com/office/drawing/2014/main" id="{B731FEF1-63A5-A57B-D419-EFE20A339299}"/>
              </a:ext>
            </a:extLst>
          </p:cNvPr>
          <p:cNvPicPr>
            <a:picLocks noChangeAspect="1"/>
          </p:cNvPicPr>
          <p:nvPr/>
        </p:nvPicPr>
        <p:blipFill>
          <a:blip r:embed="rId9"/>
          <a:stretch>
            <a:fillRect/>
          </a:stretch>
        </p:blipFill>
        <p:spPr>
          <a:xfrm>
            <a:off x="3918036" y="3628595"/>
            <a:ext cx="1853345" cy="2670599"/>
          </a:xfrm>
          <a:prstGeom prst="rect">
            <a:avLst/>
          </a:prstGeom>
        </p:spPr>
      </p:pic>
      <p:pic>
        <p:nvPicPr>
          <p:cNvPr id="22" name="Imagen 21">
            <a:extLst>
              <a:ext uri="{FF2B5EF4-FFF2-40B4-BE49-F238E27FC236}">
                <a16:creationId xmlns:a16="http://schemas.microsoft.com/office/drawing/2014/main" id="{99C2A9D5-27C8-DF18-36E9-28F54109E52E}"/>
              </a:ext>
            </a:extLst>
          </p:cNvPr>
          <p:cNvPicPr>
            <a:picLocks noChangeAspect="1"/>
          </p:cNvPicPr>
          <p:nvPr/>
        </p:nvPicPr>
        <p:blipFill>
          <a:blip r:embed="rId10"/>
          <a:stretch>
            <a:fillRect/>
          </a:stretch>
        </p:blipFill>
        <p:spPr>
          <a:xfrm>
            <a:off x="2840258" y="1342433"/>
            <a:ext cx="1445415" cy="2085011"/>
          </a:xfrm>
          <a:prstGeom prst="rect">
            <a:avLst/>
          </a:prstGeom>
        </p:spPr>
      </p:pic>
      <p:pic>
        <p:nvPicPr>
          <p:cNvPr id="23" name="Imagen 22">
            <a:extLst>
              <a:ext uri="{FF2B5EF4-FFF2-40B4-BE49-F238E27FC236}">
                <a16:creationId xmlns:a16="http://schemas.microsoft.com/office/drawing/2014/main" id="{E02C3678-0EC7-5A56-D5D7-3A422B60B454}"/>
              </a:ext>
            </a:extLst>
          </p:cNvPr>
          <p:cNvPicPr>
            <a:picLocks noChangeAspect="1"/>
          </p:cNvPicPr>
          <p:nvPr/>
        </p:nvPicPr>
        <p:blipFill>
          <a:blip r:embed="rId11"/>
          <a:stretch>
            <a:fillRect/>
          </a:stretch>
        </p:blipFill>
        <p:spPr>
          <a:xfrm>
            <a:off x="1565607" y="1353033"/>
            <a:ext cx="1260754" cy="2085012"/>
          </a:xfrm>
          <a:prstGeom prst="rect">
            <a:avLst/>
          </a:prstGeom>
        </p:spPr>
      </p:pic>
      <p:pic>
        <p:nvPicPr>
          <p:cNvPr id="24" name="Imagen 23">
            <a:extLst>
              <a:ext uri="{FF2B5EF4-FFF2-40B4-BE49-F238E27FC236}">
                <a16:creationId xmlns:a16="http://schemas.microsoft.com/office/drawing/2014/main" id="{E709FBDA-996D-5F98-1306-C82C0C9499B5}"/>
              </a:ext>
            </a:extLst>
          </p:cNvPr>
          <p:cNvPicPr>
            <a:picLocks noChangeAspect="1"/>
          </p:cNvPicPr>
          <p:nvPr/>
        </p:nvPicPr>
        <p:blipFill>
          <a:blip r:embed="rId12"/>
          <a:stretch>
            <a:fillRect/>
          </a:stretch>
        </p:blipFill>
        <p:spPr>
          <a:xfrm>
            <a:off x="1969835" y="3628598"/>
            <a:ext cx="1853345" cy="2670599"/>
          </a:xfrm>
          <a:prstGeom prst="rect">
            <a:avLst/>
          </a:prstGeom>
        </p:spPr>
      </p:pic>
      <p:pic>
        <p:nvPicPr>
          <p:cNvPr id="25" name="Imagen 24">
            <a:extLst>
              <a:ext uri="{FF2B5EF4-FFF2-40B4-BE49-F238E27FC236}">
                <a16:creationId xmlns:a16="http://schemas.microsoft.com/office/drawing/2014/main" id="{CA0546F6-0632-55A2-76F0-AB96228BF2EC}"/>
              </a:ext>
            </a:extLst>
          </p:cNvPr>
          <p:cNvPicPr>
            <a:picLocks noChangeAspect="1"/>
          </p:cNvPicPr>
          <p:nvPr/>
        </p:nvPicPr>
        <p:blipFill>
          <a:blip r:embed="rId13"/>
          <a:stretch>
            <a:fillRect/>
          </a:stretch>
        </p:blipFill>
        <p:spPr>
          <a:xfrm>
            <a:off x="180980" y="3628598"/>
            <a:ext cx="1693999" cy="2670599"/>
          </a:xfrm>
          <a:prstGeom prst="rect">
            <a:avLst/>
          </a:prstGeom>
        </p:spPr>
      </p:pic>
      <p:pic>
        <p:nvPicPr>
          <p:cNvPr id="26" name="Imagen 25">
            <a:extLst>
              <a:ext uri="{FF2B5EF4-FFF2-40B4-BE49-F238E27FC236}">
                <a16:creationId xmlns:a16="http://schemas.microsoft.com/office/drawing/2014/main" id="{F42DE91C-BB3E-5FFB-E933-082DF0CD3148}"/>
              </a:ext>
            </a:extLst>
          </p:cNvPr>
          <p:cNvPicPr>
            <a:picLocks noChangeAspect="1"/>
          </p:cNvPicPr>
          <p:nvPr/>
        </p:nvPicPr>
        <p:blipFill rotWithShape="1">
          <a:blip r:embed="rId14"/>
          <a:srcRect l="42424"/>
          <a:stretch/>
        </p:blipFill>
        <p:spPr>
          <a:xfrm>
            <a:off x="10400145" y="1256188"/>
            <a:ext cx="1609487" cy="2122229"/>
          </a:xfrm>
          <a:prstGeom prst="rect">
            <a:avLst/>
          </a:prstGeom>
        </p:spPr>
      </p:pic>
      <p:pic>
        <p:nvPicPr>
          <p:cNvPr id="27" name="Imagen 26">
            <a:extLst>
              <a:ext uri="{FF2B5EF4-FFF2-40B4-BE49-F238E27FC236}">
                <a16:creationId xmlns:a16="http://schemas.microsoft.com/office/drawing/2014/main" id="{0120E6AA-E74B-52E3-F0A1-ED4DEE97B612}"/>
              </a:ext>
            </a:extLst>
          </p:cNvPr>
          <p:cNvPicPr>
            <a:picLocks noChangeAspect="1"/>
          </p:cNvPicPr>
          <p:nvPr/>
        </p:nvPicPr>
        <p:blipFill>
          <a:blip r:embed="rId15"/>
          <a:stretch>
            <a:fillRect/>
          </a:stretch>
        </p:blipFill>
        <p:spPr>
          <a:xfrm>
            <a:off x="4310908" y="1353032"/>
            <a:ext cx="1618837" cy="2085011"/>
          </a:xfrm>
          <a:prstGeom prst="rect">
            <a:avLst/>
          </a:prstGeom>
        </p:spPr>
      </p:pic>
      <p:pic>
        <p:nvPicPr>
          <p:cNvPr id="28" name="Imagen 27">
            <a:extLst>
              <a:ext uri="{FF2B5EF4-FFF2-40B4-BE49-F238E27FC236}">
                <a16:creationId xmlns:a16="http://schemas.microsoft.com/office/drawing/2014/main" id="{3730121B-845A-4EE9-1B8E-4EDC04D0BF07}"/>
              </a:ext>
            </a:extLst>
          </p:cNvPr>
          <p:cNvPicPr>
            <a:picLocks noChangeAspect="1"/>
          </p:cNvPicPr>
          <p:nvPr/>
        </p:nvPicPr>
        <p:blipFill>
          <a:blip r:embed="rId16"/>
          <a:stretch>
            <a:fillRect/>
          </a:stretch>
        </p:blipFill>
        <p:spPr>
          <a:xfrm>
            <a:off x="5810821" y="3628596"/>
            <a:ext cx="1618837" cy="2670598"/>
          </a:xfrm>
          <a:prstGeom prst="rect">
            <a:avLst/>
          </a:prstGeom>
        </p:spPr>
      </p:pic>
    </p:spTree>
    <p:extLst>
      <p:ext uri="{BB962C8B-B14F-4D97-AF65-F5344CB8AC3E}">
        <p14:creationId xmlns:p14="http://schemas.microsoft.com/office/powerpoint/2010/main" val="684242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2" name="Imagen 1">
            <a:extLst>
              <a:ext uri="{FF2B5EF4-FFF2-40B4-BE49-F238E27FC236}">
                <a16:creationId xmlns:a16="http://schemas.microsoft.com/office/drawing/2014/main" id="{87F5100F-2419-F339-0D69-3B302913956B}"/>
              </a:ext>
            </a:extLst>
          </p:cNvPr>
          <p:cNvPicPr>
            <a:picLocks noChangeAspect="1"/>
          </p:cNvPicPr>
          <p:nvPr/>
        </p:nvPicPr>
        <p:blipFill>
          <a:blip r:embed="rId4"/>
          <a:stretch>
            <a:fillRect/>
          </a:stretch>
        </p:blipFill>
        <p:spPr>
          <a:xfrm>
            <a:off x="271137" y="1392760"/>
            <a:ext cx="2518245" cy="2036240"/>
          </a:xfrm>
          <a:prstGeom prst="rect">
            <a:avLst/>
          </a:prstGeom>
        </p:spPr>
      </p:pic>
      <p:pic>
        <p:nvPicPr>
          <p:cNvPr id="3" name="Imagen 2">
            <a:extLst>
              <a:ext uri="{FF2B5EF4-FFF2-40B4-BE49-F238E27FC236}">
                <a16:creationId xmlns:a16="http://schemas.microsoft.com/office/drawing/2014/main" id="{87E87515-F3E7-E6C4-39EE-F076D93ADD2E}"/>
              </a:ext>
            </a:extLst>
          </p:cNvPr>
          <p:cNvPicPr>
            <a:picLocks noChangeAspect="1"/>
          </p:cNvPicPr>
          <p:nvPr/>
        </p:nvPicPr>
        <p:blipFill>
          <a:blip r:embed="rId5"/>
          <a:stretch>
            <a:fillRect/>
          </a:stretch>
        </p:blipFill>
        <p:spPr>
          <a:xfrm>
            <a:off x="2908472" y="1392760"/>
            <a:ext cx="2932430" cy="2036240"/>
          </a:xfrm>
          <a:prstGeom prst="rect">
            <a:avLst/>
          </a:prstGeom>
        </p:spPr>
      </p:pic>
      <p:pic>
        <p:nvPicPr>
          <p:cNvPr id="5" name="Imagen 4">
            <a:extLst>
              <a:ext uri="{FF2B5EF4-FFF2-40B4-BE49-F238E27FC236}">
                <a16:creationId xmlns:a16="http://schemas.microsoft.com/office/drawing/2014/main" id="{308CC953-52ED-5639-0F7D-DBCBE4A5DB94}"/>
              </a:ext>
            </a:extLst>
          </p:cNvPr>
          <p:cNvPicPr>
            <a:picLocks noChangeAspect="1"/>
          </p:cNvPicPr>
          <p:nvPr/>
        </p:nvPicPr>
        <p:blipFill>
          <a:blip r:embed="rId6"/>
          <a:stretch>
            <a:fillRect/>
          </a:stretch>
        </p:blipFill>
        <p:spPr>
          <a:xfrm>
            <a:off x="5959992" y="1392759"/>
            <a:ext cx="2622145" cy="2036240"/>
          </a:xfrm>
          <a:prstGeom prst="rect">
            <a:avLst/>
          </a:prstGeom>
        </p:spPr>
      </p:pic>
      <p:pic>
        <p:nvPicPr>
          <p:cNvPr id="7" name="Imagen 6">
            <a:extLst>
              <a:ext uri="{FF2B5EF4-FFF2-40B4-BE49-F238E27FC236}">
                <a16:creationId xmlns:a16="http://schemas.microsoft.com/office/drawing/2014/main" id="{04C07CEA-96F2-6CED-CAF8-C48DF0DD13E9}"/>
              </a:ext>
            </a:extLst>
          </p:cNvPr>
          <p:cNvPicPr>
            <a:picLocks noChangeAspect="1"/>
          </p:cNvPicPr>
          <p:nvPr/>
        </p:nvPicPr>
        <p:blipFill>
          <a:blip r:embed="rId7"/>
          <a:stretch>
            <a:fillRect/>
          </a:stretch>
        </p:blipFill>
        <p:spPr>
          <a:xfrm>
            <a:off x="8671881" y="1372785"/>
            <a:ext cx="3080866" cy="2036241"/>
          </a:xfrm>
          <a:prstGeom prst="rect">
            <a:avLst/>
          </a:prstGeom>
        </p:spPr>
      </p:pic>
      <p:pic>
        <p:nvPicPr>
          <p:cNvPr id="15" name="Imagen 14">
            <a:extLst>
              <a:ext uri="{FF2B5EF4-FFF2-40B4-BE49-F238E27FC236}">
                <a16:creationId xmlns:a16="http://schemas.microsoft.com/office/drawing/2014/main" id="{3D4B69B8-BC7E-7428-DDA1-A01C02745859}"/>
              </a:ext>
            </a:extLst>
          </p:cNvPr>
          <p:cNvPicPr>
            <a:picLocks noChangeAspect="1"/>
          </p:cNvPicPr>
          <p:nvPr/>
        </p:nvPicPr>
        <p:blipFill>
          <a:blip r:embed="rId8"/>
          <a:stretch>
            <a:fillRect/>
          </a:stretch>
        </p:blipFill>
        <p:spPr>
          <a:xfrm>
            <a:off x="271137" y="3605178"/>
            <a:ext cx="2148528" cy="2572077"/>
          </a:xfrm>
          <a:prstGeom prst="rect">
            <a:avLst/>
          </a:prstGeom>
        </p:spPr>
      </p:pic>
      <p:pic>
        <p:nvPicPr>
          <p:cNvPr id="16" name="Imagen 15">
            <a:extLst>
              <a:ext uri="{FF2B5EF4-FFF2-40B4-BE49-F238E27FC236}">
                <a16:creationId xmlns:a16="http://schemas.microsoft.com/office/drawing/2014/main" id="{B6A2938B-8707-25A0-E420-194D7AF5DEA2}"/>
              </a:ext>
            </a:extLst>
          </p:cNvPr>
          <p:cNvPicPr>
            <a:picLocks noChangeAspect="1"/>
          </p:cNvPicPr>
          <p:nvPr/>
        </p:nvPicPr>
        <p:blipFill>
          <a:blip r:embed="rId9"/>
          <a:stretch>
            <a:fillRect/>
          </a:stretch>
        </p:blipFill>
        <p:spPr>
          <a:xfrm>
            <a:off x="2538755" y="3585111"/>
            <a:ext cx="3302147" cy="2592144"/>
          </a:xfrm>
          <a:prstGeom prst="rect">
            <a:avLst/>
          </a:prstGeom>
        </p:spPr>
      </p:pic>
      <p:pic>
        <p:nvPicPr>
          <p:cNvPr id="17" name="Imagen 16">
            <a:extLst>
              <a:ext uri="{FF2B5EF4-FFF2-40B4-BE49-F238E27FC236}">
                <a16:creationId xmlns:a16="http://schemas.microsoft.com/office/drawing/2014/main" id="{708ED0A1-F0DD-36AE-77E1-305F8CF86649}"/>
              </a:ext>
            </a:extLst>
          </p:cNvPr>
          <p:cNvPicPr>
            <a:picLocks noChangeAspect="1"/>
          </p:cNvPicPr>
          <p:nvPr/>
        </p:nvPicPr>
        <p:blipFill>
          <a:blip r:embed="rId10"/>
          <a:stretch>
            <a:fillRect/>
          </a:stretch>
        </p:blipFill>
        <p:spPr>
          <a:xfrm>
            <a:off x="5959992" y="3585110"/>
            <a:ext cx="2503169" cy="2592143"/>
          </a:xfrm>
          <a:prstGeom prst="rect">
            <a:avLst/>
          </a:prstGeom>
        </p:spPr>
      </p:pic>
      <p:pic>
        <p:nvPicPr>
          <p:cNvPr id="18" name="Imagen 17">
            <a:extLst>
              <a:ext uri="{FF2B5EF4-FFF2-40B4-BE49-F238E27FC236}">
                <a16:creationId xmlns:a16="http://schemas.microsoft.com/office/drawing/2014/main" id="{17FECAFF-DC09-96AE-4175-C4B18C6CBDAB}"/>
              </a:ext>
            </a:extLst>
          </p:cNvPr>
          <p:cNvPicPr>
            <a:picLocks noChangeAspect="1"/>
          </p:cNvPicPr>
          <p:nvPr/>
        </p:nvPicPr>
        <p:blipFill>
          <a:blip r:embed="rId11"/>
          <a:stretch>
            <a:fillRect/>
          </a:stretch>
        </p:blipFill>
        <p:spPr>
          <a:xfrm>
            <a:off x="8515927" y="3585111"/>
            <a:ext cx="3236820" cy="2508570"/>
          </a:xfrm>
          <a:prstGeom prst="rect">
            <a:avLst/>
          </a:prstGeom>
        </p:spPr>
      </p:pic>
    </p:spTree>
    <p:extLst>
      <p:ext uri="{BB962C8B-B14F-4D97-AF65-F5344CB8AC3E}">
        <p14:creationId xmlns:p14="http://schemas.microsoft.com/office/powerpoint/2010/main" val="1143915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E24DB51-ACF8-8EF3-7FD7-FDF8511A36CB}"/>
              </a:ext>
            </a:extLst>
          </p:cNvPr>
          <p:cNvSpPr>
            <a:spLocks noGrp="1"/>
          </p:cNvSpPr>
          <p:nvPr>
            <p:ph type="title"/>
          </p:nvPr>
        </p:nvSpPr>
        <p:spPr/>
        <p:txBody>
          <a:bodyPr/>
          <a:lstStyle/>
          <a:p>
            <a:br>
              <a:rPr lang="es-ES" dirty="0"/>
            </a:br>
            <a:endParaRPr lang="es-MX" dirty="0"/>
          </a:p>
        </p:txBody>
      </p:sp>
      <p:sp>
        <p:nvSpPr>
          <p:cNvPr id="6" name="Marcador de contenido 5">
            <a:extLst>
              <a:ext uri="{FF2B5EF4-FFF2-40B4-BE49-F238E27FC236}">
                <a16:creationId xmlns:a16="http://schemas.microsoft.com/office/drawing/2014/main" id="{CFD026DA-6EB2-31B7-4A56-7E816FE7A6BE}"/>
              </a:ext>
            </a:extLst>
          </p:cNvPr>
          <p:cNvSpPr>
            <a:spLocks noGrp="1"/>
          </p:cNvSpPr>
          <p:nvPr>
            <p:ph sz="half" idx="1"/>
          </p:nvPr>
        </p:nvSpPr>
        <p:spPr/>
        <p:txBody>
          <a:bodyPr>
            <a:normAutofit/>
          </a:bodyPr>
          <a:lstStyle/>
          <a:p>
            <a:pPr algn="just"/>
            <a:r>
              <a:rPr lang="es-MX" sz="1800" dirty="0"/>
              <a:t>La Dirección de Relaciones Públicas entrega mediante su </a:t>
            </a:r>
            <a:r>
              <a:rPr lang="es-MX" sz="1800" b="1" dirty="0"/>
              <a:t>COMPONENTE</a:t>
            </a:r>
            <a:r>
              <a:rPr lang="es-MX" sz="1800" dirty="0"/>
              <a:t> el cumplimiento de los acercamientos con los gobiernos y sectores de la sociedad.</a:t>
            </a:r>
          </a:p>
          <a:p>
            <a:pPr algn="just"/>
            <a:r>
              <a:rPr lang="es-ES" sz="1800" dirty="0"/>
              <a:t>Para este segundo trimestre se tenía una meta planeada de 4 acercamientos (firmas de beneficios para los colaboradores del municipio de Benito Juárez) con distintas empresas de la ciudad, de las cuales se lograron concretar 6, obteniendo el 150% de la meta planeada, las empresas, que se sumaron son: 1.-La Grandiosa Cancún, 2.- Boa </a:t>
            </a:r>
            <a:r>
              <a:rPr lang="es-ES" sz="1800" dirty="0" err="1"/>
              <a:t>Rest</a:t>
            </a:r>
            <a:r>
              <a:rPr lang="es-ES" sz="1800" dirty="0"/>
              <a:t> &amp; Bar, 3.- Gran Puerto, 4.- Gran Puerto Corazón, 5.- La </a:t>
            </a:r>
            <a:r>
              <a:rPr lang="es-ES" sz="1800" dirty="0" err="1"/>
              <a:t>La</a:t>
            </a:r>
            <a:r>
              <a:rPr lang="es-ES" sz="1800" dirty="0"/>
              <a:t> </a:t>
            </a:r>
            <a:r>
              <a:rPr lang="es-ES" sz="1800" dirty="0" err="1"/>
              <a:t>Lash</a:t>
            </a:r>
            <a:r>
              <a:rPr lang="es-ES" sz="1800" dirty="0"/>
              <a:t> y 6.- El Patio.</a:t>
            </a:r>
            <a:endParaRPr lang="es-MX" sz="1800" dirty="0"/>
          </a:p>
        </p:txBody>
      </p:sp>
      <p:pic>
        <p:nvPicPr>
          <p:cNvPr id="7" name="Imagen 6"/>
          <p:cNvPicPr>
            <a:picLocks noChangeAspect="1"/>
          </p:cNvPicPr>
          <p:nvPr/>
        </p:nvPicPr>
        <p:blipFill>
          <a:blip r:embed="rId3"/>
          <a:stretch>
            <a:fillRect/>
          </a:stretch>
        </p:blipFill>
        <p:spPr>
          <a:xfrm>
            <a:off x="838200" y="365125"/>
            <a:ext cx="3993108" cy="872326"/>
          </a:xfrm>
          <a:prstGeom prst="rect">
            <a:avLst/>
          </a:prstGeom>
        </p:spPr>
      </p:pic>
      <p:pic>
        <p:nvPicPr>
          <p:cNvPr id="5" name="Marcador de contenido 4">
            <a:extLst>
              <a:ext uri="{FF2B5EF4-FFF2-40B4-BE49-F238E27FC236}">
                <a16:creationId xmlns:a16="http://schemas.microsoft.com/office/drawing/2014/main" id="{0290C131-388A-85B3-EF1A-3F8AF9593F36}"/>
              </a:ext>
            </a:extLst>
          </p:cNvPr>
          <p:cNvPicPr>
            <a:picLocks noGrp="1" noChangeAspect="1"/>
          </p:cNvPicPr>
          <p:nvPr>
            <p:ph sz="half" idx="2"/>
          </p:nvPr>
        </p:nvPicPr>
        <p:blipFill>
          <a:blip r:embed="rId4"/>
          <a:stretch>
            <a:fillRect/>
          </a:stretch>
        </p:blipFill>
        <p:spPr>
          <a:xfrm>
            <a:off x="6460000" y="1825625"/>
            <a:ext cx="4627265" cy="3200677"/>
          </a:xfrm>
          <a:prstGeom prst="rect">
            <a:avLst/>
          </a:prstGeom>
        </p:spPr>
      </p:pic>
    </p:spTree>
    <p:extLst>
      <p:ext uri="{BB962C8B-B14F-4D97-AF65-F5344CB8AC3E}">
        <p14:creationId xmlns:p14="http://schemas.microsoft.com/office/powerpoint/2010/main" val="1215289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237451"/>
            <a:ext cx="5181600" cy="5255424"/>
          </a:xfrm>
        </p:spPr>
        <p:txBody>
          <a:bodyPr>
            <a:noAutofit/>
          </a:bodyPr>
          <a:lstStyle/>
          <a:p>
            <a:pPr algn="just"/>
            <a:r>
              <a:rPr lang="es-MX" sz="1600" dirty="0"/>
              <a:t>La Dirección de Relaciones Públicas a nivel </a:t>
            </a:r>
            <a:r>
              <a:rPr lang="es-MX" sz="1600" b="1" dirty="0"/>
              <a:t>ACTIVIDADES</a:t>
            </a:r>
            <a:r>
              <a:rPr lang="es-MX" sz="1600" dirty="0"/>
              <a:t> cerró el segundo trimestre del 2025 obteniendo el 100% de cumplimiento en la actividad de </a:t>
            </a:r>
            <a:r>
              <a:rPr lang="es-MX" sz="1600" b="1" dirty="0"/>
              <a:t>Apoyos o requerimientos</a:t>
            </a:r>
            <a:r>
              <a:rPr lang="es-MX" sz="1600" dirty="0"/>
              <a:t>.</a:t>
            </a:r>
          </a:p>
          <a:p>
            <a:pPr algn="just"/>
            <a:r>
              <a:rPr lang="es-ES" sz="1500" dirty="0"/>
              <a:t> Durante el segundo trimestre  la meta planeada era de 5 apoyos o requerimientos en eventos, de los cuales se logró superar la meta con 8 participaciones, obteniendo el 160% de la meta en este indicador, los eventos en los que se tuvo participación fueron: 1.-Quintana Roo, Voces de su Historia, Miguel Borge Martín, 2.- Conversatorio, Fuentes, Monumentos y Patrimonio Cultural de la Ciudad, 3.- Conversatorio, ¿Conoces Los Monumentos Históricos de Cancún?, 4.- II Sesión Solemne, entrega de Medalla al Mérito Ciudadano Sigfrido Paz Paredes edición 2025, 5.- El Picnic más grande de Cancún. 6.- Quintana Roo, Voces de su Historia, Joaquín Hendricks Díaz, 7.- Conversatorio El Primer Cancún, 8.- Campaña Cero Corrupción.</a:t>
            </a:r>
          </a:p>
          <a:p>
            <a:pPr algn="just"/>
            <a:r>
              <a:rPr lang="es-ES" sz="1400" dirty="0"/>
              <a:t>En este segundo trimestre se estableció una meta de 9,000 difusiones, de las cuales se lograron realizar 8,970 difusiones alcanzando un 99.67% de avance en el indicador, gracias a los distintos eventos que realizaron las diferentes áreas del municipio de Benito Juárez y que solicitaron el apoyo de difusión de la Dirección de Relaciones Públicas.</a:t>
            </a:r>
            <a:endParaRPr lang="es-MX" sz="1500" dirty="0"/>
          </a:p>
        </p:txBody>
      </p:sp>
      <p:pic>
        <p:nvPicPr>
          <p:cNvPr id="6" name="Imagen 5"/>
          <p:cNvPicPr>
            <a:picLocks noChangeAspect="1"/>
          </p:cNvPicPr>
          <p:nvPr/>
        </p:nvPicPr>
        <p:blipFill>
          <a:blip r:embed="rId3"/>
          <a:stretch>
            <a:fillRect/>
          </a:stretch>
        </p:blipFill>
        <p:spPr>
          <a:xfrm>
            <a:off x="838200" y="365125"/>
            <a:ext cx="3993108" cy="872326"/>
          </a:xfrm>
          <a:prstGeom prst="rect">
            <a:avLst/>
          </a:prstGeom>
        </p:spPr>
      </p:pic>
      <p:pic>
        <p:nvPicPr>
          <p:cNvPr id="4" name="Marcador de contenido 3">
            <a:extLst>
              <a:ext uri="{FF2B5EF4-FFF2-40B4-BE49-F238E27FC236}">
                <a16:creationId xmlns:a16="http://schemas.microsoft.com/office/drawing/2014/main" id="{8F6BEF51-5796-2D42-F099-F9E554153F4F}"/>
              </a:ext>
            </a:extLst>
          </p:cNvPr>
          <p:cNvPicPr>
            <a:picLocks noGrp="1" noChangeAspect="1"/>
          </p:cNvPicPr>
          <p:nvPr>
            <p:ph sz="half" idx="2"/>
          </p:nvPr>
        </p:nvPicPr>
        <p:blipFill>
          <a:blip r:embed="rId4"/>
          <a:stretch>
            <a:fillRect/>
          </a:stretch>
        </p:blipFill>
        <p:spPr>
          <a:xfrm>
            <a:off x="6096000" y="1467293"/>
            <a:ext cx="5181600" cy="4242391"/>
          </a:xfrm>
          <a:prstGeom prst="rect">
            <a:avLst/>
          </a:prstGeom>
        </p:spPr>
      </p:pic>
    </p:spTree>
    <p:extLst>
      <p:ext uri="{BB962C8B-B14F-4D97-AF65-F5344CB8AC3E}">
        <p14:creationId xmlns:p14="http://schemas.microsoft.com/office/powerpoint/2010/main" val="4233140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0"/>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Dirección de Relaciones Públicas</a:t>
            </a:r>
            <a:endParaRPr kumimoji="0" lang="es-ES" sz="2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18" name="Imagen 17">
            <a:extLst>
              <a:ext uri="{FF2B5EF4-FFF2-40B4-BE49-F238E27FC236}">
                <a16:creationId xmlns:a16="http://schemas.microsoft.com/office/drawing/2014/main" id="{1B9411B0-BFCB-0915-3A8A-45C2435CAC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5414" y="4066580"/>
            <a:ext cx="3169572" cy="2110935"/>
          </a:xfrm>
          <a:prstGeom prst="rect">
            <a:avLst/>
          </a:prstGeom>
        </p:spPr>
      </p:pic>
      <p:pic>
        <p:nvPicPr>
          <p:cNvPr id="26" name="Imagen 25">
            <a:extLst>
              <a:ext uri="{FF2B5EF4-FFF2-40B4-BE49-F238E27FC236}">
                <a16:creationId xmlns:a16="http://schemas.microsoft.com/office/drawing/2014/main" id="{08A8FBF1-3464-C5CB-D48C-F50CDA910C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559" y="1744846"/>
            <a:ext cx="4029740" cy="1861236"/>
          </a:xfrm>
          <a:prstGeom prst="rect">
            <a:avLst/>
          </a:prstGeom>
        </p:spPr>
      </p:pic>
      <p:pic>
        <p:nvPicPr>
          <p:cNvPr id="28" name="Imagen 27">
            <a:extLst>
              <a:ext uri="{FF2B5EF4-FFF2-40B4-BE49-F238E27FC236}">
                <a16:creationId xmlns:a16="http://schemas.microsoft.com/office/drawing/2014/main" id="{85BFCD1B-0AB3-1D82-40C2-E9D3A74172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7473" y="4253601"/>
            <a:ext cx="4029740" cy="1861236"/>
          </a:xfrm>
          <a:prstGeom prst="rect">
            <a:avLst/>
          </a:prstGeom>
        </p:spPr>
      </p:pic>
      <p:pic>
        <p:nvPicPr>
          <p:cNvPr id="30" name="Imagen 29">
            <a:extLst>
              <a:ext uri="{FF2B5EF4-FFF2-40B4-BE49-F238E27FC236}">
                <a16:creationId xmlns:a16="http://schemas.microsoft.com/office/drawing/2014/main" id="{5143C75B-CD5D-A028-F28E-5F71759402A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15237" y="4464588"/>
            <a:ext cx="3443633" cy="1590528"/>
          </a:xfrm>
          <a:prstGeom prst="rect">
            <a:avLst/>
          </a:prstGeom>
        </p:spPr>
      </p:pic>
      <p:pic>
        <p:nvPicPr>
          <p:cNvPr id="34" name="Imagen 33">
            <a:extLst>
              <a:ext uri="{FF2B5EF4-FFF2-40B4-BE49-F238E27FC236}">
                <a16:creationId xmlns:a16="http://schemas.microsoft.com/office/drawing/2014/main" id="{EA51FEA4-6677-21BF-9875-30EC01B0F92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40483" y="1522641"/>
            <a:ext cx="3289867" cy="2193245"/>
          </a:xfrm>
          <a:prstGeom prst="rect">
            <a:avLst/>
          </a:prstGeom>
        </p:spPr>
      </p:pic>
      <p:pic>
        <p:nvPicPr>
          <p:cNvPr id="36" name="Imagen 35">
            <a:extLst>
              <a:ext uri="{FF2B5EF4-FFF2-40B4-BE49-F238E27FC236}">
                <a16:creationId xmlns:a16="http://schemas.microsoft.com/office/drawing/2014/main" id="{D3097F24-E9CF-E2CA-DE98-2B7F49CC915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15237" y="1598148"/>
            <a:ext cx="3289866" cy="2115281"/>
          </a:xfrm>
          <a:prstGeom prst="rect">
            <a:avLst/>
          </a:prstGeom>
        </p:spPr>
      </p:pic>
    </p:spTree>
    <p:extLst>
      <p:ext uri="{BB962C8B-B14F-4D97-AF65-F5344CB8AC3E}">
        <p14:creationId xmlns:p14="http://schemas.microsoft.com/office/powerpoint/2010/main" val="21255028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0"/>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Dirección de Relaciones Públicas</a:t>
            </a:r>
            <a:endParaRPr kumimoji="0" lang="es-ES" sz="2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14" name="Imagen 13">
            <a:extLst>
              <a:ext uri="{FF2B5EF4-FFF2-40B4-BE49-F238E27FC236}">
                <a16:creationId xmlns:a16="http://schemas.microsoft.com/office/drawing/2014/main" id="{F390FF96-278F-EDFA-601C-09E4BF51C5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8894" y="4106662"/>
            <a:ext cx="2894146" cy="1928678"/>
          </a:xfrm>
          <a:prstGeom prst="rect">
            <a:avLst/>
          </a:prstGeom>
        </p:spPr>
      </p:pic>
      <p:pic>
        <p:nvPicPr>
          <p:cNvPr id="22" name="Imagen 21">
            <a:extLst>
              <a:ext uri="{FF2B5EF4-FFF2-40B4-BE49-F238E27FC236}">
                <a16:creationId xmlns:a16="http://schemas.microsoft.com/office/drawing/2014/main" id="{77CA7666-FBE3-6E60-DE42-E4204A9722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7099" y="4188082"/>
            <a:ext cx="2732323" cy="1820410"/>
          </a:xfrm>
          <a:prstGeom prst="rect">
            <a:avLst/>
          </a:prstGeom>
        </p:spPr>
      </p:pic>
      <p:pic>
        <p:nvPicPr>
          <p:cNvPr id="3" name="Imagen 2">
            <a:extLst>
              <a:ext uri="{FF2B5EF4-FFF2-40B4-BE49-F238E27FC236}">
                <a16:creationId xmlns:a16="http://schemas.microsoft.com/office/drawing/2014/main" id="{37AC26FB-A99B-3F51-4505-695B466F34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18698" y="1574457"/>
            <a:ext cx="3054342" cy="2034956"/>
          </a:xfrm>
          <a:prstGeom prst="rect">
            <a:avLst/>
          </a:prstGeom>
        </p:spPr>
      </p:pic>
      <p:pic>
        <p:nvPicPr>
          <p:cNvPr id="8" name="Imagen 7">
            <a:extLst>
              <a:ext uri="{FF2B5EF4-FFF2-40B4-BE49-F238E27FC236}">
                <a16:creationId xmlns:a16="http://schemas.microsoft.com/office/drawing/2014/main" id="{1158DEC3-4131-AF9F-7838-3712DFEE4B2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7131" b="4541"/>
          <a:stretch/>
        </p:blipFill>
        <p:spPr>
          <a:xfrm>
            <a:off x="6638699" y="4188082"/>
            <a:ext cx="1900918" cy="1972089"/>
          </a:xfrm>
          <a:prstGeom prst="rect">
            <a:avLst/>
          </a:prstGeom>
        </p:spPr>
      </p:pic>
      <p:pic>
        <p:nvPicPr>
          <p:cNvPr id="13" name="Imagen 12">
            <a:extLst>
              <a:ext uri="{FF2B5EF4-FFF2-40B4-BE49-F238E27FC236}">
                <a16:creationId xmlns:a16="http://schemas.microsoft.com/office/drawing/2014/main" id="{31250B9C-B7E9-8BDB-4E47-75D234F34DC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526" t="27280" r="476" b="-6731"/>
          <a:stretch/>
        </p:blipFill>
        <p:spPr>
          <a:xfrm>
            <a:off x="219559" y="1373885"/>
            <a:ext cx="4322095" cy="2433950"/>
          </a:xfrm>
          <a:prstGeom prst="rect">
            <a:avLst/>
          </a:prstGeom>
        </p:spPr>
      </p:pic>
      <p:pic>
        <p:nvPicPr>
          <p:cNvPr id="16" name="Imagen 15">
            <a:extLst>
              <a:ext uri="{FF2B5EF4-FFF2-40B4-BE49-F238E27FC236}">
                <a16:creationId xmlns:a16="http://schemas.microsoft.com/office/drawing/2014/main" id="{A2014321-8FE0-887B-C733-471896DC1B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5280" t="3976" r="2398" b="14422"/>
          <a:stretch/>
        </p:blipFill>
        <p:spPr>
          <a:xfrm>
            <a:off x="418960" y="4167670"/>
            <a:ext cx="2894147" cy="1704339"/>
          </a:xfrm>
          <a:prstGeom prst="rect">
            <a:avLst/>
          </a:prstGeom>
        </p:spPr>
      </p:pic>
      <p:pic>
        <p:nvPicPr>
          <p:cNvPr id="19" name="Imagen 18">
            <a:extLst>
              <a:ext uri="{FF2B5EF4-FFF2-40B4-BE49-F238E27FC236}">
                <a16:creationId xmlns:a16="http://schemas.microsoft.com/office/drawing/2014/main" id="{0F0A337F-9E2C-D4CC-D5B6-DA5EF6B783F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2704"/>
          <a:stretch/>
        </p:blipFill>
        <p:spPr>
          <a:xfrm>
            <a:off x="4629154" y="1409254"/>
            <a:ext cx="3782872" cy="2200159"/>
          </a:xfrm>
          <a:prstGeom prst="rect">
            <a:avLst/>
          </a:prstGeom>
        </p:spPr>
      </p:pic>
    </p:spTree>
    <p:extLst>
      <p:ext uri="{BB962C8B-B14F-4D97-AF65-F5344CB8AC3E}">
        <p14:creationId xmlns:p14="http://schemas.microsoft.com/office/powerpoint/2010/main" val="1713574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92C75A0-06B0-1DF1-5F5A-F668B0CDF767}"/>
              </a:ext>
            </a:extLst>
          </p:cNvPr>
          <p:cNvSpPr txBox="1"/>
          <p:nvPr/>
        </p:nvSpPr>
        <p:spPr>
          <a:xfrm>
            <a:off x="3277590" y="273132"/>
            <a:ext cx="8619506" cy="2308324"/>
          </a:xfrm>
          <a:prstGeom prst="rect">
            <a:avLst/>
          </a:prstGeom>
          <a:noFill/>
        </p:spPr>
        <p:txBody>
          <a:bodyPr wrap="square">
            <a:spAutoFit/>
          </a:bodyPr>
          <a:lstStyle/>
          <a:p>
            <a:r>
              <a:rPr lang="es-MX" dirty="0"/>
              <a:t>Durante el segundo trimestre de 2025, la Dirección de Comunicación Social desarrolló de manera puntual y eficiente las actividades programadas, orientadas a fortalecer la difusión institucional, garantizar la cobertura de las acciones de gobierno y mantener una comunicación constante y efectiva con la ciudadanía y los medios de comunicación.</a:t>
            </a:r>
          </a:p>
          <a:p>
            <a:r>
              <a:rPr lang="es-MX" dirty="0"/>
              <a:t>En primer lugar, se cumplió al 100% la agenda de trabajo con medios, con un total de 1,110 acciones realizadas, consolidando el posicionamiento y la presencia del gobierno municipal en los distintos espacios informativos.</a:t>
            </a:r>
          </a:p>
        </p:txBody>
      </p:sp>
      <p:graphicFrame>
        <p:nvGraphicFramePr>
          <p:cNvPr id="4" name="Gráfico 3">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4201595391"/>
              </p:ext>
            </p:extLst>
          </p:nvPr>
        </p:nvGraphicFramePr>
        <p:xfrm>
          <a:off x="4607213" y="2870614"/>
          <a:ext cx="5748069" cy="3746911"/>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agen 5">
            <a:extLst>
              <a:ext uri="{FF2B5EF4-FFF2-40B4-BE49-F238E27FC236}">
                <a16:creationId xmlns:a16="http://schemas.microsoft.com/office/drawing/2014/main" id="{70827E63-3A65-9441-FB7E-B365B0CFB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28" y="0"/>
            <a:ext cx="3194462" cy="891339"/>
          </a:xfrm>
          <a:prstGeom prst="rect">
            <a:avLst/>
          </a:prstGeom>
        </p:spPr>
      </p:pic>
    </p:spTree>
    <p:extLst>
      <p:ext uri="{BB962C8B-B14F-4D97-AF65-F5344CB8AC3E}">
        <p14:creationId xmlns:p14="http://schemas.microsoft.com/office/powerpoint/2010/main" val="4286805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EBB3CE1-0778-3916-D407-F5C0D5CE2373}"/>
              </a:ext>
            </a:extLst>
          </p:cNvPr>
          <p:cNvSpPr txBox="1"/>
          <p:nvPr/>
        </p:nvSpPr>
        <p:spPr>
          <a:xfrm>
            <a:off x="213756" y="655306"/>
            <a:ext cx="11744696" cy="3139321"/>
          </a:xfrm>
          <a:prstGeom prst="rect">
            <a:avLst/>
          </a:prstGeom>
          <a:noFill/>
        </p:spPr>
        <p:txBody>
          <a:bodyPr wrap="square">
            <a:spAutoFit/>
          </a:bodyPr>
          <a:lstStyle/>
          <a:p>
            <a:r>
              <a:rPr lang="es-MX" dirty="0"/>
              <a:t>En materia de producción y difusión de contenidos, se elaboraron 405 boletines informativos de los 416 planeados, lo que representa un cumplimiento del 97.36%, mostrando un alto grado de eficiencia en la generación de comunicados oficiales. Asimismo, se superaron las metas en otras líneas de acción relevantes: se registraron 78 horas de video grabadas frente a una meta de 69 horas (113.04% de cumplimiento), 9,108 fotografías publicadas de una meta de 8,300 (109.73%) y se emitieron 510 órdenes de inserción de campañas publicitarias respecto a una meta de 400 (127.5%).</a:t>
            </a:r>
          </a:p>
          <a:p>
            <a:endParaRPr lang="es-MX" dirty="0"/>
          </a:p>
          <a:p>
            <a:r>
              <a:rPr lang="es-MX" dirty="0"/>
              <a:t>Estos resultados reflejan un desempeño destacado en la cobertura mediática, producción audiovisual e implementación de campañas de difusión. La Dirección ha contribuido de forma significativa al fortalecimiento de la imagen institucional del gobierno municipal, promoviendo la transparencia, la rendición de cuentas y el derecho a la información de la población benitojuarense.</a:t>
            </a:r>
          </a:p>
        </p:txBody>
      </p:sp>
      <p:graphicFrame>
        <p:nvGraphicFramePr>
          <p:cNvPr id="5" name="Gráfico 4">
            <a:extLst>
              <a:ext uri="{FF2B5EF4-FFF2-40B4-BE49-F238E27FC236}">
                <a16:creationId xmlns:a16="http://schemas.microsoft.com/office/drawing/2014/main" id="{A7B11976-BC87-4CEA-A3B3-D6441D4BA195}"/>
              </a:ext>
            </a:extLst>
          </p:cNvPr>
          <p:cNvGraphicFramePr>
            <a:graphicFrameLocks/>
          </p:cNvGraphicFramePr>
          <p:nvPr>
            <p:extLst>
              <p:ext uri="{D42A27DB-BD31-4B8C-83A1-F6EECF244321}">
                <p14:modId xmlns:p14="http://schemas.microsoft.com/office/powerpoint/2010/main" val="1499920705"/>
              </p:ext>
            </p:extLst>
          </p:nvPr>
        </p:nvGraphicFramePr>
        <p:xfrm>
          <a:off x="2230953" y="3794627"/>
          <a:ext cx="7103052" cy="27801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33940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E5B76DA-97E2-86A8-0EC1-6997E22A0DCC}"/>
              </a:ext>
            </a:extLst>
          </p:cNvPr>
          <p:cNvSpPr txBox="1"/>
          <p:nvPr/>
        </p:nvSpPr>
        <p:spPr>
          <a:xfrm>
            <a:off x="870234" y="2499821"/>
            <a:ext cx="3610326" cy="3267561"/>
          </a:xfrm>
          <a:prstGeom prst="rect">
            <a:avLst/>
          </a:prstGeom>
          <a:noFill/>
        </p:spPr>
        <p:txBody>
          <a:bodyPr wrap="square">
            <a:spAutoFit/>
          </a:bodyPr>
          <a:lstStyle/>
          <a:p>
            <a:pPr marL="228611" indent="-228611" algn="just" defTabSz="914446">
              <a:lnSpc>
                <a:spcPct val="90000"/>
              </a:lnSpc>
              <a:spcBef>
                <a:spcPts val="1000"/>
              </a:spcBef>
              <a:buFont typeface="Arial" panose="020B0604020202020204" pitchFamily="34" charset="0"/>
              <a:buChar char="•"/>
              <a:defRPr/>
            </a:pPr>
            <a:r>
              <a:rPr lang="es-MX" sz="2000" b="1" dirty="0">
                <a:solidFill>
                  <a:prstClr val="black"/>
                </a:solidFill>
                <a:latin typeface="Calibri" panose="020F0502020204030204"/>
              </a:rPr>
              <a:t>La Coordinación General de Asesores entrega mediante su COMPONENTE asesorías.</a:t>
            </a:r>
          </a:p>
          <a:p>
            <a:pPr marL="228611" indent="-228611" algn="just" defTabSz="914446">
              <a:lnSpc>
                <a:spcPct val="90000"/>
              </a:lnSpc>
              <a:spcBef>
                <a:spcPts val="1000"/>
              </a:spcBef>
              <a:buFont typeface="Arial" panose="020B0604020202020204" pitchFamily="34" charset="0"/>
              <a:buChar char="•"/>
              <a:defRPr/>
            </a:pPr>
            <a:r>
              <a:rPr lang="es-MX" sz="2000" dirty="0">
                <a:solidFill>
                  <a:prstClr val="black"/>
                </a:solidFill>
                <a:latin typeface="Calibri" panose="020F0502020204030204"/>
              </a:rPr>
              <a:t>Al cierre del segundo trimestre se cumplió con la meta del 100% de lo programado, relativo a las asesorías respecto a las demandas y necesidades de la población al Ayuntamiento de Benito Juárez otorgadas.</a:t>
            </a:r>
            <a:endParaRPr lang="es-ES_tradnl" sz="2000" dirty="0">
              <a:solidFill>
                <a:prstClr val="black"/>
              </a:solidFill>
              <a:latin typeface="Calibri" panose="020F0502020204030204"/>
            </a:endParaRPr>
          </a:p>
        </p:txBody>
      </p:sp>
      <p:pic>
        <p:nvPicPr>
          <p:cNvPr id="3" name="Imagen 2">
            <a:extLst>
              <a:ext uri="{FF2B5EF4-FFF2-40B4-BE49-F238E27FC236}">
                <a16:creationId xmlns:a16="http://schemas.microsoft.com/office/drawing/2014/main" id="{0D7011B5-CD9C-8B2C-48ED-DE65A3D12B41}"/>
              </a:ext>
            </a:extLst>
          </p:cNvPr>
          <p:cNvPicPr>
            <a:picLocks noChangeAspect="1"/>
          </p:cNvPicPr>
          <p:nvPr/>
        </p:nvPicPr>
        <p:blipFill>
          <a:blip r:embed="rId3"/>
          <a:stretch>
            <a:fillRect/>
          </a:stretch>
        </p:blipFill>
        <p:spPr>
          <a:xfrm>
            <a:off x="402671" y="197646"/>
            <a:ext cx="2347163" cy="871804"/>
          </a:xfrm>
          <a:prstGeom prst="rect">
            <a:avLst/>
          </a:prstGeom>
        </p:spPr>
      </p:pic>
      <p:graphicFrame>
        <p:nvGraphicFramePr>
          <p:cNvPr id="6" name="Gráfico 5">
            <a:extLst>
              <a:ext uri="{FF2B5EF4-FFF2-40B4-BE49-F238E27FC236}">
                <a16:creationId xmlns:a16="http://schemas.microsoft.com/office/drawing/2014/main" id="{01F18BC5-D210-435B-BD21-0D018588D4FE}"/>
              </a:ext>
            </a:extLst>
          </p:cNvPr>
          <p:cNvGraphicFramePr>
            <a:graphicFrameLocks/>
          </p:cNvGraphicFramePr>
          <p:nvPr/>
        </p:nvGraphicFramePr>
        <p:xfrm>
          <a:off x="5579706" y="1732047"/>
          <a:ext cx="5663682" cy="41928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162932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D600695-9E63-0EA6-8D9B-23B6407AAC17}"/>
              </a:ext>
            </a:extLst>
          </p:cNvPr>
          <p:cNvPicPr>
            <a:picLocks noChangeAspect="1"/>
          </p:cNvPicPr>
          <p:nvPr/>
        </p:nvPicPr>
        <p:blipFill>
          <a:blip r:embed="rId3"/>
          <a:stretch>
            <a:fillRect/>
          </a:stretch>
        </p:blipFill>
        <p:spPr>
          <a:xfrm>
            <a:off x="838201" y="365125"/>
            <a:ext cx="2347163" cy="871804"/>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696883" y="2227430"/>
            <a:ext cx="4806143" cy="2988234"/>
          </a:xfrm>
        </p:spPr>
        <p:txBody>
          <a:bodyPr>
            <a:normAutofit fontScale="92500"/>
          </a:bodyPr>
          <a:lstStyle/>
          <a:p>
            <a:pPr algn="just"/>
            <a:r>
              <a:rPr lang="es-MX" sz="1600" dirty="0"/>
              <a:t>La Coordinación General de Asesores a nivel </a:t>
            </a:r>
            <a:r>
              <a:rPr lang="es-MX" sz="1600" b="1" dirty="0"/>
              <a:t>ACTIVIDADES</a:t>
            </a:r>
            <a:r>
              <a:rPr lang="es-MX" sz="1600" dirty="0"/>
              <a:t> cerró el segundo trimestre cumpliendo la meta establecida en tres actividades.</a:t>
            </a:r>
          </a:p>
          <a:p>
            <a:pPr algn="just"/>
            <a:r>
              <a:rPr lang="es-MX" sz="1600" dirty="0"/>
              <a:t>En </a:t>
            </a:r>
            <a:r>
              <a:rPr lang="es-MX" sz="1600" b="1" dirty="0"/>
              <a:t>Realización de reuniones con Dependencias Municipales, Estatales , Federales , Sociedad Civil y ciudadanas, </a:t>
            </a:r>
            <a:r>
              <a:rPr lang="es-MX" sz="1600" dirty="0"/>
              <a:t>se obtuvo el 100% de cumplimiento de su meta.</a:t>
            </a:r>
          </a:p>
          <a:p>
            <a:pPr algn="just"/>
            <a:r>
              <a:rPr lang="es-MX" sz="1600" dirty="0"/>
              <a:t>En </a:t>
            </a:r>
            <a:r>
              <a:rPr lang="es-MX" sz="1600" b="1" dirty="0"/>
              <a:t>Mesas de Trabajo con Cámaras Celebradas</a:t>
            </a:r>
            <a:r>
              <a:rPr lang="es-MX" sz="1600" dirty="0"/>
              <a:t>, se mantiene el cumplimiento de su meta, para el trimestre en curso.</a:t>
            </a:r>
          </a:p>
          <a:p>
            <a:pPr algn="just"/>
            <a:r>
              <a:rPr lang="es-MX" sz="1600" dirty="0"/>
              <a:t>En </a:t>
            </a:r>
            <a:r>
              <a:rPr lang="es-MX" sz="1600" b="1" dirty="0"/>
              <a:t>Ejecución de proyectos estratégicos</a:t>
            </a:r>
            <a:r>
              <a:rPr lang="es-MX" sz="1600" dirty="0"/>
              <a:t>, Se alcanzó la meta planeada ya que no se iniciaron proyectos .</a:t>
            </a:r>
          </a:p>
        </p:txBody>
      </p:sp>
      <p:graphicFrame>
        <p:nvGraphicFramePr>
          <p:cNvPr id="9" name="Gráfico 8">
            <a:extLst>
              <a:ext uri="{FF2B5EF4-FFF2-40B4-BE49-F238E27FC236}">
                <a16:creationId xmlns:a16="http://schemas.microsoft.com/office/drawing/2014/main" id="{E9C54E73-842D-4839-BAE4-803B90E5B472}"/>
              </a:ext>
            </a:extLst>
          </p:cNvPr>
          <p:cNvGraphicFramePr>
            <a:graphicFrameLocks/>
          </p:cNvGraphicFramePr>
          <p:nvPr/>
        </p:nvGraphicFramePr>
        <p:xfrm>
          <a:off x="6096000" y="1489822"/>
          <a:ext cx="5533053" cy="316922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49156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8D6B57D9-0F41-6549-62D2-39CEAFC52A3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7" name="Marcador de contenido 6">
            <a:extLst>
              <a:ext uri="{FF2B5EF4-FFF2-40B4-BE49-F238E27FC236}">
                <a16:creationId xmlns:a16="http://schemas.microsoft.com/office/drawing/2014/main" id="{20DBD0FE-8BB6-CCD3-17A8-5FA6A1C687D4}"/>
              </a:ext>
            </a:extLst>
          </p:cNvPr>
          <p:cNvSpPr>
            <a:spLocks noGrp="1"/>
          </p:cNvSpPr>
          <p:nvPr>
            <p:ph sz="half" idx="1"/>
          </p:nvPr>
        </p:nvSpPr>
        <p:spPr>
          <a:xfrm>
            <a:off x="424543" y="1825625"/>
            <a:ext cx="4680857" cy="4351338"/>
          </a:xfrm>
        </p:spPr>
        <p:txBody>
          <a:bodyPr>
            <a:normAutofit/>
          </a:bodyPr>
          <a:lstStyle/>
          <a:p>
            <a:pPr marL="0" indent="0" algn="just" rtl="0" eaLnBrk="1" latinLnBrk="0" hangingPunct="1">
              <a:lnSpc>
                <a:spcPct val="90000"/>
              </a:lnSpc>
              <a:spcBef>
                <a:spcPts val="1000"/>
              </a:spcBef>
              <a:buNone/>
            </a:pPr>
            <a:r>
              <a:rPr lang="es-MX" sz="1800" dirty="0">
                <a:solidFill>
                  <a:srgbClr val="000000"/>
                </a:solidFill>
                <a:effectLst/>
                <a:latin typeface="Aptos" panose="020B0004020202020204" pitchFamily="34" charset="0"/>
              </a:rPr>
              <a:t>La Secretaría Particular de la Presidencia Municipal continúa consolidándose como un vínculo estratégico entre la ciudadanía, las dependencias municipales y el Presidente Municipal, al coordinar de manera efectiva su agenda institucional y brindar apoyo en asuntos administrativos y políticos.</a:t>
            </a:r>
          </a:p>
          <a:p>
            <a:pPr marL="0" indent="0" algn="just" rtl="0" eaLnBrk="1" latinLnBrk="0" hangingPunct="1">
              <a:lnSpc>
                <a:spcPct val="90000"/>
              </a:lnSpc>
              <a:spcBef>
                <a:spcPts val="1000"/>
              </a:spcBef>
              <a:buNone/>
            </a:pPr>
            <a:r>
              <a:rPr lang="es-MX" sz="1800" dirty="0">
                <a:solidFill>
                  <a:srgbClr val="000000"/>
                </a:solidFill>
                <a:effectLst/>
                <a:latin typeface="Aptos" panose="020B0004020202020204" pitchFamily="34" charset="0"/>
              </a:rPr>
              <a:t>Durante este periodo, se atendieron y acompañaron 170 eventos de los 170 programados, alcanzando así el 100% de cumplimiento. Este resultado refleja el compromiso con la organización, el seguimiento puntual y la correcta ejecución de las actividades oficiales, fortaleciendo la gobernabilidad y la cercanía del gobierno con la sociedad.</a:t>
            </a:r>
          </a:p>
        </p:txBody>
      </p:sp>
      <p:pic>
        <p:nvPicPr>
          <p:cNvPr id="2" name="Imagen 1">
            <a:extLst>
              <a:ext uri="{FF2B5EF4-FFF2-40B4-BE49-F238E27FC236}">
                <a16:creationId xmlns:a16="http://schemas.microsoft.com/office/drawing/2014/main" id="{2AFEAC27-11FB-D182-0936-3D657FDBD1E1}"/>
              </a:ext>
            </a:extLst>
          </p:cNvPr>
          <p:cNvPicPr>
            <a:picLocks noChangeAspect="1"/>
          </p:cNvPicPr>
          <p:nvPr/>
        </p:nvPicPr>
        <p:blipFill>
          <a:blip r:embed="rId2"/>
          <a:stretch>
            <a:fillRect/>
          </a:stretch>
        </p:blipFill>
        <p:spPr>
          <a:xfrm>
            <a:off x="614597" y="365125"/>
            <a:ext cx="1920406" cy="792549"/>
          </a:xfrm>
          <a:prstGeom prst="rect">
            <a:avLst/>
          </a:prstGeom>
        </p:spPr>
      </p:pic>
      <p:graphicFrame>
        <p:nvGraphicFramePr>
          <p:cNvPr id="5" name="Gráfico 4">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1490604569"/>
              </p:ext>
            </p:extLst>
          </p:nvPr>
        </p:nvGraphicFramePr>
        <p:xfrm>
          <a:off x="5281606" y="1690688"/>
          <a:ext cx="5741994" cy="38084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731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 name="Imagen 1"/>
          <p:cNvPicPr>
            <a:picLocks noChangeAspect="1"/>
          </p:cNvPicPr>
          <p:nvPr/>
        </p:nvPicPr>
        <p:blipFill>
          <a:blip r:embed="rId4"/>
          <a:stretch>
            <a:fillRect/>
          </a:stretch>
        </p:blipFill>
        <p:spPr>
          <a:xfrm>
            <a:off x="200538" y="1536926"/>
            <a:ext cx="2911665" cy="2450873"/>
          </a:xfrm>
          <a:prstGeom prst="rect">
            <a:avLst/>
          </a:prstGeom>
        </p:spPr>
      </p:pic>
      <p:pic>
        <p:nvPicPr>
          <p:cNvPr id="3" name="Imagen 2"/>
          <p:cNvPicPr>
            <a:picLocks noChangeAspect="1"/>
          </p:cNvPicPr>
          <p:nvPr/>
        </p:nvPicPr>
        <p:blipFill>
          <a:blip r:embed="rId5"/>
          <a:stretch>
            <a:fillRect/>
          </a:stretch>
        </p:blipFill>
        <p:spPr>
          <a:xfrm>
            <a:off x="3268962" y="1536926"/>
            <a:ext cx="2376974" cy="2450873"/>
          </a:xfrm>
          <a:prstGeom prst="rect">
            <a:avLst/>
          </a:prstGeom>
        </p:spPr>
      </p:pic>
      <p:pic>
        <p:nvPicPr>
          <p:cNvPr id="5" name="Imagen 4"/>
          <p:cNvPicPr>
            <a:picLocks noChangeAspect="1"/>
          </p:cNvPicPr>
          <p:nvPr/>
        </p:nvPicPr>
        <p:blipFill>
          <a:blip r:embed="rId6"/>
          <a:stretch>
            <a:fillRect/>
          </a:stretch>
        </p:blipFill>
        <p:spPr>
          <a:xfrm>
            <a:off x="5903427" y="1536925"/>
            <a:ext cx="2808771" cy="2450874"/>
          </a:xfrm>
          <a:prstGeom prst="rect">
            <a:avLst/>
          </a:prstGeom>
        </p:spPr>
      </p:pic>
      <p:pic>
        <p:nvPicPr>
          <p:cNvPr id="6" name="Imagen 5"/>
          <p:cNvPicPr>
            <a:picLocks noChangeAspect="1"/>
          </p:cNvPicPr>
          <p:nvPr/>
        </p:nvPicPr>
        <p:blipFill>
          <a:blip r:embed="rId7"/>
          <a:stretch>
            <a:fillRect/>
          </a:stretch>
        </p:blipFill>
        <p:spPr>
          <a:xfrm>
            <a:off x="8921089" y="1536925"/>
            <a:ext cx="2896800" cy="2450874"/>
          </a:xfrm>
          <a:prstGeom prst="rect">
            <a:avLst/>
          </a:prstGeom>
        </p:spPr>
      </p:pic>
      <p:pic>
        <p:nvPicPr>
          <p:cNvPr id="7" name="Imagen 6"/>
          <p:cNvPicPr>
            <a:picLocks noChangeAspect="1"/>
          </p:cNvPicPr>
          <p:nvPr/>
        </p:nvPicPr>
        <p:blipFill>
          <a:blip r:embed="rId8"/>
          <a:stretch>
            <a:fillRect/>
          </a:stretch>
        </p:blipFill>
        <p:spPr>
          <a:xfrm>
            <a:off x="200538" y="4188490"/>
            <a:ext cx="2911665" cy="2464670"/>
          </a:xfrm>
          <a:prstGeom prst="rect">
            <a:avLst/>
          </a:prstGeom>
        </p:spPr>
      </p:pic>
      <p:pic>
        <p:nvPicPr>
          <p:cNvPr id="8" name="Imagen 7"/>
          <p:cNvPicPr>
            <a:picLocks noChangeAspect="1"/>
          </p:cNvPicPr>
          <p:nvPr/>
        </p:nvPicPr>
        <p:blipFill>
          <a:blip r:embed="rId9"/>
          <a:stretch>
            <a:fillRect/>
          </a:stretch>
        </p:blipFill>
        <p:spPr>
          <a:xfrm>
            <a:off x="3268962" y="4188488"/>
            <a:ext cx="2429106" cy="2464672"/>
          </a:xfrm>
          <a:prstGeom prst="rect">
            <a:avLst/>
          </a:prstGeom>
        </p:spPr>
      </p:pic>
      <p:pic>
        <p:nvPicPr>
          <p:cNvPr id="10" name="Imagen 9"/>
          <p:cNvPicPr>
            <a:picLocks noChangeAspect="1"/>
          </p:cNvPicPr>
          <p:nvPr/>
        </p:nvPicPr>
        <p:blipFill>
          <a:blip r:embed="rId10"/>
          <a:stretch>
            <a:fillRect/>
          </a:stretch>
        </p:blipFill>
        <p:spPr>
          <a:xfrm>
            <a:off x="5903427" y="4188489"/>
            <a:ext cx="2808771" cy="2464672"/>
          </a:xfrm>
          <a:prstGeom prst="rect">
            <a:avLst/>
          </a:prstGeom>
        </p:spPr>
      </p:pic>
      <p:pic>
        <p:nvPicPr>
          <p:cNvPr id="11" name="Imagen 10"/>
          <p:cNvPicPr>
            <a:picLocks noChangeAspect="1"/>
          </p:cNvPicPr>
          <p:nvPr/>
        </p:nvPicPr>
        <p:blipFill>
          <a:blip r:embed="rId11"/>
          <a:stretch>
            <a:fillRect/>
          </a:stretch>
        </p:blipFill>
        <p:spPr>
          <a:xfrm>
            <a:off x="8921089" y="4188487"/>
            <a:ext cx="2893270" cy="2464673"/>
          </a:xfrm>
          <a:prstGeom prst="rect">
            <a:avLst/>
          </a:prstGeom>
        </p:spPr>
      </p:pic>
    </p:spTree>
    <p:extLst>
      <p:ext uri="{BB962C8B-B14F-4D97-AF65-F5344CB8AC3E}">
        <p14:creationId xmlns:p14="http://schemas.microsoft.com/office/powerpoint/2010/main" val="25309281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 name="Imagen 1"/>
          <p:cNvPicPr>
            <a:picLocks noChangeAspect="1"/>
          </p:cNvPicPr>
          <p:nvPr/>
        </p:nvPicPr>
        <p:blipFill>
          <a:blip r:embed="rId4"/>
          <a:stretch>
            <a:fillRect/>
          </a:stretch>
        </p:blipFill>
        <p:spPr>
          <a:xfrm>
            <a:off x="259805" y="1510964"/>
            <a:ext cx="2923662" cy="2324435"/>
          </a:xfrm>
          <a:prstGeom prst="rect">
            <a:avLst/>
          </a:prstGeom>
        </p:spPr>
      </p:pic>
      <p:pic>
        <p:nvPicPr>
          <p:cNvPr id="3" name="Imagen 2"/>
          <p:cNvPicPr>
            <a:picLocks noChangeAspect="1"/>
          </p:cNvPicPr>
          <p:nvPr/>
        </p:nvPicPr>
        <p:blipFill>
          <a:blip r:embed="rId5"/>
          <a:stretch>
            <a:fillRect/>
          </a:stretch>
        </p:blipFill>
        <p:spPr>
          <a:xfrm>
            <a:off x="3277836" y="1510965"/>
            <a:ext cx="2836333" cy="2324434"/>
          </a:xfrm>
          <a:prstGeom prst="rect">
            <a:avLst/>
          </a:prstGeom>
        </p:spPr>
      </p:pic>
      <p:pic>
        <p:nvPicPr>
          <p:cNvPr id="5" name="Imagen 4"/>
          <p:cNvPicPr>
            <a:picLocks noChangeAspect="1"/>
          </p:cNvPicPr>
          <p:nvPr/>
        </p:nvPicPr>
        <p:blipFill>
          <a:blip r:embed="rId6"/>
          <a:stretch>
            <a:fillRect/>
          </a:stretch>
        </p:blipFill>
        <p:spPr>
          <a:xfrm>
            <a:off x="6160736" y="1510964"/>
            <a:ext cx="2734734" cy="2324434"/>
          </a:xfrm>
          <a:prstGeom prst="rect">
            <a:avLst/>
          </a:prstGeom>
        </p:spPr>
      </p:pic>
      <p:pic>
        <p:nvPicPr>
          <p:cNvPr id="6" name="Imagen 5"/>
          <p:cNvPicPr>
            <a:picLocks noChangeAspect="1"/>
          </p:cNvPicPr>
          <p:nvPr/>
        </p:nvPicPr>
        <p:blipFill>
          <a:blip r:embed="rId7"/>
          <a:stretch>
            <a:fillRect/>
          </a:stretch>
        </p:blipFill>
        <p:spPr>
          <a:xfrm>
            <a:off x="9019474" y="1510965"/>
            <a:ext cx="2895601" cy="2324434"/>
          </a:xfrm>
          <a:prstGeom prst="rect">
            <a:avLst/>
          </a:prstGeom>
        </p:spPr>
      </p:pic>
      <p:pic>
        <p:nvPicPr>
          <p:cNvPr id="10" name="Imagen 9"/>
          <p:cNvPicPr>
            <a:picLocks noChangeAspect="1"/>
          </p:cNvPicPr>
          <p:nvPr/>
        </p:nvPicPr>
        <p:blipFill>
          <a:blip r:embed="rId8"/>
          <a:stretch>
            <a:fillRect/>
          </a:stretch>
        </p:blipFill>
        <p:spPr>
          <a:xfrm>
            <a:off x="259805" y="3996267"/>
            <a:ext cx="2923662" cy="2678470"/>
          </a:xfrm>
          <a:prstGeom prst="rect">
            <a:avLst/>
          </a:prstGeom>
        </p:spPr>
      </p:pic>
      <p:pic>
        <p:nvPicPr>
          <p:cNvPr id="11" name="Imagen 10"/>
          <p:cNvPicPr>
            <a:picLocks noChangeAspect="1"/>
          </p:cNvPicPr>
          <p:nvPr/>
        </p:nvPicPr>
        <p:blipFill>
          <a:blip r:embed="rId9"/>
          <a:stretch>
            <a:fillRect/>
          </a:stretch>
        </p:blipFill>
        <p:spPr>
          <a:xfrm>
            <a:off x="3277837" y="3996268"/>
            <a:ext cx="2836333" cy="2678470"/>
          </a:xfrm>
          <a:prstGeom prst="rect">
            <a:avLst/>
          </a:prstGeom>
        </p:spPr>
      </p:pic>
      <p:pic>
        <p:nvPicPr>
          <p:cNvPr id="18" name="Imagen 17"/>
          <p:cNvPicPr>
            <a:picLocks noChangeAspect="1"/>
          </p:cNvPicPr>
          <p:nvPr/>
        </p:nvPicPr>
        <p:blipFill>
          <a:blip r:embed="rId10"/>
          <a:stretch>
            <a:fillRect/>
          </a:stretch>
        </p:blipFill>
        <p:spPr>
          <a:xfrm>
            <a:off x="9019474" y="3996267"/>
            <a:ext cx="2895601" cy="2678470"/>
          </a:xfrm>
          <a:prstGeom prst="rect">
            <a:avLst/>
          </a:prstGeom>
        </p:spPr>
      </p:pic>
      <p:pic>
        <p:nvPicPr>
          <p:cNvPr id="19" name="Imagen 18"/>
          <p:cNvPicPr>
            <a:picLocks noChangeAspect="1"/>
          </p:cNvPicPr>
          <p:nvPr/>
        </p:nvPicPr>
        <p:blipFill>
          <a:blip r:embed="rId11"/>
          <a:stretch>
            <a:fillRect/>
          </a:stretch>
        </p:blipFill>
        <p:spPr>
          <a:xfrm>
            <a:off x="6160737" y="3996267"/>
            <a:ext cx="2734734" cy="2678470"/>
          </a:xfrm>
          <a:prstGeom prst="rect">
            <a:avLst/>
          </a:prstGeom>
        </p:spPr>
      </p:pic>
    </p:spTree>
    <p:extLst>
      <p:ext uri="{BB962C8B-B14F-4D97-AF65-F5344CB8AC3E}">
        <p14:creationId xmlns:p14="http://schemas.microsoft.com/office/powerpoint/2010/main" val="2791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A6C9C70-8E58-12B8-BBF2-DEB1D8F554DA}"/>
              </a:ext>
            </a:extLst>
          </p:cNvPr>
          <p:cNvSpPr>
            <a:spLocks noGrp="1"/>
          </p:cNvSpPr>
          <p:nvPr>
            <p:ph sz="half" idx="1"/>
          </p:nvPr>
        </p:nvSpPr>
        <p:spPr>
          <a:xfrm>
            <a:off x="553192" y="1564368"/>
            <a:ext cx="5181600" cy="4351338"/>
          </a:xfrm>
        </p:spPr>
        <p:txBody>
          <a:bodyPr>
            <a:normAutofit/>
          </a:bodyPr>
          <a:lstStyle/>
          <a:p>
            <a:pPr algn="just"/>
            <a:r>
              <a:rPr lang="es-MX" sz="1600" dirty="0"/>
              <a:t>La Unidad de Transparencia entrega mediante su </a:t>
            </a:r>
            <a:r>
              <a:rPr lang="es-MX" sz="1600" b="1" dirty="0"/>
              <a:t>COMPONENTE</a:t>
            </a:r>
            <a:r>
              <a:rPr lang="es-MX" sz="1600" dirty="0"/>
              <a:t> solicitudes de acceso a la información pública y el cumplimiento de las obligaciones de transparencia cargadas en la Plataforma Nacional de Transparencia (PNT).</a:t>
            </a:r>
          </a:p>
          <a:p>
            <a:pPr algn="just"/>
            <a:r>
              <a:rPr lang="es-MX" sz="1600" dirty="0"/>
              <a:t>Estas funciones se llevan a cabo a través de </a:t>
            </a:r>
            <a:r>
              <a:rPr lang="es-MX" sz="1600" b="1" dirty="0"/>
              <a:t>dos indicadores clave</a:t>
            </a:r>
            <a:r>
              <a:rPr lang="es-MX" sz="1600" dirty="0"/>
              <a:t>:</a:t>
            </a:r>
          </a:p>
          <a:p>
            <a:pPr algn="just"/>
            <a:r>
              <a:rPr lang="es-MX" sz="1600" dirty="0"/>
              <a:t>En el </a:t>
            </a:r>
            <a:r>
              <a:rPr lang="es-MX" sz="1600" b="1" dirty="0"/>
              <a:t>SEGUNDO trimestre</a:t>
            </a:r>
            <a:r>
              <a:rPr lang="es-MX" sz="1600" dirty="0"/>
              <a:t>, se generaron </a:t>
            </a:r>
            <a:r>
              <a:rPr lang="es-MX" sz="1600" b="1" dirty="0"/>
              <a:t>155 solicitudes</a:t>
            </a:r>
            <a:r>
              <a:rPr lang="es-MX" sz="1600" dirty="0"/>
              <a:t> de acceso a la información pública, con una meta trimestral programada de </a:t>
            </a:r>
            <a:r>
              <a:rPr lang="es-MX" sz="1600" b="1" dirty="0"/>
              <a:t>122</a:t>
            </a:r>
            <a:r>
              <a:rPr lang="es-MX" sz="1600" dirty="0"/>
              <a:t>, lo que representa un </a:t>
            </a:r>
            <a:r>
              <a:rPr lang="es-MX" sz="1600" b="1" dirty="0"/>
              <a:t>avance del 127.05%</a:t>
            </a:r>
            <a:r>
              <a:rPr lang="es-MX" sz="1600" dirty="0"/>
              <a:t>.</a:t>
            </a:r>
          </a:p>
          <a:p>
            <a:pPr algn="just"/>
            <a:r>
              <a:rPr lang="es-MX" sz="1600" dirty="0"/>
              <a:t>Asimismo, se realizaron </a:t>
            </a:r>
            <a:r>
              <a:rPr lang="es-MX" sz="1600" b="1" dirty="0"/>
              <a:t>42 cumplimientos de obligaciones</a:t>
            </a:r>
            <a:r>
              <a:rPr lang="es-MX" sz="1600" dirty="0"/>
              <a:t> de transparencia, de un total de </a:t>
            </a:r>
            <a:r>
              <a:rPr lang="es-MX" sz="1600" b="1" dirty="0"/>
              <a:t>44 programadas</a:t>
            </a:r>
            <a:r>
              <a:rPr lang="es-MX" sz="1600" dirty="0"/>
              <a:t>, alcanzando así un </a:t>
            </a:r>
            <a:r>
              <a:rPr lang="es-MX" sz="1600" b="1" dirty="0"/>
              <a:t>avance trimestral del 95.45%</a:t>
            </a:r>
            <a:r>
              <a:rPr lang="es-MX" sz="1600" dirty="0"/>
              <a:t>.</a:t>
            </a:r>
          </a:p>
        </p:txBody>
      </p:sp>
      <p:graphicFrame>
        <p:nvGraphicFramePr>
          <p:cNvPr id="11" name="Gráfico 10">
            <a:extLst>
              <a:ext uri="{FF2B5EF4-FFF2-40B4-BE49-F238E27FC236}">
                <a16:creationId xmlns:a16="http://schemas.microsoft.com/office/drawing/2014/main" id="{0F974089-5359-4B88-A150-B3C4A4B87D8E}"/>
              </a:ext>
            </a:extLst>
          </p:cNvPr>
          <p:cNvGraphicFramePr>
            <a:graphicFrameLocks/>
          </p:cNvGraphicFramePr>
          <p:nvPr/>
        </p:nvGraphicFramePr>
        <p:xfrm>
          <a:off x="6172200" y="550488"/>
          <a:ext cx="5249333" cy="3040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Gráfico 11">
            <a:extLst>
              <a:ext uri="{FF2B5EF4-FFF2-40B4-BE49-F238E27FC236}">
                <a16:creationId xmlns:a16="http://schemas.microsoft.com/office/drawing/2014/main" id="{4EC07C73-793C-466B-BCC4-E26165131C32}"/>
              </a:ext>
            </a:extLst>
          </p:cNvPr>
          <p:cNvGraphicFramePr>
            <a:graphicFrameLocks/>
          </p:cNvGraphicFramePr>
          <p:nvPr/>
        </p:nvGraphicFramePr>
        <p:xfrm>
          <a:off x="6172200" y="4087965"/>
          <a:ext cx="5181600" cy="2634568"/>
        </p:xfrm>
        <a:graphic>
          <a:graphicData uri="http://schemas.openxmlformats.org/drawingml/2006/chart">
            <c:chart xmlns:c="http://schemas.openxmlformats.org/drawingml/2006/chart" xmlns:r="http://schemas.openxmlformats.org/officeDocument/2006/relationships" r:id="rId3"/>
          </a:graphicData>
        </a:graphic>
      </p:graphicFrame>
      <p:pic>
        <p:nvPicPr>
          <p:cNvPr id="4" name="Imagen 3">
            <a:extLst>
              <a:ext uri="{FF2B5EF4-FFF2-40B4-BE49-F238E27FC236}">
                <a16:creationId xmlns:a16="http://schemas.microsoft.com/office/drawing/2014/main" id="{C1C5D5AA-B0E0-3E4B-B8CA-372F206D89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068" y="161365"/>
            <a:ext cx="2890209" cy="1204856"/>
          </a:xfrm>
          <a:prstGeom prst="rect">
            <a:avLst/>
          </a:prstGeom>
        </p:spPr>
      </p:pic>
    </p:spTree>
    <p:extLst>
      <p:ext uri="{BB962C8B-B14F-4D97-AF65-F5344CB8AC3E}">
        <p14:creationId xmlns:p14="http://schemas.microsoft.com/office/powerpoint/2010/main" val="30024438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543560" y="1260120"/>
            <a:ext cx="5181600" cy="4927003"/>
          </a:xfrm>
        </p:spPr>
        <p:txBody>
          <a:bodyPr>
            <a:noAutofit/>
          </a:bodyPr>
          <a:lstStyle/>
          <a:p>
            <a:pPr algn="just"/>
            <a:r>
              <a:rPr lang="es-MX" sz="1600" dirty="0"/>
              <a:t>La Unidad de Transparencia a nivel </a:t>
            </a:r>
            <a:r>
              <a:rPr lang="es-MX" sz="1600" b="1" dirty="0"/>
              <a:t>ACTIVIDADES</a:t>
            </a:r>
            <a:r>
              <a:rPr lang="es-MX" sz="1600" dirty="0"/>
              <a:t> cerró el primer trimestre con los siguientes datos</a:t>
            </a:r>
          </a:p>
          <a:p>
            <a:pPr algn="just"/>
            <a:r>
              <a:rPr lang="es-MX" sz="1100" dirty="0"/>
              <a:t>Recepción de evidencias para el Portal Municipal:</a:t>
            </a:r>
            <a:br>
              <a:rPr lang="es-MX" sz="1100" dirty="0"/>
            </a:br>
            <a:r>
              <a:rPr lang="es-MX" sz="1100" dirty="0"/>
              <a:t>Se programaron 4 entregas y se concretaron 3, logrando un avance del 75.00%. Si bien no se alcanzó la meta total, el resultado responde a factores de gestión documental fuera de la Unidad, y aún así se logró sostener un cumplimiento sólido que permite mantener actualizada la información institucional en el portal.</a:t>
            </a:r>
          </a:p>
          <a:p>
            <a:pPr algn="just"/>
            <a:r>
              <a:rPr lang="es-MX" sz="1100" dirty="0"/>
              <a:t>Actividades de capacitación:</a:t>
            </a:r>
            <a:br>
              <a:rPr lang="es-MX" sz="1100" dirty="0"/>
            </a:br>
            <a:r>
              <a:rPr lang="es-MX" sz="1100" dirty="0"/>
              <a:t>De las 7 sesiones programadas, se llevaron a cabo 5, alcanzando un avance del 71.43%. Este esfuerzo ha permitido fortalecer las capacidades del personal municipal en temas clave como protección de datos, transparencia proactiva y uso de la Plataforma Nacional de Transparencia (PNT).</a:t>
            </a:r>
          </a:p>
          <a:p>
            <a:pPr algn="just"/>
            <a:r>
              <a:rPr lang="es-MX" sz="1100" dirty="0"/>
              <a:t>Sujetos obligados con aviso de privacidad actualizado:</a:t>
            </a:r>
            <a:br>
              <a:rPr lang="es-MX" sz="1100" dirty="0"/>
            </a:br>
            <a:r>
              <a:rPr lang="es-MX" sz="1100" dirty="0"/>
              <a:t>Se logró el 100.00% de cumplimiento, actualizando correctamente los avisos de privacidad de las áreas responsables. Este resultado asegura que el municipio opera bajo los principios de legalidad, consentimiento y responsabilidad en el tratamiento de datos personales.</a:t>
            </a:r>
          </a:p>
          <a:p>
            <a:pPr algn="just"/>
            <a:r>
              <a:rPr lang="es-MX" sz="1100" dirty="0"/>
              <a:t>Atención a solicitudes de derecho A.R.C.O.:</a:t>
            </a:r>
            <a:br>
              <a:rPr lang="es-MX" sz="1100" dirty="0"/>
            </a:br>
            <a:r>
              <a:rPr lang="es-MX" sz="1100" dirty="0"/>
              <a:t>Se cumplió en su totalidad la meta establecida, con un 100.00% de solicitudes atendidas dentro de los plazos y formas requeridos. </a:t>
            </a:r>
          </a:p>
          <a:p>
            <a:pPr algn="just"/>
            <a:r>
              <a:rPr lang="es-MX" sz="1100" dirty="0"/>
              <a:t>Atención de inconformidades:</a:t>
            </a:r>
            <a:br>
              <a:rPr lang="es-MX" sz="1100" dirty="0"/>
            </a:br>
            <a:r>
              <a:rPr lang="es-MX" sz="1100" dirty="0"/>
              <a:t>Se logró una cobertura total del 100% en las 4 inconformidades registradas durante el trimestre, consolidando la función correctiva y de garantía ciudadana de la Unidad de Transparencia.</a:t>
            </a:r>
          </a:p>
        </p:txBody>
      </p:sp>
      <p:graphicFrame>
        <p:nvGraphicFramePr>
          <p:cNvPr id="10" name="Marcador de contenido 9">
            <a:extLst>
              <a:ext uri="{FF2B5EF4-FFF2-40B4-BE49-F238E27FC236}">
                <a16:creationId xmlns:a16="http://schemas.microsoft.com/office/drawing/2014/main" id="{664BD521-A7C7-4C30-861F-B9AB673D4797}"/>
              </a:ext>
            </a:extLst>
          </p:cNvPr>
          <p:cNvGraphicFramePr>
            <a:graphicFrameLocks noGrp="1"/>
          </p:cNvGraphicFramePr>
          <p:nvPr>
            <p:ph sz="half" idx="2"/>
          </p:nvPr>
        </p:nvGraphicFramePr>
        <p:xfrm>
          <a:off x="6172202" y="1007533"/>
          <a:ext cx="5782733" cy="4275667"/>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BBD166B4-A06D-2D71-6C44-A7ACA09C85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369" y="77146"/>
            <a:ext cx="2241176" cy="934290"/>
          </a:xfrm>
          <a:prstGeom prst="rect">
            <a:avLst/>
          </a:prstGeom>
        </p:spPr>
      </p:pic>
    </p:spTree>
    <p:extLst>
      <p:ext uri="{BB962C8B-B14F-4D97-AF65-F5344CB8AC3E}">
        <p14:creationId xmlns:p14="http://schemas.microsoft.com/office/powerpoint/2010/main" val="24564285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50006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08444"/>
            <a:ext cx="5181600" cy="5175235"/>
          </a:xfrm>
        </p:spPr>
        <p:txBody>
          <a:bodyPr>
            <a:noAutofit/>
          </a:bodyPr>
          <a:lstStyle/>
          <a:p>
            <a:r>
              <a:rPr lang="es-MX" sz="1400" dirty="0"/>
              <a:t>La Unidad de Transparencia a nivel </a:t>
            </a:r>
            <a:r>
              <a:rPr lang="es-MX" sz="1400" b="1" dirty="0"/>
              <a:t>ACTIVIDADES</a:t>
            </a:r>
            <a:r>
              <a:rPr lang="es-MX" sz="1400" dirty="0"/>
              <a:t> cerró el segundo trimestre por debajo de la meta establecida en tres actividades.</a:t>
            </a:r>
          </a:p>
          <a:p>
            <a:r>
              <a:rPr lang="es-MX" sz="1400" b="1" dirty="0"/>
              <a:t>Denuncias por tratamiento indebido de datos personales:</a:t>
            </a:r>
            <a:br>
              <a:rPr lang="es-MX" sz="1400" dirty="0"/>
            </a:br>
            <a:r>
              <a:rPr lang="es-MX" sz="1400" dirty="0"/>
              <a:t>Se solventaron 2 de las 3 denuncias programadas, con un </a:t>
            </a:r>
            <a:r>
              <a:rPr lang="es-MX" sz="1400" b="1" dirty="0"/>
              <a:t>66.67% de cumplimiento</a:t>
            </a:r>
            <a:r>
              <a:rPr lang="es-MX" sz="1400" dirty="0"/>
              <a:t>. La denuncia restante se encuentra en proceso de atención conforme a los plazos establecidos por la normativa aplicable.</a:t>
            </a:r>
          </a:p>
          <a:p>
            <a:r>
              <a:rPr lang="es-MX" sz="1400" b="1" dirty="0"/>
              <a:t>Denuncias solventadas en portales de transparencia:</a:t>
            </a:r>
            <a:br>
              <a:rPr lang="es-MX" sz="1400" dirty="0"/>
            </a:br>
            <a:r>
              <a:rPr lang="es-MX" sz="1400" dirty="0"/>
              <a:t>Se cumplió al </a:t>
            </a:r>
            <a:r>
              <a:rPr lang="es-MX" sz="1400" b="1" dirty="0"/>
              <a:t>100%</a:t>
            </a:r>
            <a:r>
              <a:rPr lang="es-MX" sz="1400" dirty="0"/>
              <a:t>, atendiendo las 43 denuncias previstas, garantizando la actualización y legalidad de la información pública.</a:t>
            </a:r>
          </a:p>
          <a:p>
            <a:r>
              <a:rPr lang="es-MX" sz="1400" b="1" dirty="0"/>
              <a:t>Actividades de difusión:</a:t>
            </a:r>
            <a:br>
              <a:rPr lang="es-MX" sz="1400" dirty="0"/>
            </a:br>
            <a:r>
              <a:rPr lang="es-MX" sz="1400" dirty="0"/>
              <a:t>Se realizaron las 5 acciones programadas, alcanzando un </a:t>
            </a:r>
            <a:r>
              <a:rPr lang="es-MX" sz="1400" b="1" dirty="0"/>
              <a:t>100% de cumplimiento</a:t>
            </a:r>
            <a:r>
              <a:rPr lang="es-MX" sz="1400" dirty="0"/>
              <a:t>, fortaleciendo así la cultura de transparencia y acceso a la información entre la ciudadanía.</a:t>
            </a:r>
          </a:p>
          <a:p>
            <a:endParaRPr lang="es-MX" sz="1400" dirty="0"/>
          </a:p>
        </p:txBody>
      </p:sp>
      <p:graphicFrame>
        <p:nvGraphicFramePr>
          <p:cNvPr id="11" name="Marcador de contenido 10">
            <a:extLst>
              <a:ext uri="{FF2B5EF4-FFF2-40B4-BE49-F238E27FC236}">
                <a16:creationId xmlns:a16="http://schemas.microsoft.com/office/drawing/2014/main" id="{6E78DB2A-7824-4177-8A41-72755B134AF1}"/>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45621F86-4990-4830-2E68-2A13CE1E55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068" y="161365"/>
            <a:ext cx="2890209" cy="1204856"/>
          </a:xfrm>
          <a:prstGeom prst="rect">
            <a:avLst/>
          </a:prstGeom>
        </p:spPr>
      </p:pic>
    </p:spTree>
    <p:extLst>
      <p:ext uri="{BB962C8B-B14F-4D97-AF65-F5344CB8AC3E}">
        <p14:creationId xmlns:p14="http://schemas.microsoft.com/office/powerpoint/2010/main" val="1373072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8F70C18A-2A09-3F40-CB56-5FFE2E2A95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806" y="1645984"/>
            <a:ext cx="1832387" cy="2443183"/>
          </a:xfrm>
          <a:prstGeom prst="rect">
            <a:avLst/>
          </a:prstGeom>
        </p:spPr>
      </p:pic>
      <p:pic>
        <p:nvPicPr>
          <p:cNvPr id="6" name="Imagen 5">
            <a:extLst>
              <a:ext uri="{FF2B5EF4-FFF2-40B4-BE49-F238E27FC236}">
                <a16:creationId xmlns:a16="http://schemas.microsoft.com/office/drawing/2014/main" id="{C884408E-A730-477B-B13A-1D2E6A59DE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8111" y="1688391"/>
            <a:ext cx="2690530" cy="2303673"/>
          </a:xfrm>
          <a:prstGeom prst="rect">
            <a:avLst/>
          </a:prstGeom>
        </p:spPr>
      </p:pic>
      <p:pic>
        <p:nvPicPr>
          <p:cNvPr id="8" name="Imagen 7">
            <a:extLst>
              <a:ext uri="{FF2B5EF4-FFF2-40B4-BE49-F238E27FC236}">
                <a16:creationId xmlns:a16="http://schemas.microsoft.com/office/drawing/2014/main" id="{3C902975-D656-1352-BBC0-BF3D486778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5174" y="4372423"/>
            <a:ext cx="3527281" cy="2003691"/>
          </a:xfrm>
          <a:prstGeom prst="rect">
            <a:avLst/>
          </a:prstGeom>
        </p:spPr>
      </p:pic>
      <p:pic>
        <p:nvPicPr>
          <p:cNvPr id="13" name="Imagen 12">
            <a:extLst>
              <a:ext uri="{FF2B5EF4-FFF2-40B4-BE49-F238E27FC236}">
                <a16:creationId xmlns:a16="http://schemas.microsoft.com/office/drawing/2014/main" id="{1E26CF58-3FCC-D413-CD11-EC6D7DCBE9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02014" y="4278771"/>
            <a:ext cx="3143332" cy="2092644"/>
          </a:xfrm>
          <a:prstGeom prst="rect">
            <a:avLst/>
          </a:prstGeom>
        </p:spPr>
      </p:pic>
      <p:pic>
        <p:nvPicPr>
          <p:cNvPr id="17" name="Imagen 16">
            <a:extLst>
              <a:ext uri="{FF2B5EF4-FFF2-40B4-BE49-F238E27FC236}">
                <a16:creationId xmlns:a16="http://schemas.microsoft.com/office/drawing/2014/main" id="{8CED17D2-DD66-9089-8F8C-19A758F92F1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36390" y="1692367"/>
            <a:ext cx="2531266" cy="2396800"/>
          </a:xfrm>
          <a:prstGeom prst="rect">
            <a:avLst/>
          </a:prstGeom>
        </p:spPr>
      </p:pic>
    </p:spTree>
    <p:extLst>
      <p:ext uri="{BB962C8B-B14F-4D97-AF65-F5344CB8AC3E}">
        <p14:creationId xmlns:p14="http://schemas.microsoft.com/office/powerpoint/2010/main" val="24056865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13985" y="1308818"/>
            <a:ext cx="11827265" cy="103641"/>
          </a:xfrm>
          <a:prstGeom prst="rect">
            <a:avLst/>
          </a:prstGeom>
        </p:spPr>
      </p:pic>
      <p:pic>
        <p:nvPicPr>
          <p:cNvPr id="3" name="Imagen 2">
            <a:extLst>
              <a:ext uri="{FF2B5EF4-FFF2-40B4-BE49-F238E27FC236}">
                <a16:creationId xmlns:a16="http://schemas.microsoft.com/office/drawing/2014/main" id="{37065DAD-838E-16BA-89E7-757E809E51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94" y="2376079"/>
            <a:ext cx="3745540" cy="2105841"/>
          </a:xfrm>
          <a:prstGeom prst="rect">
            <a:avLst/>
          </a:prstGeom>
        </p:spPr>
      </p:pic>
      <p:pic>
        <p:nvPicPr>
          <p:cNvPr id="6" name="Imagen 5">
            <a:extLst>
              <a:ext uri="{FF2B5EF4-FFF2-40B4-BE49-F238E27FC236}">
                <a16:creationId xmlns:a16="http://schemas.microsoft.com/office/drawing/2014/main" id="{3A47DD73-B4F8-53A2-0EA6-17756C40B4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8901" y="1992346"/>
            <a:ext cx="3419005" cy="2564254"/>
          </a:xfrm>
          <a:prstGeom prst="rect">
            <a:avLst/>
          </a:prstGeom>
        </p:spPr>
      </p:pic>
      <p:pic>
        <p:nvPicPr>
          <p:cNvPr id="10" name="Imagen 9">
            <a:extLst>
              <a:ext uri="{FF2B5EF4-FFF2-40B4-BE49-F238E27FC236}">
                <a16:creationId xmlns:a16="http://schemas.microsoft.com/office/drawing/2014/main" id="{F6A5B73F-CF00-77AB-47AE-7529CF040C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2532" y="2301398"/>
            <a:ext cx="3006936" cy="2255202"/>
          </a:xfrm>
          <a:prstGeom prst="rect">
            <a:avLst/>
          </a:prstGeom>
        </p:spPr>
      </p:pic>
    </p:spTree>
    <p:extLst>
      <p:ext uri="{BB962C8B-B14F-4D97-AF65-F5344CB8AC3E}">
        <p14:creationId xmlns:p14="http://schemas.microsoft.com/office/powerpoint/2010/main" val="1813226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48101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46589" y="1532225"/>
            <a:ext cx="5181600" cy="4644738"/>
          </a:xfrm>
        </p:spPr>
        <p:txBody>
          <a:bodyPr>
            <a:normAutofit fontScale="70000" lnSpcReduction="20000"/>
          </a:bodyPr>
          <a:lstStyle/>
          <a:p>
            <a:pPr algn="just"/>
            <a:r>
              <a:rPr lang="es-MX" dirty="0"/>
              <a:t>Durante el segundo trimestre, la Secretaría Particular mantuvo un alto nivel de desempeño en la atención ciudadana y en la gestión de audiencias. En este periodo se logró atender la totalidad de las 570 solicitudes ciudadanas programadas, cumpliendo al 100% con la meta establecida.</a:t>
            </a:r>
          </a:p>
          <a:p>
            <a:pPr algn="just"/>
            <a:r>
              <a:rPr lang="es-MX" dirty="0"/>
              <a:t>De igual manera, se brindó atención a 298 audiencias, cifra que supera la meta inicial planteada, alcanzando también un cumplimiento del 100%.</a:t>
            </a:r>
          </a:p>
          <a:p>
            <a:pPr algn="just"/>
            <a:r>
              <a:rPr lang="es-MX" dirty="0"/>
              <a:t>Estos resultados reflejan la eficiencia operativa de la dependencia y su firme compromiso con la cercanía, la escucha activa y la respuesta oportuna a las necesidades de la población benitojuarense.</a:t>
            </a:r>
          </a:p>
          <a:p>
            <a:pPr marL="0" indent="0" algn="just">
              <a:buNone/>
            </a:pPr>
            <a:endParaRPr lang="es-MX" dirty="0"/>
          </a:p>
        </p:txBody>
      </p:sp>
      <p:graphicFrame>
        <p:nvGraphicFramePr>
          <p:cNvPr id="5" name="Marcador de contenido 4">
            <a:extLst>
              <a:ext uri="{FF2B5EF4-FFF2-40B4-BE49-F238E27FC236}">
                <a16:creationId xmlns:a16="http://schemas.microsoft.com/office/drawing/2014/main" id="{A7B11976-BC87-4CEA-A3B3-D6441D4BA195}"/>
              </a:ext>
            </a:extLst>
          </p:cNvPr>
          <p:cNvGraphicFramePr>
            <a:graphicFrameLocks noGrp="1"/>
          </p:cNvGraphicFramePr>
          <p:nvPr>
            <p:ph sz="half" idx="2"/>
            <p:extLst>
              <p:ext uri="{D42A27DB-BD31-4B8C-83A1-F6EECF244321}">
                <p14:modId xmlns:p14="http://schemas.microsoft.com/office/powerpoint/2010/main" val="771521392"/>
              </p:ext>
            </p:extLst>
          </p:nvPr>
        </p:nvGraphicFramePr>
        <p:xfrm>
          <a:off x="6172200" y="1532225"/>
          <a:ext cx="5524500" cy="4644738"/>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97942DF9-2655-41DB-81A8-15615E50923C}"/>
              </a:ext>
            </a:extLst>
          </p:cNvPr>
          <p:cNvPicPr>
            <a:picLocks noChangeAspect="1"/>
          </p:cNvPicPr>
          <p:nvPr/>
        </p:nvPicPr>
        <p:blipFill>
          <a:blip r:embed="rId4"/>
          <a:stretch>
            <a:fillRect/>
          </a:stretch>
        </p:blipFill>
        <p:spPr>
          <a:xfrm>
            <a:off x="838200" y="610344"/>
            <a:ext cx="1920406" cy="792549"/>
          </a:xfrm>
          <a:prstGeom prst="rect">
            <a:avLst/>
          </a:prstGeom>
        </p:spPr>
      </p:pic>
    </p:spTree>
    <p:extLst>
      <p:ext uri="{BB962C8B-B14F-4D97-AF65-F5344CB8AC3E}">
        <p14:creationId xmlns:p14="http://schemas.microsoft.com/office/powerpoint/2010/main" val="413726779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170039" y="192024"/>
            <a:ext cx="931628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Secretaría Particular</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highlight>
                <a:srgbClr val="FFFF00"/>
              </a:highlight>
              <a:uLnTx/>
              <a:uFillTx/>
              <a:latin typeface="Calibri" panose="020F0502020204030204"/>
              <a:ea typeface="+mn-ea"/>
              <a:cs typeface="+mn-cs"/>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5" name="Imagen 4">
            <a:extLst>
              <a:ext uri="{FF2B5EF4-FFF2-40B4-BE49-F238E27FC236}">
                <a16:creationId xmlns:a16="http://schemas.microsoft.com/office/drawing/2014/main" id="{CE398EA2-3CE4-B6BF-0C98-94493242ABDA}"/>
              </a:ext>
            </a:extLst>
          </p:cNvPr>
          <p:cNvPicPr>
            <a:picLocks noChangeAspect="1"/>
          </p:cNvPicPr>
          <p:nvPr/>
        </p:nvPicPr>
        <p:blipFill>
          <a:blip r:embed="rId4"/>
          <a:stretch>
            <a:fillRect/>
          </a:stretch>
        </p:blipFill>
        <p:spPr>
          <a:xfrm>
            <a:off x="219559" y="1301263"/>
            <a:ext cx="3482003" cy="2491808"/>
          </a:xfrm>
          <a:prstGeom prst="rect">
            <a:avLst/>
          </a:prstGeom>
        </p:spPr>
      </p:pic>
      <p:pic>
        <p:nvPicPr>
          <p:cNvPr id="7" name="Imagen 6">
            <a:extLst>
              <a:ext uri="{FF2B5EF4-FFF2-40B4-BE49-F238E27FC236}">
                <a16:creationId xmlns:a16="http://schemas.microsoft.com/office/drawing/2014/main" id="{111CE4EE-DA8A-199F-DC76-1650785FE5DD}"/>
              </a:ext>
            </a:extLst>
          </p:cNvPr>
          <p:cNvPicPr>
            <a:picLocks noChangeAspect="1"/>
          </p:cNvPicPr>
          <p:nvPr/>
        </p:nvPicPr>
        <p:blipFill>
          <a:blip r:embed="rId5"/>
          <a:stretch>
            <a:fillRect/>
          </a:stretch>
        </p:blipFill>
        <p:spPr>
          <a:xfrm>
            <a:off x="4096966" y="1305811"/>
            <a:ext cx="3736730" cy="2487261"/>
          </a:xfrm>
          <a:prstGeom prst="rect">
            <a:avLst/>
          </a:prstGeom>
        </p:spPr>
      </p:pic>
      <p:pic>
        <p:nvPicPr>
          <p:cNvPr id="10" name="Imagen 9">
            <a:extLst>
              <a:ext uri="{FF2B5EF4-FFF2-40B4-BE49-F238E27FC236}">
                <a16:creationId xmlns:a16="http://schemas.microsoft.com/office/drawing/2014/main" id="{6F5E3F0D-9C88-D4EC-973F-A1292CF82862}"/>
              </a:ext>
            </a:extLst>
          </p:cNvPr>
          <p:cNvPicPr>
            <a:picLocks noChangeAspect="1"/>
          </p:cNvPicPr>
          <p:nvPr/>
        </p:nvPicPr>
        <p:blipFill>
          <a:blip r:embed="rId6"/>
          <a:stretch>
            <a:fillRect/>
          </a:stretch>
        </p:blipFill>
        <p:spPr>
          <a:xfrm>
            <a:off x="8361484" y="1301264"/>
            <a:ext cx="3164443" cy="2491808"/>
          </a:xfrm>
          <a:prstGeom prst="rect">
            <a:avLst/>
          </a:prstGeom>
        </p:spPr>
      </p:pic>
      <p:pic>
        <p:nvPicPr>
          <p:cNvPr id="13" name="Imagen 12">
            <a:extLst>
              <a:ext uri="{FF2B5EF4-FFF2-40B4-BE49-F238E27FC236}">
                <a16:creationId xmlns:a16="http://schemas.microsoft.com/office/drawing/2014/main" id="{FC14D305-B563-7E4D-9A45-84BA6B470EFA}"/>
              </a:ext>
            </a:extLst>
          </p:cNvPr>
          <p:cNvPicPr>
            <a:picLocks noChangeAspect="1"/>
          </p:cNvPicPr>
          <p:nvPr/>
        </p:nvPicPr>
        <p:blipFill>
          <a:blip r:embed="rId7"/>
          <a:stretch>
            <a:fillRect/>
          </a:stretch>
        </p:blipFill>
        <p:spPr>
          <a:xfrm>
            <a:off x="219559" y="4089790"/>
            <a:ext cx="3587755" cy="2491808"/>
          </a:xfrm>
          <a:prstGeom prst="rect">
            <a:avLst/>
          </a:prstGeom>
        </p:spPr>
      </p:pic>
      <p:pic>
        <p:nvPicPr>
          <p:cNvPr id="16" name="Imagen 15">
            <a:extLst>
              <a:ext uri="{FF2B5EF4-FFF2-40B4-BE49-F238E27FC236}">
                <a16:creationId xmlns:a16="http://schemas.microsoft.com/office/drawing/2014/main" id="{8355C599-8EE3-16C4-C305-23BC5E079885}"/>
              </a:ext>
            </a:extLst>
          </p:cNvPr>
          <p:cNvPicPr>
            <a:picLocks noChangeAspect="1"/>
          </p:cNvPicPr>
          <p:nvPr/>
        </p:nvPicPr>
        <p:blipFill>
          <a:blip r:embed="rId8"/>
          <a:srcRect r="4143"/>
          <a:stretch/>
        </p:blipFill>
        <p:spPr>
          <a:xfrm>
            <a:off x="4003315" y="4094338"/>
            <a:ext cx="4071088" cy="2487260"/>
          </a:xfrm>
          <a:prstGeom prst="rect">
            <a:avLst/>
          </a:prstGeom>
        </p:spPr>
      </p:pic>
      <p:pic>
        <p:nvPicPr>
          <p:cNvPr id="19" name="Imagen 18">
            <a:extLst>
              <a:ext uri="{FF2B5EF4-FFF2-40B4-BE49-F238E27FC236}">
                <a16:creationId xmlns:a16="http://schemas.microsoft.com/office/drawing/2014/main" id="{3111E4AE-ED25-00C6-06C2-D26C7502DE36}"/>
              </a:ext>
            </a:extLst>
          </p:cNvPr>
          <p:cNvPicPr>
            <a:picLocks noChangeAspect="1"/>
          </p:cNvPicPr>
          <p:nvPr/>
        </p:nvPicPr>
        <p:blipFill>
          <a:blip r:embed="rId9"/>
          <a:stretch>
            <a:fillRect/>
          </a:stretch>
        </p:blipFill>
        <p:spPr>
          <a:xfrm>
            <a:off x="8270405" y="4089790"/>
            <a:ext cx="3599805" cy="2398933"/>
          </a:xfrm>
          <a:prstGeom prst="rect">
            <a:avLst/>
          </a:prstGeom>
        </p:spPr>
      </p:pic>
    </p:spTree>
    <p:extLst>
      <p:ext uri="{BB962C8B-B14F-4D97-AF65-F5344CB8AC3E}">
        <p14:creationId xmlns:p14="http://schemas.microsoft.com/office/powerpoint/2010/main" val="17637317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8D6B57D9-0F41-6549-62D2-39CEAFC52A3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7" name="Marcador de contenido 6">
            <a:extLst>
              <a:ext uri="{FF2B5EF4-FFF2-40B4-BE49-F238E27FC236}">
                <a16:creationId xmlns:a16="http://schemas.microsoft.com/office/drawing/2014/main" id="{20DBD0FE-8BB6-CCD3-17A8-5FA6A1C687D4}"/>
              </a:ext>
            </a:extLst>
          </p:cNvPr>
          <p:cNvSpPr>
            <a:spLocks noGrp="1"/>
          </p:cNvSpPr>
          <p:nvPr>
            <p:ph sz="half" idx="1"/>
          </p:nvPr>
        </p:nvSpPr>
        <p:spPr>
          <a:xfrm>
            <a:off x="597568" y="2335764"/>
            <a:ext cx="5181600" cy="2698249"/>
          </a:xfrm>
        </p:spPr>
        <p:txBody>
          <a:bodyPr/>
          <a:lstStyle/>
          <a:p>
            <a:pPr algn="just"/>
            <a:r>
              <a:rPr lang="es-MX" sz="1800" b="1" dirty="0"/>
              <a:t>La Secretaría Técnica entrega mediante su COMPONENTE proyectos estratégicos implementados. </a:t>
            </a:r>
          </a:p>
          <a:p>
            <a:pPr algn="just"/>
            <a:r>
              <a:rPr lang="es-MX" sz="1800" dirty="0"/>
              <a:t>Al cierre del segundo trimestre se alcanzó el 100% de la meta planeada.</a:t>
            </a:r>
            <a:endParaRPr lang="es-MX" dirty="0"/>
          </a:p>
        </p:txBody>
      </p:sp>
      <p:pic>
        <p:nvPicPr>
          <p:cNvPr id="8" name="Imagen 7">
            <a:extLst>
              <a:ext uri="{FF2B5EF4-FFF2-40B4-BE49-F238E27FC236}">
                <a16:creationId xmlns:a16="http://schemas.microsoft.com/office/drawing/2014/main" id="{B38D0295-B244-E9C8-DA8C-1D28878EB614}"/>
              </a:ext>
            </a:extLst>
          </p:cNvPr>
          <p:cNvPicPr>
            <a:picLocks noChangeAspect="1"/>
          </p:cNvPicPr>
          <p:nvPr/>
        </p:nvPicPr>
        <p:blipFill>
          <a:blip r:embed="rId2"/>
          <a:stretch>
            <a:fillRect/>
          </a:stretch>
        </p:blipFill>
        <p:spPr>
          <a:xfrm>
            <a:off x="526663" y="286261"/>
            <a:ext cx="2583984" cy="789551"/>
          </a:xfrm>
          <a:prstGeom prst="rect">
            <a:avLst/>
          </a:prstGeom>
        </p:spPr>
      </p:pic>
      <p:graphicFrame>
        <p:nvGraphicFramePr>
          <p:cNvPr id="2" name="Gráfico 1">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3982431553"/>
              </p:ext>
            </p:extLst>
          </p:nvPr>
        </p:nvGraphicFramePr>
        <p:xfrm>
          <a:off x="6172201" y="1769552"/>
          <a:ext cx="5695747" cy="42094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79098777"/>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48101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64466" y="1554691"/>
            <a:ext cx="5181600" cy="4822297"/>
          </a:xfrm>
        </p:spPr>
        <p:txBody>
          <a:bodyPr>
            <a:normAutofit/>
          </a:bodyPr>
          <a:lstStyle/>
          <a:p>
            <a:pPr algn="just"/>
            <a:r>
              <a:rPr lang="es-MX" sz="1800" dirty="0"/>
              <a:t>La Secretaría Técnica a nivel </a:t>
            </a:r>
            <a:r>
              <a:rPr lang="es-MX" sz="1800" b="1" dirty="0"/>
              <a:t>ACTIVIDADES</a:t>
            </a:r>
            <a:r>
              <a:rPr lang="es-MX" sz="1800" dirty="0"/>
              <a:t> cerró el segundo trimestre cumpliendo la meta establecida en sus cuatro actividades:</a:t>
            </a:r>
          </a:p>
          <a:p>
            <a:pPr algn="just"/>
            <a:r>
              <a:rPr lang="es-MX" sz="1800" dirty="0"/>
              <a:t>La actividad de avance Proyectos de Gestión pública y Proyectos Especiales, esta programado para el tercer trimestre.</a:t>
            </a:r>
          </a:p>
          <a:p>
            <a:pPr algn="just"/>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Se obtuvo un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avance del 100% </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de cumplimiento de su meta,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con 1 actividad con participación ciudadana</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Se obtuvo un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avance del 100% </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de cumplimiento de </a:t>
            </a:r>
            <a:r>
              <a:rPr lang="es-MX" sz="1800" dirty="0">
                <a:solidFill>
                  <a:prstClr val="black"/>
                </a:solidFill>
                <a:latin typeface="Calibri" panose="020F0502020204030204"/>
              </a:rPr>
              <a:t>la</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meta, </a:t>
            </a:r>
            <a:r>
              <a:rPr kumimoji="0" lang="es-MX" sz="1800" i="0" u="none" strike="noStrike" kern="1200" cap="none" spc="0" normalizeH="0" baseline="0" noProof="0" dirty="0">
                <a:ln>
                  <a:noFill/>
                </a:ln>
                <a:solidFill>
                  <a:prstClr val="black"/>
                </a:solidFill>
                <a:effectLst/>
                <a:uLnTx/>
                <a:uFillTx/>
                <a:latin typeface="Calibri" panose="020F0502020204030204"/>
                <a:ea typeface="+mn-ea"/>
                <a:cs typeface="+mn-cs"/>
              </a:rPr>
              <a:t>con</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 11  </a:t>
            </a:r>
            <a:r>
              <a:rPr lang="es-MX" sz="1800" b="1" dirty="0"/>
              <a:t>Informes y reportes</a:t>
            </a:r>
            <a:r>
              <a:rPr lang="es-MX" sz="1800" dirty="0"/>
              <a:t>.</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s-MX" sz="1800" dirty="0"/>
              <a:t>La actividad de avance de consolidación del gobierno digital esta programado para el próximo trimestre.</a:t>
            </a:r>
          </a:p>
        </p:txBody>
      </p:sp>
      <p:pic>
        <p:nvPicPr>
          <p:cNvPr id="9" name="Imagen 8">
            <a:extLst>
              <a:ext uri="{FF2B5EF4-FFF2-40B4-BE49-F238E27FC236}">
                <a16:creationId xmlns:a16="http://schemas.microsoft.com/office/drawing/2014/main" id="{6AB12139-EC23-EE84-5DEF-BEA0303140FB}"/>
              </a:ext>
            </a:extLst>
          </p:cNvPr>
          <p:cNvPicPr>
            <a:picLocks noChangeAspect="1"/>
          </p:cNvPicPr>
          <p:nvPr/>
        </p:nvPicPr>
        <p:blipFill>
          <a:blip r:embed="rId3"/>
          <a:stretch>
            <a:fillRect/>
          </a:stretch>
        </p:blipFill>
        <p:spPr>
          <a:xfrm>
            <a:off x="585931" y="354242"/>
            <a:ext cx="2583984" cy="789551"/>
          </a:xfrm>
          <a:prstGeom prst="rect">
            <a:avLst/>
          </a:prstGeom>
        </p:spPr>
      </p:pic>
      <p:graphicFrame>
        <p:nvGraphicFramePr>
          <p:cNvPr id="5" name="Gráfico 4">
            <a:extLst>
              <a:ext uri="{FF2B5EF4-FFF2-40B4-BE49-F238E27FC236}">
                <a16:creationId xmlns:a16="http://schemas.microsoft.com/office/drawing/2014/main" id="{A7B11976-BC87-4CEA-A3B3-D6441D4BA195}"/>
              </a:ext>
            </a:extLst>
          </p:cNvPr>
          <p:cNvGraphicFramePr>
            <a:graphicFrameLocks/>
          </p:cNvGraphicFramePr>
          <p:nvPr>
            <p:extLst>
              <p:ext uri="{D42A27DB-BD31-4B8C-83A1-F6EECF244321}">
                <p14:modId xmlns:p14="http://schemas.microsoft.com/office/powerpoint/2010/main" val="4134324546"/>
              </p:ext>
            </p:extLst>
          </p:nvPr>
        </p:nvGraphicFramePr>
        <p:xfrm>
          <a:off x="6096000" y="2048355"/>
          <a:ext cx="5925954" cy="36883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4866148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300163" y="285411"/>
            <a:ext cx="9901237" cy="52322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 Fotográfica de la Secretaría Técnica</a:t>
            </a:r>
          </a:p>
        </p:txBody>
      </p:sp>
      <p:pic>
        <p:nvPicPr>
          <p:cNvPr id="4" name="Imagen 3"/>
          <p:cNvPicPr>
            <a:picLocks noChangeAspect="1"/>
          </p:cNvPicPr>
          <p:nvPr/>
        </p:nvPicPr>
        <p:blipFill>
          <a:blip r:embed="rId2"/>
          <a:stretch>
            <a:fillRect/>
          </a:stretch>
        </p:blipFill>
        <p:spPr>
          <a:xfrm>
            <a:off x="182367" y="1005086"/>
            <a:ext cx="11827265" cy="103641"/>
          </a:xfrm>
          <a:prstGeom prst="rect">
            <a:avLst/>
          </a:prstGeom>
        </p:spPr>
      </p:pic>
      <p:sp>
        <p:nvSpPr>
          <p:cNvPr id="6" name="CuadroTexto 5">
            <a:extLst>
              <a:ext uri="{FF2B5EF4-FFF2-40B4-BE49-F238E27FC236}">
                <a16:creationId xmlns:a16="http://schemas.microsoft.com/office/drawing/2014/main" id="{73A23B86-8EC5-F8F9-0B3F-C37201F668B8}"/>
              </a:ext>
            </a:extLst>
          </p:cNvPr>
          <p:cNvSpPr txBox="1"/>
          <p:nvPr/>
        </p:nvSpPr>
        <p:spPr>
          <a:xfrm>
            <a:off x="575035" y="5448171"/>
            <a:ext cx="536385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Capacitación del Primer Informe de Gobierno</a:t>
            </a:r>
            <a:r>
              <a:rPr lang="es-MX" dirty="0">
                <a:solidFill>
                  <a:prstClr val="black"/>
                </a:solidFill>
                <a:latin typeface="Calibri" panose="020F0502020204030204"/>
              </a:rPr>
              <a:t>, Administración 2024-2027</a:t>
            </a: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CuadroTexto 6">
            <a:extLst>
              <a:ext uri="{FF2B5EF4-FFF2-40B4-BE49-F238E27FC236}">
                <a16:creationId xmlns:a16="http://schemas.microsoft.com/office/drawing/2014/main" id="{AC320F39-CBF5-BA1F-5A46-DA7D79496B96}"/>
              </a:ext>
            </a:extLst>
          </p:cNvPr>
          <p:cNvSpPr txBox="1"/>
          <p:nvPr/>
        </p:nvSpPr>
        <p:spPr>
          <a:xfrm>
            <a:off x="7216828" y="5483582"/>
            <a:ext cx="44778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dirty="0">
                <a:solidFill>
                  <a:prstClr val="black"/>
                </a:solidFill>
                <a:latin typeface="Calibri" panose="020F0502020204030204"/>
              </a:rPr>
              <a:t>Actividad con participación ciudadana</a:t>
            </a: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Imagen 1">
            <a:extLst>
              <a:ext uri="{FF2B5EF4-FFF2-40B4-BE49-F238E27FC236}">
                <a16:creationId xmlns:a16="http://schemas.microsoft.com/office/drawing/2014/main" id="{6386C9CF-7A0B-8A5C-F42C-208013DA48E9}"/>
              </a:ext>
            </a:extLst>
          </p:cNvPr>
          <p:cNvPicPr>
            <a:picLocks noChangeAspect="1"/>
          </p:cNvPicPr>
          <p:nvPr/>
        </p:nvPicPr>
        <p:blipFill>
          <a:blip r:embed="rId3"/>
          <a:stretch>
            <a:fillRect/>
          </a:stretch>
        </p:blipFill>
        <p:spPr>
          <a:xfrm>
            <a:off x="6631807" y="1395663"/>
            <a:ext cx="5254668" cy="4052508"/>
          </a:xfrm>
          <a:prstGeom prst="rect">
            <a:avLst/>
          </a:prstGeom>
        </p:spPr>
      </p:pic>
      <p:pic>
        <p:nvPicPr>
          <p:cNvPr id="3" name="Imagen 2">
            <a:extLst>
              <a:ext uri="{FF2B5EF4-FFF2-40B4-BE49-F238E27FC236}">
                <a16:creationId xmlns:a16="http://schemas.microsoft.com/office/drawing/2014/main" id="{609770D9-8872-E21B-E576-215296073098}"/>
              </a:ext>
            </a:extLst>
          </p:cNvPr>
          <p:cNvPicPr>
            <a:picLocks noChangeAspect="1"/>
          </p:cNvPicPr>
          <p:nvPr/>
        </p:nvPicPr>
        <p:blipFill rotWithShape="1">
          <a:blip r:embed="rId4"/>
          <a:srcRect l="11822" t="22456"/>
          <a:stretch/>
        </p:blipFill>
        <p:spPr>
          <a:xfrm>
            <a:off x="67377" y="1395664"/>
            <a:ext cx="6343048" cy="4052508"/>
          </a:xfrm>
          <a:prstGeom prst="rect">
            <a:avLst/>
          </a:prstGeom>
        </p:spPr>
      </p:pic>
    </p:spTree>
    <p:extLst>
      <p:ext uri="{BB962C8B-B14F-4D97-AF65-F5344CB8AC3E}">
        <p14:creationId xmlns:p14="http://schemas.microsoft.com/office/powerpoint/2010/main" val="134465918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3099</TotalTime>
  <Words>3968</Words>
  <Application>Microsoft Macintosh PowerPoint</Application>
  <PresentationFormat>Panorámica</PresentationFormat>
  <Paragraphs>325</Paragraphs>
  <Slides>46</Slides>
  <Notes>25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46</vt:i4>
      </vt:variant>
    </vt:vector>
  </HeadingPairs>
  <TitlesOfParts>
    <vt:vector size="52" baseType="lpstr">
      <vt:lpstr>Aptos</vt:lpstr>
      <vt:lpstr>Aptos Display</vt:lpstr>
      <vt:lpstr>Arial</vt:lpstr>
      <vt:lpstr>Arial Black</vt:lpstr>
      <vt:lpstr>Calibri</vt:lpstr>
      <vt:lpstr>Tema de Office</vt:lpstr>
      <vt:lpstr>Presentación de PowerPoint</vt:lpstr>
      <vt:lpstr>Presentación de PowerPoint</vt:lpstr>
      <vt:lpstr>Presentación de PowerPoint</vt:lpstr>
      <vt:lpstr>  </vt:lpstr>
      <vt:lpstr>  </vt:lpstr>
      <vt:lpstr>Presentación de PowerPoint</vt:lpstr>
      <vt:lpstr>  </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LA DELEGACIÓN ALFREDO V. BONFIL ENTREGA MEDIANTE SU COMPONENTE SERVICIOS.</vt:lpstr>
      <vt:lpstr>Presentación de PowerPoint</vt:lpstr>
      <vt:lpstr>Presentación de PowerPoint</vt:lpstr>
      <vt:lpstr>Evidencias Fotográficas de la Delegación Municipal Alfredo V. Bonfil</vt:lpstr>
      <vt:lpstr> </vt:lpstr>
      <vt:lpstr>  </vt:lpstr>
      <vt:lpstr>Presentación de PowerPoint</vt:lpstr>
      <vt:lpstr>Presentación de PowerPoint</vt:lpstr>
      <vt:lpstr>  </vt:lpstr>
      <vt:lpstr>Presentación de PowerPoint</vt:lpstr>
      <vt:lpstr>Presentación de PowerPoint</vt:lpstr>
      <vt:lpstr>Presentación de PowerPoint</vt:lpstr>
      <vt:lpstr>EVIDENCIAS FOTOGRÁFICAS</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  </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Alma</dc:creator>
  <cp:lastModifiedBy>ADOLFO ROMO</cp:lastModifiedBy>
  <cp:revision>198</cp:revision>
  <dcterms:created xsi:type="dcterms:W3CDTF">2023-04-26T16:39:07Z</dcterms:created>
  <dcterms:modified xsi:type="dcterms:W3CDTF">2025-08-12T14:43:48Z</dcterms:modified>
</cp:coreProperties>
</file>