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3.xml" ContentType="application/vnd.openxmlformats-officedocument.presentationml.notesSl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notesSlides/notesSlide4.xml" ContentType="application/vnd.openxmlformats-officedocument.presentationml.notesSlid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charts/chart9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notesSlides/notesSlide5.xml" ContentType="application/vnd.openxmlformats-officedocument.presentationml.notesSlide+xml"/>
  <Override PartName="/ppt/charts/chart10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charts/chart11.xml" ContentType="application/vnd.openxmlformats-officedocument.drawingml.chart+xml"/>
  <Override PartName="/ppt/charts/style11.xml" ContentType="application/vnd.ms-office.chartstyle+xml"/>
  <Override PartName="/ppt/charts/colors11.xml" ContentType="application/vnd.ms-office.chartcolorstyle+xml"/>
  <Override PartName="/ppt/charts/chart12.xml" ContentType="application/vnd.openxmlformats-officedocument.drawingml.chart+xml"/>
  <Override PartName="/ppt/charts/style12.xml" ContentType="application/vnd.ms-office.chartstyle+xml"/>
  <Override PartName="/ppt/charts/colors12.xml" ContentType="application/vnd.ms-office.chartcolorstyle+xml"/>
  <Override PartName="/ppt/charts/chart13.xml" ContentType="application/vnd.openxmlformats-officedocument.drawingml.chart+xml"/>
  <Override PartName="/ppt/charts/style13.xml" ContentType="application/vnd.ms-office.chartstyle+xml"/>
  <Override PartName="/ppt/charts/colors13.xml" ContentType="application/vnd.ms-office.chartcolorstyle+xml"/>
  <Override PartName="/ppt/charts/chart14.xml" ContentType="application/vnd.openxmlformats-officedocument.drawingml.chart+xml"/>
  <Override PartName="/ppt/charts/style14.xml" ContentType="application/vnd.ms-office.chartstyle+xml"/>
  <Override PartName="/ppt/charts/colors14.xml" ContentType="application/vnd.ms-office.chartcolorstyle+xml"/>
  <Override PartName="/ppt/notesSlides/notesSlide6.xml" ContentType="application/vnd.openxmlformats-officedocument.presentationml.notesSlide+xml"/>
  <Override PartName="/ppt/charts/chart15.xml" ContentType="application/vnd.openxmlformats-officedocument.drawingml.chart+xml"/>
  <Override PartName="/ppt/charts/style15.xml" ContentType="application/vnd.ms-office.chartstyle+xml"/>
  <Override PartName="/ppt/charts/colors15.xml" ContentType="application/vnd.ms-office.chartcolorstyle+xml"/>
  <Override PartName="/ppt/charts/chart16.xml" ContentType="application/vnd.openxmlformats-officedocument.drawingml.chart+xml"/>
  <Override PartName="/ppt/charts/style16.xml" ContentType="application/vnd.ms-office.chartstyle+xml"/>
  <Override PartName="/ppt/charts/colors16.xml" ContentType="application/vnd.ms-office.chartcolorstyle+xml"/>
  <Override PartName="/ppt/charts/chart17.xml" ContentType="application/vnd.openxmlformats-officedocument.drawingml.chart+xml"/>
  <Override PartName="/ppt/charts/style17.xml" ContentType="application/vnd.ms-office.chartstyle+xml"/>
  <Override PartName="/ppt/charts/colors17.xml" ContentType="application/vnd.ms-office.chartcolorstyle+xml"/>
  <Override PartName="/ppt/charts/chart18.xml" ContentType="application/vnd.openxmlformats-officedocument.drawingml.chart+xml"/>
  <Override PartName="/ppt/charts/style18.xml" ContentType="application/vnd.ms-office.chartstyle+xml"/>
  <Override PartName="/ppt/charts/colors18.xml" ContentType="application/vnd.ms-office.chartcolorstyl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60" r:id="rId1"/>
  </p:sldMasterIdLst>
  <p:notesMasterIdLst>
    <p:notesMasterId r:id="rId25"/>
  </p:notesMasterIdLst>
  <p:sldIdLst>
    <p:sldId id="256" r:id="rId2"/>
    <p:sldId id="318" r:id="rId3"/>
    <p:sldId id="319" r:id="rId4"/>
    <p:sldId id="267" r:id="rId5"/>
    <p:sldId id="268" r:id="rId6"/>
    <p:sldId id="329" r:id="rId7"/>
    <p:sldId id="325" r:id="rId8"/>
    <p:sldId id="266" r:id="rId9"/>
    <p:sldId id="269" r:id="rId10"/>
    <p:sldId id="332" r:id="rId11"/>
    <p:sldId id="339" r:id="rId12"/>
    <p:sldId id="264" r:id="rId13"/>
    <p:sldId id="270" r:id="rId14"/>
    <p:sldId id="330" r:id="rId15"/>
    <p:sldId id="271" r:id="rId16"/>
    <p:sldId id="338" r:id="rId17"/>
    <p:sldId id="334" r:id="rId18"/>
    <p:sldId id="265" r:id="rId19"/>
    <p:sldId id="320" r:id="rId20"/>
    <p:sldId id="336" r:id="rId21"/>
    <p:sldId id="340" r:id="rId22"/>
    <p:sldId id="341" r:id="rId23"/>
    <p:sldId id="326" r:id="rId24"/>
  </p:sldIdLst>
  <p:sldSz cx="12192000" cy="6858000"/>
  <p:notesSz cx="7010400" cy="9296400"/>
  <p:defaultTextStyle>
    <a:defPPr>
      <a:defRPr lang="es-MX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http://customooxmlschemas.google.com/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27" roundtripDataSignature="AMtx7mht5CsPo9Ajptt/UZZ8xwyuBEp90w==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RISBETH BADILLO" initials="AB" lastIdx="1" clrIdx="0">
    <p:extLst>
      <p:ext uri="{19B8F6BF-5375-455C-9EA6-DF929625EA0E}">
        <p15:presenceInfo xmlns:p15="http://schemas.microsoft.com/office/powerpoint/2012/main" userId="ARISBETH BADILLO" providerId="None"/>
      </p:ext>
    </p:extLst>
  </p:cmAuthor>
  <p:cmAuthor id="2" name="Admin" initials="A" lastIdx="1" clrIdx="1">
    <p:extLst>
      <p:ext uri="{19B8F6BF-5375-455C-9EA6-DF929625EA0E}">
        <p15:presenceInfo xmlns:p15="http://schemas.microsoft.com/office/powerpoint/2012/main" userId="Admin" providerId="None"/>
      </p:ext>
    </p:extLst>
  </p:cmAuthor>
  <p:cmAuthor id="3" name="Ileana Irai Vázquez Cavita" initials="IIVC" lastIdx="1" clrIdx="2">
    <p:extLst>
      <p:ext uri="{19B8F6BF-5375-455C-9EA6-DF929625EA0E}">
        <p15:presenceInfo xmlns:p15="http://schemas.microsoft.com/office/powerpoint/2012/main" userId="Ileana Irai Vázquez Cavita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343" autoAdjust="0"/>
    <p:restoredTop sz="95032" autoAdjust="0"/>
  </p:normalViewPr>
  <p:slideViewPr>
    <p:cSldViewPr snapToGrid="0">
      <p:cViewPr varScale="1">
        <p:scale>
          <a:sx n="104" d="100"/>
          <a:sy n="104" d="100"/>
        </p:scale>
        <p:origin x="252" y="12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customschemas.google.com/relationships/presentationmetadata" Target="metadata"/><Relationship Id="rId30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HOME\Desktop\2025\PLANEACION\2T\GRAFICAS%20COPLADEMUN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HOME\Desktop\2025\PLANEACION\2T\GRAFICAS%20COPLADEMUN.xlsx" TargetMode="External"/><Relationship Id="rId2" Type="http://schemas.microsoft.com/office/2011/relationships/chartColorStyle" Target="colors10.xml"/><Relationship Id="rId1" Type="http://schemas.microsoft.com/office/2011/relationships/chartStyle" Target="style10.xml"/></Relationships>
</file>

<file path=ppt/charts/_rels/chart11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HOME\Desktop\2025\PLANEACION\2T\GRAFICAS%20COPLADEMUN.xlsx" TargetMode="External"/><Relationship Id="rId2" Type="http://schemas.microsoft.com/office/2011/relationships/chartColorStyle" Target="colors11.xml"/><Relationship Id="rId1" Type="http://schemas.microsoft.com/office/2011/relationships/chartStyle" Target="style11.xml"/></Relationships>
</file>

<file path=ppt/charts/_rels/chart12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HOME\Desktop\2025\PLANEACION\2T\GRAFICAS%20COPLADEMUN.xlsx" TargetMode="External"/><Relationship Id="rId2" Type="http://schemas.microsoft.com/office/2011/relationships/chartColorStyle" Target="colors12.xml"/><Relationship Id="rId1" Type="http://schemas.microsoft.com/office/2011/relationships/chartStyle" Target="style12.xml"/></Relationships>
</file>

<file path=ppt/charts/_rels/chart13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HOME\Desktop\2025\PLANEACION\2T\GRAFICAS%20COPLADEMUN.xlsx" TargetMode="External"/><Relationship Id="rId2" Type="http://schemas.microsoft.com/office/2011/relationships/chartColorStyle" Target="colors13.xml"/><Relationship Id="rId1" Type="http://schemas.microsoft.com/office/2011/relationships/chartStyle" Target="style13.xml"/></Relationships>
</file>

<file path=ppt/charts/_rels/chart14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HOME\Desktop\2025\PLANEACION\2T\GRAFICAS%20COPLADEMUN.xlsx" TargetMode="External"/><Relationship Id="rId2" Type="http://schemas.microsoft.com/office/2011/relationships/chartColorStyle" Target="colors14.xml"/><Relationship Id="rId1" Type="http://schemas.microsoft.com/office/2011/relationships/chartStyle" Target="style14.xml"/></Relationships>
</file>

<file path=ppt/charts/_rels/chart15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HOME\Desktop\2025\PLANEACION\2T\GRAFICAS%20COPLADEMUN.xlsx" TargetMode="External"/><Relationship Id="rId2" Type="http://schemas.microsoft.com/office/2011/relationships/chartColorStyle" Target="colors15.xml"/><Relationship Id="rId1" Type="http://schemas.microsoft.com/office/2011/relationships/chartStyle" Target="style15.xml"/></Relationships>
</file>

<file path=ppt/charts/_rels/chart16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HOME\Desktop\2025\PLANEACION\2T\GRAFICAS%20COPLADEMUN.xlsx" TargetMode="External"/><Relationship Id="rId2" Type="http://schemas.microsoft.com/office/2011/relationships/chartColorStyle" Target="colors16.xml"/><Relationship Id="rId1" Type="http://schemas.microsoft.com/office/2011/relationships/chartStyle" Target="style16.xml"/></Relationships>
</file>

<file path=ppt/charts/_rels/chart17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HOME\Desktop\2025\PLANEACION\2T\GRAFICAS%20COPLADEMUN.xlsx" TargetMode="External"/><Relationship Id="rId2" Type="http://schemas.microsoft.com/office/2011/relationships/chartColorStyle" Target="colors17.xml"/><Relationship Id="rId1" Type="http://schemas.microsoft.com/office/2011/relationships/chartStyle" Target="style17.xml"/></Relationships>
</file>

<file path=ppt/charts/_rels/chart18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HOME\Desktop\2025\PLANEACION\2T\GRAFICAS%20COPLADEMUN.xlsx" TargetMode="External"/><Relationship Id="rId2" Type="http://schemas.microsoft.com/office/2011/relationships/chartColorStyle" Target="colors18.xml"/><Relationship Id="rId1" Type="http://schemas.microsoft.com/office/2011/relationships/chartStyle" Target="style18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HOME\Desktop\2025\PLANEACION\2T\GRAFICAS%20COPLADEMUN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HOME\Desktop\2025\PLANEACION\2T\GRAFICAS%20COPLADEMUN.xlsx" TargetMode="External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HOME\Desktop\2025\PLANEACION\2T\GRAFICAS%20COPLADEMUN.xlsx" TargetMode="External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HOME\Desktop\2025\PLANEACION\2T\GRAFICAS%20COPLADEMUN.xlsx" TargetMode="External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HOME\Desktop\2025\PLANEACION\2T\GRAFICAS%20COPLADEMUN.xlsx" TargetMode="External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HOME\Desktop\2025\PLANEACION\2T\GRAFICAS%20COPLADEMUN.xlsx" TargetMode="External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HOME\Desktop\2025\PLANEACION\2T\GRAFICAS%20COPLADEMUN.xlsx" TargetMode="External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HOME\Desktop\2025\PLANEACION\2T\GRAFICAS%20COPLADEMUN.xlsx" TargetMode="External"/><Relationship Id="rId2" Type="http://schemas.microsoft.com/office/2011/relationships/chartColorStyle" Target="colors9.xml"/><Relationship Id="rId1" Type="http://schemas.microsoft.com/office/2011/relationships/chartStyle" Target="style9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MX" b="1"/>
              <a:t>META PLANEADA Y ALCANZADA A NIVEL PROPÓSITO </a:t>
            </a:r>
          </a:p>
          <a:p>
            <a:pPr>
              <a:defRPr/>
            </a:pPr>
            <a:r>
              <a:rPr lang="es-MX" b="1"/>
              <a:t>POBLACIÓN ATENDIDA </a:t>
            </a:r>
          </a:p>
          <a:p>
            <a:pPr>
              <a:defRPr/>
            </a:pPr>
            <a:r>
              <a:rPr lang="es-MX" b="1"/>
              <a:t>SEGUNDO TRIMESTRE 2025 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v>Planeado</c:v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0823-4148-AA76-0BBBC0B9CC56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TRIMESTRALES!$B$4</c:f>
              <c:strCache>
                <c:ptCount val="1"/>
                <c:pt idx="0">
                  <c:v>2T</c:v>
                </c:pt>
              </c:strCache>
            </c:strRef>
          </c:cat>
          <c:val>
            <c:numRef>
              <c:f>TRIMESTRALES!$C$4</c:f>
              <c:numCache>
                <c:formatCode>General</c:formatCode>
                <c:ptCount val="1"/>
                <c:pt idx="0">
                  <c:v>14000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0823-4148-AA76-0BBBC0B9CC56}"/>
            </c:ext>
          </c:extLst>
        </c:ser>
        <c:ser>
          <c:idx val="1"/>
          <c:order val="1"/>
          <c:tx>
            <c:v>Realizado</c:v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2"/>
              </a:solidFill>
              <a:ln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4-0823-4148-AA76-0BBBC0B9CC56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TRIMESTRALES!$B$4</c:f>
              <c:strCache>
                <c:ptCount val="1"/>
                <c:pt idx="0">
                  <c:v>2T</c:v>
                </c:pt>
              </c:strCache>
            </c:strRef>
          </c:cat>
          <c:val>
            <c:numRef>
              <c:f>TRIMESTRALES!$D$4</c:f>
              <c:numCache>
                <c:formatCode>General</c:formatCode>
                <c:ptCount val="1"/>
                <c:pt idx="0">
                  <c:v>14053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0823-4148-AA76-0BBBC0B9CC56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axId val="1653819327"/>
        <c:axId val="1653821247"/>
      </c:barChart>
      <c:lineChart>
        <c:grouping val="standard"/>
        <c:varyColors val="0"/>
        <c:ser>
          <c:idx val="4"/>
          <c:order val="2"/>
          <c:tx>
            <c:strRef>
              <c:f>TRIMESTRALES!$E$3</c:f>
              <c:strCache>
                <c:ptCount val="1"/>
                <c:pt idx="0">
                  <c:v>Cumplimiento trimestral</c:v>
                </c:pt>
              </c:strCache>
            </c:strRef>
          </c:tx>
          <c:spPr>
            <a:ln w="28575" cap="rnd">
              <a:solidFill>
                <a:schemeClr val="accent5"/>
              </a:solidFill>
              <a:round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1.5746729333251872E-2"/>
                  <c:y val="7.3374018956676931E-2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100,37%</a:t>
                    </a:r>
                  </a:p>
                </c:rich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6-0823-4148-AA76-0BBBC0B9CC56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TRIMESTRALES!$B$4</c:f>
              <c:strCache>
                <c:ptCount val="1"/>
                <c:pt idx="0">
                  <c:v>2T</c:v>
                </c:pt>
              </c:strCache>
            </c:strRef>
          </c:cat>
          <c:val>
            <c:numRef>
              <c:f>TRIMESTRALES!$E$4</c:f>
              <c:numCache>
                <c:formatCode>0.00%</c:formatCode>
                <c:ptCount val="1"/>
                <c:pt idx="0">
                  <c:v>1.0037857142857143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7-0823-4148-AA76-0BBBC0B9CC5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455871408"/>
        <c:axId val="455869968"/>
      </c:lineChart>
      <c:catAx>
        <c:axId val="1653819327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1653821247"/>
        <c:crosses val="autoZero"/>
        <c:auto val="1"/>
        <c:lblAlgn val="ctr"/>
        <c:lblOffset val="100"/>
        <c:noMultiLvlLbl val="0"/>
      </c:catAx>
      <c:valAx>
        <c:axId val="1653821247"/>
        <c:scaling>
          <c:orientation val="minMax"/>
          <c:min val="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1653819327"/>
        <c:crosses val="autoZero"/>
        <c:crossBetween val="between"/>
      </c:valAx>
      <c:valAx>
        <c:axId val="455869968"/>
        <c:scaling>
          <c:orientation val="minMax"/>
          <c:max val="1.5"/>
        </c:scaling>
        <c:delete val="0"/>
        <c:axPos val="r"/>
        <c:numFmt formatCode="0.00%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455871408"/>
        <c:crosses val="max"/>
        <c:crossBetween val="between"/>
      </c:valAx>
      <c:catAx>
        <c:axId val="455871408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455869968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s-MX"/>
    </a:p>
  </c:txPr>
  <c:externalData r:id="rId3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" b="0" i="0" u="none" strike="noStrike" kern="1200" spc="0" baseline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+mn-lt"/>
                <a:ea typeface="+mn-ea"/>
                <a:cs typeface="+mn-cs"/>
              </a:defRPr>
            </a:pPr>
            <a:r>
              <a:rPr lang="es-MX" b="1"/>
              <a:t>METAS PLANEADAS Y ALCANZADAS A NIVEL ACTIVIDAD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solidFill>
                  <a:sysClr val="windowText" lastClr="000000">
                    <a:lumMod val="65000"/>
                    <a:lumOff val="35000"/>
                  </a:sysClr>
                </a:solidFill>
              </a:defRPr>
            </a:pPr>
            <a:r>
              <a:rPr lang="es-MX" b="1"/>
              <a:t>HERRAMIENTAS DE DESARROLLO ADMINISTRATIVO E INNOVACIÓN </a:t>
            </a:r>
            <a:r>
              <a:rPr lang="es-MX" sz="1400" b="1" i="0" u="none" strike="noStrike" kern="1200" spc="0" baseline="0">
                <a:solidFill>
                  <a:sysClr val="windowText" lastClr="000000">
                    <a:lumMod val="65000"/>
                    <a:lumOff val="35000"/>
                  </a:sysClr>
                </a:solidFill>
              </a:rPr>
              <a:t>SEGUNDO TRIMESTRE 2025 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marL="0" marR="0" lvl="0" indent="0" algn="ctr" defTabSz="914400" rtl="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sz="1400" b="0" i="0" u="none" strike="noStrike" kern="1200" spc="0" baseline="0">
              <a:solidFill>
                <a:sysClr val="windowText" lastClr="000000">
                  <a:lumMod val="65000"/>
                  <a:lumOff val="35000"/>
                </a:sysClr>
              </a:solidFill>
              <a:latin typeface="+mn-lt"/>
              <a:ea typeface="+mn-ea"/>
              <a:cs typeface="+mn-cs"/>
            </a:defRPr>
          </a:pPr>
          <a:endParaRPr lang="es-MX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TRIMESTRALES!$BA$3</c:f>
              <c:strCache>
                <c:ptCount val="1"/>
                <c:pt idx="0">
                  <c:v>PLANEADO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TRIMESTRALES!$G$4</c:f>
              <c:strCache>
                <c:ptCount val="1"/>
                <c:pt idx="0">
                  <c:v>2T</c:v>
                </c:pt>
              </c:strCache>
            </c:strRef>
          </c:cat>
          <c:val>
            <c:numRef>
              <c:f>TRIMESTRALES!$BA$4</c:f>
              <c:numCache>
                <c:formatCode>#,##0</c:formatCode>
                <c:ptCount val="1"/>
                <c:pt idx="0">
                  <c:v>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27E-4DAA-A2EF-E54DC645223C}"/>
            </c:ext>
          </c:extLst>
        </c:ser>
        <c:ser>
          <c:idx val="1"/>
          <c:order val="1"/>
          <c:tx>
            <c:strRef>
              <c:f>TRIMESTRALES!$BB$3</c:f>
              <c:strCache>
                <c:ptCount val="1"/>
                <c:pt idx="0">
                  <c:v>REALIZADO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TRIMESTRALES!$G$4</c:f>
              <c:strCache>
                <c:ptCount val="1"/>
                <c:pt idx="0">
                  <c:v>2T</c:v>
                </c:pt>
              </c:strCache>
            </c:strRef>
          </c:cat>
          <c:val>
            <c:numRef>
              <c:f>TRIMESTRALES!$BB$4</c:f>
              <c:numCache>
                <c:formatCode>#,##0</c:formatCode>
                <c:ptCount val="1"/>
                <c:pt idx="0">
                  <c:v>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127E-4DAA-A2EF-E54DC645223C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axId val="1653819327"/>
        <c:axId val="1653821247"/>
      </c:barChart>
      <c:lineChart>
        <c:grouping val="standard"/>
        <c:varyColors val="0"/>
        <c:ser>
          <c:idx val="4"/>
          <c:order val="2"/>
          <c:tx>
            <c:strRef>
              <c:f>TRIMESTRALES!$BC$3</c:f>
              <c:strCache>
                <c:ptCount val="1"/>
                <c:pt idx="0">
                  <c:v>Cumplimiento trimestral</c:v>
                </c:pt>
              </c:strCache>
            </c:strRef>
          </c:tx>
          <c:spPr>
            <a:ln w="28575" cap="rnd">
              <a:solidFill>
                <a:schemeClr val="accent5"/>
              </a:solidFill>
              <a:round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-2.0080321285140562E-2"/>
                  <c:y val="9.430894308943089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127E-4DAA-A2EF-E54DC645223C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TRIMESTRALES!$G$4</c:f>
              <c:strCache>
                <c:ptCount val="1"/>
                <c:pt idx="0">
                  <c:v>2T</c:v>
                </c:pt>
              </c:strCache>
            </c:strRef>
          </c:cat>
          <c:val>
            <c:numRef>
              <c:f>TRIMESTRALES!$BC$4</c:f>
              <c:numCache>
                <c:formatCode>0.00%</c:formatCode>
                <c:ptCount val="1"/>
                <c:pt idx="0">
                  <c:v>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127E-4DAA-A2EF-E54DC645223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540479120"/>
        <c:axId val="540478160"/>
      </c:lineChart>
      <c:catAx>
        <c:axId val="1653819327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1653821247"/>
        <c:crosses val="autoZero"/>
        <c:auto val="1"/>
        <c:lblAlgn val="ctr"/>
        <c:lblOffset val="100"/>
        <c:noMultiLvlLbl val="0"/>
      </c:catAx>
      <c:valAx>
        <c:axId val="1653821247"/>
        <c:scaling>
          <c:orientation val="minMax"/>
          <c:max val="5"/>
          <c:min val="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,##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1653819327"/>
        <c:crosses val="autoZero"/>
        <c:crossBetween val="between"/>
      </c:valAx>
      <c:valAx>
        <c:axId val="540478160"/>
        <c:scaling>
          <c:orientation val="minMax"/>
          <c:max val="1"/>
        </c:scaling>
        <c:delete val="0"/>
        <c:axPos val="r"/>
        <c:numFmt formatCode="0.00%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540479120"/>
        <c:crosses val="max"/>
        <c:crossBetween val="between"/>
      </c:valAx>
      <c:catAx>
        <c:axId val="540479120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540478160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s-MX"/>
    </a:p>
  </c:txPr>
  <c:externalData r:id="rId3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" b="0" i="0" u="none" strike="noStrike" kern="1200" spc="0" baseline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+mn-lt"/>
                <a:ea typeface="+mn-ea"/>
                <a:cs typeface="+mn-cs"/>
              </a:defRPr>
            </a:pPr>
            <a:r>
              <a:rPr lang="es-MX" b="1"/>
              <a:t>METAS PLANEADAS Y ALCANZADAS A NIVEL ACTIVIDAD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solidFill>
                  <a:sysClr val="windowText" lastClr="000000">
                    <a:lumMod val="65000"/>
                    <a:lumOff val="35000"/>
                  </a:sysClr>
                </a:solidFill>
              </a:defRPr>
            </a:pPr>
            <a:r>
              <a:rPr lang="es-MX" b="1"/>
              <a:t>MANUALES ADMINISTRATIVOS REVISADOS Y VALIDADOS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solidFill>
                  <a:sysClr val="windowText" lastClr="000000">
                    <a:lumMod val="65000"/>
                    <a:lumOff val="35000"/>
                  </a:sysClr>
                </a:solidFill>
              </a:defRPr>
            </a:pPr>
            <a:r>
              <a:rPr lang="es-MX" b="1"/>
              <a:t> </a:t>
            </a:r>
            <a:r>
              <a:rPr lang="es-MX" sz="1400" b="1" i="0" u="none" strike="noStrike" kern="1200" spc="0" baseline="0">
                <a:solidFill>
                  <a:sysClr val="windowText" lastClr="000000">
                    <a:lumMod val="65000"/>
                    <a:lumOff val="35000"/>
                  </a:sysClr>
                </a:solidFill>
              </a:rPr>
              <a:t>SEGUNDO TRIMESTRE 2025 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marL="0" marR="0" lvl="0" indent="0" algn="ctr" defTabSz="914400" rtl="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sz="1400" b="0" i="0" u="none" strike="noStrike" kern="1200" spc="0" baseline="0">
              <a:solidFill>
                <a:sysClr val="windowText" lastClr="000000">
                  <a:lumMod val="65000"/>
                  <a:lumOff val="35000"/>
                </a:sysClr>
              </a:solidFill>
              <a:latin typeface="+mn-lt"/>
              <a:ea typeface="+mn-ea"/>
              <a:cs typeface="+mn-cs"/>
            </a:defRPr>
          </a:pPr>
          <a:endParaRPr lang="es-MX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TRIMESTRALES!$BF$3</c:f>
              <c:strCache>
                <c:ptCount val="1"/>
                <c:pt idx="0">
                  <c:v>PLANEADO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1"/>
              </a:solidFill>
              <a:ln w="25400">
                <a:solidFill>
                  <a:schemeClr val="bg2">
                    <a:lumMod val="7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7ADD-41E8-9797-FF83EDC40A27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TRIMESTRALES!$G$4</c:f>
              <c:strCache>
                <c:ptCount val="1"/>
                <c:pt idx="0">
                  <c:v>2T</c:v>
                </c:pt>
              </c:strCache>
            </c:strRef>
          </c:cat>
          <c:val>
            <c:numRef>
              <c:f>TRIMESTRALES!$BF$4</c:f>
              <c:numCache>
                <c:formatCode>#,##0</c:formatCode>
                <c:ptCount val="1"/>
                <c:pt idx="0">
                  <c:v>14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7ADD-41E8-9797-FF83EDC40A27}"/>
            </c:ext>
          </c:extLst>
        </c:ser>
        <c:ser>
          <c:idx val="1"/>
          <c:order val="1"/>
          <c:tx>
            <c:strRef>
              <c:f>TRIMESTRALES!$BG$3</c:f>
              <c:strCache>
                <c:ptCount val="1"/>
                <c:pt idx="0">
                  <c:v>REALIZADO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2"/>
              </a:solidFill>
              <a:ln w="25400"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4-7ADD-41E8-9797-FF83EDC40A27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TRIMESTRALES!$G$4</c:f>
              <c:strCache>
                <c:ptCount val="1"/>
                <c:pt idx="0">
                  <c:v>2T</c:v>
                </c:pt>
              </c:strCache>
            </c:strRef>
          </c:cat>
          <c:val>
            <c:numRef>
              <c:f>TRIMESTRALES!$BG$4</c:f>
              <c:numCache>
                <c:formatCode>#,##0</c:formatCode>
                <c:ptCount val="1"/>
                <c:pt idx="0">
                  <c:v>14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7ADD-41E8-9797-FF83EDC40A27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axId val="1653819327"/>
        <c:axId val="1653821247"/>
      </c:barChart>
      <c:lineChart>
        <c:grouping val="standard"/>
        <c:varyColors val="0"/>
        <c:ser>
          <c:idx val="4"/>
          <c:order val="2"/>
          <c:tx>
            <c:strRef>
              <c:f>TRIMESTRALES!$BH$3</c:f>
              <c:strCache>
                <c:ptCount val="1"/>
                <c:pt idx="0">
                  <c:v>Cumplimiento trimestral</c:v>
                </c:pt>
              </c:strCache>
            </c:strRef>
          </c:tx>
          <c:spPr>
            <a:ln w="28575" cap="rnd">
              <a:solidFill>
                <a:schemeClr val="accent5"/>
              </a:solidFill>
              <a:round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-4.4944818644657367E-2"/>
                  <c:y val="-8.1057550732987638E-3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7ADD-41E8-9797-FF83EDC40A27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TRIMESTRALES!$G$4</c:f>
              <c:strCache>
                <c:ptCount val="1"/>
                <c:pt idx="0">
                  <c:v>2T</c:v>
                </c:pt>
              </c:strCache>
            </c:strRef>
          </c:cat>
          <c:val>
            <c:numRef>
              <c:f>TRIMESTRALES!$BH$4</c:f>
              <c:numCache>
                <c:formatCode>0.00%</c:formatCode>
                <c:ptCount val="1"/>
                <c:pt idx="0">
                  <c:v>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6-7ADD-41E8-9797-FF83EDC40A2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540479120"/>
        <c:axId val="540478160"/>
      </c:lineChart>
      <c:catAx>
        <c:axId val="1653819327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1653821247"/>
        <c:crosses val="autoZero"/>
        <c:auto val="1"/>
        <c:lblAlgn val="ctr"/>
        <c:lblOffset val="100"/>
        <c:noMultiLvlLbl val="0"/>
      </c:catAx>
      <c:valAx>
        <c:axId val="1653821247"/>
        <c:scaling>
          <c:orientation val="minMax"/>
          <c:max val="18"/>
          <c:min val="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,##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1653819327"/>
        <c:crosses val="autoZero"/>
        <c:crossBetween val="between"/>
      </c:valAx>
      <c:valAx>
        <c:axId val="540478160"/>
        <c:scaling>
          <c:orientation val="minMax"/>
        </c:scaling>
        <c:delete val="0"/>
        <c:axPos val="r"/>
        <c:numFmt formatCode="0.00%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540479120"/>
        <c:crosses val="max"/>
        <c:crossBetween val="between"/>
      </c:valAx>
      <c:catAx>
        <c:axId val="540479120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540478160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s-MX"/>
    </a:p>
  </c:txPr>
  <c:externalData r:id="rId3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MX" b="1"/>
              <a:t>METAS PLANEADAS Y ALCANZADAS A NIVEL ACTIVIDAD </a:t>
            </a:r>
          </a:p>
          <a:p>
            <a:pPr>
              <a:defRPr/>
            </a:pPr>
            <a:r>
              <a:rPr lang="es-MX" b="1"/>
              <a:t>ESTRUCTURAS ORGÁNICAS ANALIZADAS Y EVALUADAS </a:t>
            </a:r>
          </a:p>
          <a:p>
            <a:pPr>
              <a:defRPr/>
            </a:pPr>
            <a:r>
              <a:rPr lang="es-MX" sz="1400" b="1" i="0" u="none" strike="noStrike" kern="1200" spc="0" baseline="0">
                <a:solidFill>
                  <a:sysClr val="windowText" lastClr="000000">
                    <a:lumMod val="65000"/>
                    <a:lumOff val="35000"/>
                  </a:sysClr>
                </a:solidFill>
              </a:rPr>
              <a:t>SEGUNDO TRIMESTRE 2025</a:t>
            </a:r>
            <a:endParaRPr lang="es-MX" b="1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TRIMESTRALES!$BK$3</c:f>
              <c:strCache>
                <c:ptCount val="1"/>
                <c:pt idx="0">
                  <c:v>PLANEADO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1"/>
              </a:solidFill>
              <a:ln w="25400">
                <a:solidFill>
                  <a:schemeClr val="bg2">
                    <a:lumMod val="7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5E6C-448F-8F51-E936C6CEC781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TRIMESTRALES!$G$4</c:f>
              <c:strCache>
                <c:ptCount val="1"/>
                <c:pt idx="0">
                  <c:v>2T</c:v>
                </c:pt>
              </c:strCache>
            </c:strRef>
          </c:cat>
          <c:val>
            <c:numRef>
              <c:f>TRIMESTRALES!$BK$4</c:f>
              <c:numCache>
                <c:formatCode>#,##0</c:formatCode>
                <c:ptCount val="1"/>
                <c:pt idx="0">
                  <c:v>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5E6C-448F-8F51-E936C6CEC781}"/>
            </c:ext>
          </c:extLst>
        </c:ser>
        <c:ser>
          <c:idx val="1"/>
          <c:order val="1"/>
          <c:tx>
            <c:strRef>
              <c:f>TRIMESTRALES!$BL$3</c:f>
              <c:strCache>
                <c:ptCount val="1"/>
                <c:pt idx="0">
                  <c:v>REALIZADO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2"/>
              </a:solidFill>
              <a:ln w="25400"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4-5E6C-448F-8F51-E936C6CEC781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TRIMESTRALES!$G$4</c:f>
              <c:strCache>
                <c:ptCount val="1"/>
                <c:pt idx="0">
                  <c:v>2T</c:v>
                </c:pt>
              </c:strCache>
            </c:strRef>
          </c:cat>
          <c:val>
            <c:numRef>
              <c:f>TRIMESTRALES!$BL$4</c:f>
              <c:numCache>
                <c:formatCode>#,##0</c:formatCode>
                <c:ptCount val="1"/>
                <c:pt idx="0">
                  <c:v>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5E6C-448F-8F51-E936C6CEC781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axId val="1653819327"/>
        <c:axId val="1653821247"/>
      </c:barChart>
      <c:lineChart>
        <c:grouping val="standard"/>
        <c:varyColors val="0"/>
        <c:ser>
          <c:idx val="4"/>
          <c:order val="2"/>
          <c:tx>
            <c:strRef>
              <c:f>TRIMESTRALES!$BM$3</c:f>
              <c:strCache>
                <c:ptCount val="1"/>
                <c:pt idx="0">
                  <c:v>Cumplimiento trimestral</c:v>
                </c:pt>
              </c:strCache>
            </c:strRef>
          </c:tx>
          <c:spPr>
            <a:ln w="28575" cap="rnd">
              <a:solidFill>
                <a:schemeClr val="accent5"/>
              </a:solidFill>
              <a:round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-4.6952850773171427E-2"/>
                  <c:y val="1.791050508930286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5E6C-448F-8F51-E936C6CEC781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TRIMESTRALES!$G$4</c:f>
              <c:strCache>
                <c:ptCount val="1"/>
                <c:pt idx="0">
                  <c:v>2T</c:v>
                </c:pt>
              </c:strCache>
            </c:strRef>
          </c:cat>
          <c:val>
            <c:numRef>
              <c:f>TRIMESTRALES!$BM$4</c:f>
              <c:numCache>
                <c:formatCode>0.00%</c:formatCode>
                <c:ptCount val="1"/>
                <c:pt idx="0">
                  <c:v>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7-5E6C-448F-8F51-E936C6CEC78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673319792"/>
        <c:axId val="673304912"/>
      </c:lineChart>
      <c:catAx>
        <c:axId val="1653819327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1653821247"/>
        <c:crosses val="autoZero"/>
        <c:auto val="1"/>
        <c:lblAlgn val="ctr"/>
        <c:lblOffset val="100"/>
        <c:noMultiLvlLbl val="0"/>
      </c:catAx>
      <c:valAx>
        <c:axId val="1653821247"/>
        <c:scaling>
          <c:orientation val="minMax"/>
          <c:min val="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,##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1653819327"/>
        <c:crosses val="autoZero"/>
        <c:crossBetween val="between"/>
      </c:valAx>
      <c:valAx>
        <c:axId val="673304912"/>
        <c:scaling>
          <c:orientation val="minMax"/>
          <c:max val="1"/>
        </c:scaling>
        <c:delete val="0"/>
        <c:axPos val="r"/>
        <c:numFmt formatCode="0.00%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673319792"/>
        <c:crosses val="max"/>
        <c:crossBetween val="between"/>
      </c:valAx>
      <c:catAx>
        <c:axId val="673319792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673304912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s-MX"/>
    </a:p>
  </c:txPr>
  <c:externalData r:id="rId3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MX" b="1"/>
              <a:t>METAS PLANEADAS Y ALCANZADAS A NIVEL ACTIVIDAD </a:t>
            </a:r>
          </a:p>
          <a:p>
            <a:pPr>
              <a:defRPr/>
            </a:pPr>
            <a:r>
              <a:rPr lang="es-MX" b="1"/>
              <a:t>EVALUACIONES CIUDADANAS DE ATENCIÓN </a:t>
            </a:r>
          </a:p>
          <a:p>
            <a:pPr>
              <a:defRPr/>
            </a:pPr>
            <a:r>
              <a:rPr lang="es-MX" sz="1400" b="1" i="0" u="none" strike="noStrike" kern="1200" spc="0" baseline="0">
                <a:solidFill>
                  <a:sysClr val="windowText" lastClr="000000">
                    <a:lumMod val="65000"/>
                    <a:lumOff val="35000"/>
                  </a:sysClr>
                </a:solidFill>
              </a:rPr>
              <a:t>SEGUNDO TRIMESTRE 2025</a:t>
            </a:r>
            <a:endParaRPr lang="es-MX" b="1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TRIMESTRALES!$BP$3</c:f>
              <c:strCache>
                <c:ptCount val="1"/>
                <c:pt idx="0">
                  <c:v>PLANEADO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1"/>
              </a:solidFill>
              <a:ln w="25400">
                <a:solidFill>
                  <a:schemeClr val="bg2">
                    <a:lumMod val="7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0485-419E-BF63-62A2F7A58A57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TRIMESTRALES!$G$4</c:f>
              <c:strCache>
                <c:ptCount val="1"/>
                <c:pt idx="0">
                  <c:v>2T</c:v>
                </c:pt>
              </c:strCache>
            </c:strRef>
          </c:cat>
          <c:val>
            <c:numRef>
              <c:f>TRIMESTRALES!$BP$4</c:f>
              <c:numCache>
                <c:formatCode>General</c:formatCode>
                <c:ptCount val="1"/>
                <c:pt idx="0">
                  <c:v>1500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0485-419E-BF63-62A2F7A58A57}"/>
            </c:ext>
          </c:extLst>
        </c:ser>
        <c:ser>
          <c:idx val="1"/>
          <c:order val="1"/>
          <c:tx>
            <c:strRef>
              <c:f>TRIMESTRALES!$BQ$3</c:f>
              <c:strCache>
                <c:ptCount val="1"/>
                <c:pt idx="0">
                  <c:v>REALIZADO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2"/>
              </a:solidFill>
              <a:ln w="25400"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4-0485-419E-BF63-62A2F7A58A57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TRIMESTRALES!$G$4</c:f>
              <c:strCache>
                <c:ptCount val="1"/>
                <c:pt idx="0">
                  <c:v>2T</c:v>
                </c:pt>
              </c:strCache>
            </c:strRef>
          </c:cat>
          <c:val>
            <c:numRef>
              <c:f>TRIMESTRALES!$BQ$4</c:f>
              <c:numCache>
                <c:formatCode>#,##0</c:formatCode>
                <c:ptCount val="1"/>
                <c:pt idx="0">
                  <c:v>1561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0485-419E-BF63-62A2F7A58A57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axId val="1653819327"/>
        <c:axId val="1653821247"/>
      </c:barChart>
      <c:lineChart>
        <c:grouping val="standard"/>
        <c:varyColors val="0"/>
        <c:ser>
          <c:idx val="4"/>
          <c:order val="2"/>
          <c:tx>
            <c:strRef>
              <c:f>TRIMESTRALES!$BR$3</c:f>
              <c:strCache>
                <c:ptCount val="1"/>
                <c:pt idx="0">
                  <c:v>Cumplimiento trimestral</c:v>
                </c:pt>
              </c:strCache>
            </c:strRef>
          </c:tx>
          <c:spPr>
            <a:ln w="28575" cap="rnd">
              <a:solidFill>
                <a:schemeClr val="accent5"/>
              </a:solidFill>
              <a:round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0.21659933812621249"/>
                  <c:y val="-0.23900006401638821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104.06%</a:t>
                    </a:r>
                  </a:p>
                </c:rich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6-0485-419E-BF63-62A2F7A58A57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TRIMESTRALES!$G$4</c:f>
              <c:strCache>
                <c:ptCount val="1"/>
                <c:pt idx="0">
                  <c:v>2T</c:v>
                </c:pt>
              </c:strCache>
            </c:strRef>
          </c:cat>
          <c:val>
            <c:numRef>
              <c:f>TRIMESTRALES!$BR$4</c:f>
              <c:numCache>
                <c:formatCode>0.00%</c:formatCode>
                <c:ptCount val="1"/>
                <c:pt idx="0">
                  <c:v>1.0406666666666666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7-0485-419E-BF63-62A2F7A58A5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673273712"/>
        <c:axId val="673274672"/>
      </c:lineChart>
      <c:catAx>
        <c:axId val="1653819327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1653821247"/>
        <c:crosses val="autoZero"/>
        <c:auto val="1"/>
        <c:lblAlgn val="ctr"/>
        <c:lblOffset val="100"/>
        <c:noMultiLvlLbl val="0"/>
      </c:catAx>
      <c:valAx>
        <c:axId val="1653821247"/>
        <c:scaling>
          <c:orientation val="minMax"/>
          <c:max val="1800"/>
          <c:min val="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1653819327"/>
        <c:crosses val="autoZero"/>
        <c:crossBetween val="between"/>
      </c:valAx>
      <c:valAx>
        <c:axId val="673274672"/>
        <c:scaling>
          <c:orientation val="minMax"/>
          <c:max val="1.1000000000000001"/>
        </c:scaling>
        <c:delete val="0"/>
        <c:axPos val="r"/>
        <c:numFmt formatCode="0.00%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673273712"/>
        <c:crosses val="max"/>
        <c:crossBetween val="between"/>
      </c:valAx>
      <c:catAx>
        <c:axId val="673273712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673274672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s-MX"/>
    </a:p>
  </c:txPr>
  <c:externalData r:id="rId3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MX" b="1"/>
              <a:t>METAS PLANEADAS Y ALCANZADAS A NIVEL ACTIVIDAD </a:t>
            </a:r>
          </a:p>
          <a:p>
            <a:pPr>
              <a:defRPr/>
            </a:pPr>
            <a:r>
              <a:rPr lang="es-MX" b="1"/>
              <a:t>CAPACITACIONES A LAS Y LOS TRABAJADORES DE LAS DEPENDENCIAS </a:t>
            </a:r>
          </a:p>
          <a:p>
            <a:pPr>
              <a:defRPr/>
            </a:pPr>
            <a:r>
              <a:rPr lang="es-MX" sz="1400" b="1" i="0" u="none" strike="noStrike" kern="1200" spc="0" baseline="0">
                <a:solidFill>
                  <a:sysClr val="windowText" lastClr="000000">
                    <a:lumMod val="65000"/>
                    <a:lumOff val="35000"/>
                  </a:sysClr>
                </a:solidFill>
              </a:rPr>
              <a:t>SEGUNDO TRIMESTRE 2025</a:t>
            </a:r>
            <a:endParaRPr lang="es-MX" b="1"/>
          </a:p>
        </c:rich>
      </c:tx>
      <c:layout>
        <c:manualLayout>
          <c:xMode val="edge"/>
          <c:yMode val="edge"/>
          <c:x val="0.13146118721461186"/>
          <c:y val="1.9512195121951219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TRIMESTRALES!$BU$3</c:f>
              <c:strCache>
                <c:ptCount val="1"/>
                <c:pt idx="0">
                  <c:v>PLANEADO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1"/>
              </a:solidFill>
              <a:ln w="25400"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79E7-4137-8924-BE6789162468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TRIMESTRALES!$G$4</c:f>
              <c:strCache>
                <c:ptCount val="1"/>
                <c:pt idx="0">
                  <c:v>2T</c:v>
                </c:pt>
              </c:strCache>
            </c:strRef>
          </c:cat>
          <c:val>
            <c:numRef>
              <c:f>TRIMESTRALES!$BU$4</c:f>
              <c:numCache>
                <c:formatCode>General</c:formatCode>
                <c:ptCount val="1"/>
                <c:pt idx="0">
                  <c:v>36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79E7-4137-8924-BE6789162468}"/>
            </c:ext>
          </c:extLst>
        </c:ser>
        <c:ser>
          <c:idx val="1"/>
          <c:order val="1"/>
          <c:tx>
            <c:strRef>
              <c:f>TRIMESTRALES!$BV$3</c:f>
              <c:strCache>
                <c:ptCount val="1"/>
                <c:pt idx="0">
                  <c:v>REALIZADO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2"/>
              </a:solidFill>
              <a:ln w="2540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4-79E7-4137-8924-BE6789162468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TRIMESTRALES!$G$4</c:f>
              <c:strCache>
                <c:ptCount val="1"/>
                <c:pt idx="0">
                  <c:v>2T</c:v>
                </c:pt>
              </c:strCache>
            </c:strRef>
          </c:cat>
          <c:val>
            <c:numRef>
              <c:f>TRIMESTRALES!$BV$4</c:f>
              <c:numCache>
                <c:formatCode>#,##0</c:formatCode>
                <c:ptCount val="1"/>
                <c:pt idx="0">
                  <c:v>36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79E7-4137-8924-BE6789162468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axId val="1653819327"/>
        <c:axId val="1653821247"/>
      </c:barChart>
      <c:lineChart>
        <c:grouping val="standard"/>
        <c:varyColors val="0"/>
        <c:ser>
          <c:idx val="4"/>
          <c:order val="2"/>
          <c:tx>
            <c:strRef>
              <c:f>TRIMESTRALES!$BW$3</c:f>
              <c:strCache>
                <c:ptCount val="1"/>
                <c:pt idx="0">
                  <c:v>Cumplimiento trimestral</c:v>
                </c:pt>
              </c:strCache>
            </c:strRef>
          </c:tx>
          <c:spPr>
            <a:ln w="28575" cap="rnd">
              <a:solidFill>
                <a:schemeClr val="accent5"/>
              </a:solidFill>
              <a:round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-5.1101643116528241E-2"/>
                  <c:y val="2.7617950195249985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6EC1-4A03-9B8D-1AE9F6174294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dLblPos val="b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TRIMESTRALES!$G$4</c:f>
              <c:strCache>
                <c:ptCount val="1"/>
                <c:pt idx="0">
                  <c:v>2T</c:v>
                </c:pt>
              </c:strCache>
            </c:strRef>
          </c:cat>
          <c:val>
            <c:numRef>
              <c:f>TRIMESTRALES!$BW$4</c:f>
              <c:numCache>
                <c:formatCode>0.00%</c:formatCode>
                <c:ptCount val="1"/>
                <c:pt idx="0">
                  <c:v>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6-79E7-4137-8924-BE678916246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673247312"/>
        <c:axId val="673260272"/>
      </c:lineChart>
      <c:catAx>
        <c:axId val="1653819327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1653821247"/>
        <c:crosses val="autoZero"/>
        <c:auto val="1"/>
        <c:lblAlgn val="ctr"/>
        <c:lblOffset val="100"/>
        <c:noMultiLvlLbl val="0"/>
      </c:catAx>
      <c:valAx>
        <c:axId val="1653821247"/>
        <c:scaling>
          <c:orientation val="minMax"/>
          <c:min val="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1653819327"/>
        <c:crosses val="autoZero"/>
        <c:crossBetween val="between"/>
      </c:valAx>
      <c:valAx>
        <c:axId val="673260272"/>
        <c:scaling>
          <c:orientation val="minMax"/>
          <c:max val="1"/>
        </c:scaling>
        <c:delete val="0"/>
        <c:axPos val="r"/>
        <c:numFmt formatCode="0.00%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673247312"/>
        <c:crosses val="max"/>
        <c:crossBetween val="between"/>
      </c:valAx>
      <c:catAx>
        <c:axId val="673247312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673260272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s-MX"/>
    </a:p>
  </c:txPr>
  <c:externalData r:id="rId3">
    <c:autoUpdate val="0"/>
  </c:externalData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MX" b="1"/>
              <a:t>META PLANEADA Y ALCANZADA A NIVEL COMPONENTE</a:t>
            </a:r>
          </a:p>
          <a:p>
            <a:pPr>
              <a:defRPr/>
            </a:pPr>
            <a:r>
              <a:rPr lang="es-MX" b="1"/>
              <a:t>IMPLEMENTACIÓN DE HERRAMIENTAS DIGITALES </a:t>
            </a:r>
          </a:p>
          <a:p>
            <a:pPr>
              <a:defRPr/>
            </a:pPr>
            <a:r>
              <a:rPr lang="es-MX" sz="1400" b="1" i="0" u="none" strike="noStrike" kern="1200" spc="0" baseline="0">
                <a:solidFill>
                  <a:sysClr val="windowText" lastClr="000000">
                    <a:lumMod val="65000"/>
                    <a:lumOff val="35000"/>
                  </a:sysClr>
                </a:solidFill>
              </a:rPr>
              <a:t>SEGUNDO TRIMESTRE 2025</a:t>
            </a:r>
            <a:endParaRPr lang="es-MX" b="1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TRIMESTRALES!$BZ$3</c:f>
              <c:strCache>
                <c:ptCount val="1"/>
                <c:pt idx="0">
                  <c:v>PLANEADO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1"/>
              </a:solidFill>
              <a:ln w="25400">
                <a:solidFill>
                  <a:schemeClr val="bg2">
                    <a:lumMod val="7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1A72-4FC6-ABF4-2EEA7B7CB032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TRIMESTRALES!$G$4</c:f>
              <c:strCache>
                <c:ptCount val="1"/>
                <c:pt idx="0">
                  <c:v>2T</c:v>
                </c:pt>
              </c:strCache>
            </c:strRef>
          </c:cat>
          <c:val>
            <c:numRef>
              <c:f>TRIMESTRALES!$BZ$4</c:f>
              <c:numCache>
                <c:formatCode>0.00</c:formatCode>
                <c:ptCount val="1"/>
                <c:pt idx="0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1A72-4FC6-ABF4-2EEA7B7CB032}"/>
            </c:ext>
          </c:extLst>
        </c:ser>
        <c:ser>
          <c:idx val="1"/>
          <c:order val="1"/>
          <c:tx>
            <c:strRef>
              <c:f>TRIMESTRALES!$CA$3</c:f>
              <c:strCache>
                <c:ptCount val="1"/>
                <c:pt idx="0">
                  <c:v>REALIZADO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2"/>
              </a:solidFill>
              <a:ln w="25400"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4-1A72-4FC6-ABF4-2EEA7B7CB032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TRIMESTRALES!$G$4</c:f>
              <c:strCache>
                <c:ptCount val="1"/>
                <c:pt idx="0">
                  <c:v>2T</c:v>
                </c:pt>
              </c:strCache>
            </c:strRef>
          </c:cat>
          <c:val>
            <c:numRef>
              <c:f>TRIMESTRALES!$CA$4</c:f>
              <c:numCache>
                <c:formatCode>0.00</c:formatCode>
                <c:ptCount val="1"/>
                <c:pt idx="0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1A72-4FC6-ABF4-2EEA7B7CB03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axId val="1653819327"/>
        <c:axId val="1653821247"/>
      </c:barChart>
      <c:lineChart>
        <c:grouping val="standard"/>
        <c:varyColors val="0"/>
        <c:ser>
          <c:idx val="4"/>
          <c:order val="2"/>
          <c:tx>
            <c:strRef>
              <c:f>TRIMESTRALES!$CB$3</c:f>
              <c:strCache>
                <c:ptCount val="1"/>
                <c:pt idx="0">
                  <c:v>Cumplimiento trimestral</c:v>
                </c:pt>
              </c:strCache>
            </c:strRef>
          </c:tx>
          <c:spPr>
            <a:ln w="28575" cap="rnd">
              <a:solidFill>
                <a:schemeClr val="accent5"/>
              </a:solidFill>
              <a:round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3.5354637174833214E-3"/>
                  <c:y val="-9.1722217485777219E-3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1A72-4FC6-ABF4-2EEA7B7CB032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dLblPos val="b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TRIMESTRALES!$G$4</c:f>
              <c:strCache>
                <c:ptCount val="1"/>
                <c:pt idx="0">
                  <c:v>2T</c:v>
                </c:pt>
              </c:strCache>
            </c:strRef>
          </c:cat>
          <c:val>
            <c:numRef>
              <c:f>TRIMESTRALES!$CB$4</c:f>
              <c:numCache>
                <c:formatCode>0.00%</c:formatCode>
                <c:ptCount val="1"/>
                <c:pt idx="0">
                  <c:v>0.5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6-1A72-4FC6-ABF4-2EEA7B7CB03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673336592"/>
        <c:axId val="673348112"/>
      </c:lineChart>
      <c:catAx>
        <c:axId val="1653819327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1653821247"/>
        <c:crosses val="autoZero"/>
        <c:auto val="1"/>
        <c:lblAlgn val="ctr"/>
        <c:lblOffset val="100"/>
        <c:noMultiLvlLbl val="0"/>
      </c:catAx>
      <c:valAx>
        <c:axId val="1653821247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1653819327"/>
        <c:crosses val="autoZero"/>
        <c:crossBetween val="between"/>
      </c:valAx>
      <c:valAx>
        <c:axId val="673348112"/>
        <c:scaling>
          <c:orientation val="minMax"/>
          <c:max val="1"/>
        </c:scaling>
        <c:delete val="0"/>
        <c:axPos val="r"/>
        <c:numFmt formatCode="0.00%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673336592"/>
        <c:crosses val="max"/>
        <c:crossBetween val="between"/>
      </c:valAx>
      <c:catAx>
        <c:axId val="673336592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673348112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s-MX"/>
    </a:p>
  </c:txPr>
  <c:externalData r:id="rId3">
    <c:autoUpdate val="0"/>
  </c:externalData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05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MX" sz="1050" b="1"/>
              <a:t>METAS PLANEADAS Y ALCANZADAS A NIVEL ACTIVIDAD</a:t>
            </a:r>
          </a:p>
          <a:p>
            <a:pPr>
              <a:defRPr sz="1050"/>
            </a:pPr>
            <a:r>
              <a:rPr lang="es-MX" sz="1050" b="1"/>
              <a:t>IMPLEMENTACION</a:t>
            </a:r>
            <a:r>
              <a:rPr lang="es-MX" sz="1050" b="1" baseline="0"/>
              <a:t> SISTEMA INTEGRAL DE </a:t>
            </a:r>
          </a:p>
          <a:p>
            <a:pPr>
              <a:defRPr sz="1050"/>
            </a:pPr>
            <a:r>
              <a:rPr lang="es-MX" sz="1050" b="1" baseline="0"/>
              <a:t>VENTANILLA ÚNICA Y DE TURNOS</a:t>
            </a:r>
            <a:endParaRPr lang="es-MX" sz="1050" b="1"/>
          </a:p>
          <a:p>
            <a:pPr>
              <a:defRPr sz="1050"/>
            </a:pPr>
            <a:r>
              <a:rPr lang="es-MX" sz="1050" b="1" i="0" u="none" strike="noStrike" kern="1200" spc="0" baseline="0">
                <a:solidFill>
                  <a:sysClr val="windowText" lastClr="000000">
                    <a:lumMod val="65000"/>
                    <a:lumOff val="35000"/>
                  </a:sysClr>
                </a:solidFill>
              </a:rPr>
              <a:t>SEGUNDO TRIMESTRE 2025</a:t>
            </a:r>
            <a:endParaRPr lang="es-MX" sz="1050" b="1"/>
          </a:p>
        </c:rich>
      </c:tx>
      <c:layout>
        <c:manualLayout>
          <c:xMode val="edge"/>
          <c:yMode val="edge"/>
          <c:x val="0.24031622553204945"/>
          <c:y val="4.5738830676589549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5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TRIMESTRALES!$CJ$3</c:f>
              <c:strCache>
                <c:ptCount val="1"/>
                <c:pt idx="0">
                  <c:v>PLANEADO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1"/>
              </a:solidFill>
              <a:ln w="25400"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31DC-4BC1-8411-06ECACD0C8A8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TRIMESTRALES!$G$4</c:f>
              <c:strCache>
                <c:ptCount val="1"/>
                <c:pt idx="0">
                  <c:v>2T</c:v>
                </c:pt>
              </c:strCache>
            </c:strRef>
          </c:cat>
          <c:val>
            <c:numRef>
              <c:f>TRIMESTRALES!$CJ$4</c:f>
              <c:numCache>
                <c:formatCode>General</c:formatCode>
                <c:ptCount val="1"/>
                <c:pt idx="0">
                  <c:v>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31DC-4BC1-8411-06ECACD0C8A8}"/>
            </c:ext>
          </c:extLst>
        </c:ser>
        <c:ser>
          <c:idx val="1"/>
          <c:order val="1"/>
          <c:tx>
            <c:strRef>
              <c:f>TRIMESTRALES!$CK$3</c:f>
              <c:strCache>
                <c:ptCount val="1"/>
                <c:pt idx="0">
                  <c:v>REALIZADO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2"/>
              </a:solidFill>
              <a:ln w="2540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4-31DC-4BC1-8411-06ECACD0C8A8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TRIMESTRALES!$G$4</c:f>
              <c:strCache>
                <c:ptCount val="1"/>
                <c:pt idx="0">
                  <c:v>2T</c:v>
                </c:pt>
              </c:strCache>
            </c:strRef>
          </c:cat>
          <c:val>
            <c:numRef>
              <c:f>TRIMESTRALES!$CK$4</c:f>
              <c:numCache>
                <c:formatCode>0</c:formatCode>
                <c:ptCount val="1"/>
                <c:pt idx="0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31DC-4BC1-8411-06ECACD0C8A8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axId val="1653819327"/>
        <c:axId val="1653821247"/>
      </c:barChart>
      <c:lineChart>
        <c:grouping val="standard"/>
        <c:varyColors val="0"/>
        <c:ser>
          <c:idx val="4"/>
          <c:order val="2"/>
          <c:tx>
            <c:strRef>
              <c:f>TRIMESTRALES!$CL$3</c:f>
              <c:strCache>
                <c:ptCount val="1"/>
                <c:pt idx="0">
                  <c:v>Cumplimiento trimestral</c:v>
                </c:pt>
              </c:strCache>
            </c:strRef>
          </c:tx>
          <c:spPr>
            <a:ln w="28575" cap="rnd">
              <a:solidFill>
                <a:schemeClr val="accent5"/>
              </a:solidFill>
              <a:round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-2.2138949498783267E-3"/>
                  <c:y val="5.6886242878176813E-2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71.42</a:t>
                    </a:r>
                  </a:p>
                </c:rich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6-31DC-4BC1-8411-06ECACD0C8A8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dLblPos val="b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TRIMESTRALES!$G$4</c:f>
              <c:strCache>
                <c:ptCount val="1"/>
                <c:pt idx="0">
                  <c:v>2T</c:v>
                </c:pt>
              </c:strCache>
            </c:strRef>
          </c:cat>
          <c:val>
            <c:numRef>
              <c:f>TRIMESTRALES!$CL$4</c:f>
              <c:numCache>
                <c:formatCode>0.00%</c:formatCode>
                <c:ptCount val="1"/>
                <c:pt idx="0">
                  <c:v>0.7142857142857143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7-31DC-4BC1-8411-06ECACD0C8A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447057072"/>
        <c:axId val="447076752"/>
      </c:lineChart>
      <c:catAx>
        <c:axId val="1653819327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1653821247"/>
        <c:crosses val="autoZero"/>
        <c:auto val="1"/>
        <c:lblAlgn val="ctr"/>
        <c:lblOffset val="100"/>
        <c:noMultiLvlLbl val="0"/>
      </c:catAx>
      <c:valAx>
        <c:axId val="1653821247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1653819327"/>
        <c:crosses val="autoZero"/>
        <c:crossBetween val="between"/>
      </c:valAx>
      <c:valAx>
        <c:axId val="447076752"/>
        <c:scaling>
          <c:orientation val="minMax"/>
        </c:scaling>
        <c:delete val="0"/>
        <c:axPos val="r"/>
        <c:numFmt formatCode="0.00%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447057072"/>
        <c:crosses val="max"/>
        <c:crossBetween val="between"/>
      </c:valAx>
      <c:catAx>
        <c:axId val="447057072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447076752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s-MX"/>
    </a:p>
  </c:txPr>
  <c:externalData r:id="rId3">
    <c:autoUpdate val="0"/>
  </c:externalData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1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MX" sz="1100" b="1"/>
              <a:t>METAS PLANEADAS Y ALCANZADAS A NIVEL ACTIVIDAD</a:t>
            </a:r>
          </a:p>
          <a:p>
            <a:pPr>
              <a:defRPr sz="1100"/>
            </a:pPr>
            <a:r>
              <a:rPr lang="es-MX" sz="1100" b="1"/>
              <a:t>IMPLEMENTACIÓN SISTEMA PARA LA </a:t>
            </a:r>
          </a:p>
          <a:p>
            <a:pPr>
              <a:defRPr sz="1100"/>
            </a:pPr>
            <a:r>
              <a:rPr lang="es-MX" sz="1100" b="1"/>
              <a:t>GESTIÓN DE MANUALES ADMINISTRATIVOS</a:t>
            </a:r>
          </a:p>
          <a:p>
            <a:pPr>
              <a:defRPr sz="1100"/>
            </a:pPr>
            <a:r>
              <a:rPr lang="es-MX" sz="1100" b="1" i="0" u="none" strike="noStrike" kern="1200" spc="0" baseline="0">
                <a:solidFill>
                  <a:sysClr val="windowText" lastClr="000000">
                    <a:lumMod val="65000"/>
                    <a:lumOff val="35000"/>
                  </a:sysClr>
                </a:solidFill>
              </a:rPr>
              <a:t>SEGUNDO TRIMESTRE 2025</a:t>
            </a:r>
            <a:endParaRPr lang="es-MX" sz="1100" b="1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TRIMESTRALES!$CP$3</c:f>
              <c:strCache>
                <c:ptCount val="1"/>
                <c:pt idx="0">
                  <c:v>PLANEADO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TRIMESTRALES!$G$4</c:f>
              <c:strCache>
                <c:ptCount val="1"/>
                <c:pt idx="0">
                  <c:v>2T</c:v>
                </c:pt>
              </c:strCache>
            </c:strRef>
          </c:cat>
          <c:val>
            <c:numRef>
              <c:f>TRIMESTRALES!$CP$4</c:f>
              <c:numCache>
                <c:formatCode>General</c:formatCode>
                <c:ptCount val="1"/>
                <c:pt idx="0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DEE-404A-A3EF-50686A0857B4}"/>
            </c:ext>
          </c:extLst>
        </c:ser>
        <c:ser>
          <c:idx val="1"/>
          <c:order val="1"/>
          <c:tx>
            <c:strRef>
              <c:f>TRIMESTRALES!$CQ$3</c:f>
              <c:strCache>
                <c:ptCount val="1"/>
                <c:pt idx="0">
                  <c:v>REALIZADO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TRIMESTRALES!$G$4</c:f>
              <c:strCache>
                <c:ptCount val="1"/>
                <c:pt idx="0">
                  <c:v>2T</c:v>
                </c:pt>
              </c:strCache>
            </c:strRef>
          </c:cat>
          <c:val>
            <c:numRef>
              <c:f>TRIMESTRALES!$CQ$4</c:f>
              <c:numCache>
                <c:formatCode>0</c:formatCode>
                <c:ptCount val="1"/>
                <c:pt idx="0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DDEE-404A-A3EF-50686A0857B4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axId val="1653819327"/>
        <c:axId val="1653821247"/>
      </c:barChart>
      <c:lineChart>
        <c:grouping val="standard"/>
        <c:varyColors val="0"/>
        <c:ser>
          <c:idx val="4"/>
          <c:order val="2"/>
          <c:tx>
            <c:strRef>
              <c:f>TRIMESTRALES!$CR$3</c:f>
              <c:strCache>
                <c:ptCount val="1"/>
                <c:pt idx="0">
                  <c:v>Cumplimiento trimestral</c:v>
                </c:pt>
              </c:strCache>
            </c:strRef>
          </c:tx>
          <c:spPr>
            <a:ln w="28575" cap="rnd">
              <a:solidFill>
                <a:schemeClr val="accent5"/>
              </a:solidFill>
              <a:round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1.0116337885685382E-2"/>
                  <c:y val="-3.5772357723577237E-2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66.66%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3-DDEE-404A-A3EF-50686A0857B4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TRIMESTRALES!$G$4</c:f>
              <c:strCache>
                <c:ptCount val="1"/>
                <c:pt idx="0">
                  <c:v>2T</c:v>
                </c:pt>
              </c:strCache>
            </c:strRef>
          </c:cat>
          <c:val>
            <c:numRef>
              <c:f>TRIMESTRALES!$CR$4</c:f>
              <c:numCache>
                <c:formatCode>0.00%</c:formatCode>
                <c:ptCount val="1"/>
                <c:pt idx="0">
                  <c:v>0.66666666666666663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DDEE-404A-A3EF-50686A0857B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447057072"/>
        <c:axId val="447076752"/>
      </c:lineChart>
      <c:catAx>
        <c:axId val="1653819327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1653821247"/>
        <c:crosses val="autoZero"/>
        <c:auto val="1"/>
        <c:lblAlgn val="ctr"/>
        <c:lblOffset val="100"/>
        <c:noMultiLvlLbl val="0"/>
      </c:catAx>
      <c:valAx>
        <c:axId val="1653821247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1653819327"/>
        <c:crosses val="autoZero"/>
        <c:crossBetween val="between"/>
      </c:valAx>
      <c:valAx>
        <c:axId val="447076752"/>
        <c:scaling>
          <c:orientation val="minMax"/>
          <c:max val="1"/>
        </c:scaling>
        <c:delete val="0"/>
        <c:axPos val="r"/>
        <c:numFmt formatCode="0.00%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447057072"/>
        <c:crosses val="max"/>
        <c:crossBetween val="between"/>
      </c:valAx>
      <c:catAx>
        <c:axId val="447057072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447076752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s-MX"/>
    </a:p>
  </c:txPr>
  <c:externalData r:id="rId3">
    <c:autoUpdate val="0"/>
  </c:externalData>
</c:chartSpace>
</file>

<file path=ppt/charts/chart1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1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MX" sz="1100" b="1" dirty="0"/>
              <a:t>METAS PLANEADAS Y ALCANZADAS A NIVEL ACTIVIDAD</a:t>
            </a:r>
          </a:p>
          <a:p>
            <a:pPr>
              <a:defRPr sz="1100"/>
            </a:pPr>
            <a:r>
              <a:rPr lang="es-MX" sz="1100" b="1" dirty="0"/>
              <a:t>IMPLEMENTACION DE LA CAMPAÑA DIGITAL DEL IMDAI</a:t>
            </a:r>
          </a:p>
          <a:p>
            <a:pPr>
              <a:defRPr sz="1100"/>
            </a:pPr>
            <a:r>
              <a:rPr lang="es-MX" sz="1100" b="1" i="0" u="none" strike="noStrike" kern="1200" spc="0" baseline="0" dirty="0">
                <a:solidFill>
                  <a:sysClr val="windowText" lastClr="000000">
                    <a:lumMod val="65000"/>
                    <a:lumOff val="35000"/>
                  </a:sysClr>
                </a:solidFill>
              </a:rPr>
              <a:t>SEGUNDO TRIMESTRE 2025</a:t>
            </a:r>
            <a:endParaRPr lang="es-MX" sz="1100" b="1" dirty="0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TRIMESTRALES!$CU$3</c:f>
              <c:strCache>
                <c:ptCount val="1"/>
                <c:pt idx="0">
                  <c:v>PLANEADO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TRIMESTRALES!$G$4</c:f>
              <c:strCache>
                <c:ptCount val="1"/>
                <c:pt idx="0">
                  <c:v>2T</c:v>
                </c:pt>
              </c:strCache>
            </c:strRef>
          </c:cat>
          <c:val>
            <c:numRef>
              <c:f>TRIMESTRALES!$CU$4</c:f>
              <c:numCache>
                <c:formatCode>General</c:formatCode>
                <c:ptCount val="1"/>
                <c:pt idx="0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C3D-4F49-8536-313657568ECB}"/>
            </c:ext>
          </c:extLst>
        </c:ser>
        <c:ser>
          <c:idx val="1"/>
          <c:order val="1"/>
          <c:tx>
            <c:strRef>
              <c:f>TRIMESTRALES!$CV$3</c:f>
              <c:strCache>
                <c:ptCount val="1"/>
                <c:pt idx="0">
                  <c:v>REALIZADO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TRIMESTRALES!$G$4</c:f>
              <c:strCache>
                <c:ptCount val="1"/>
                <c:pt idx="0">
                  <c:v>2T</c:v>
                </c:pt>
              </c:strCache>
            </c:strRef>
          </c:cat>
          <c:val>
            <c:numRef>
              <c:f>TRIMESTRALES!$CV$4</c:f>
              <c:numCache>
                <c:formatCode>0</c:formatCode>
                <c:ptCount val="1"/>
                <c:pt idx="0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5C3D-4F49-8536-313657568ECB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axId val="1653819327"/>
        <c:axId val="1653821247"/>
      </c:barChart>
      <c:lineChart>
        <c:grouping val="standard"/>
        <c:varyColors val="0"/>
        <c:ser>
          <c:idx val="4"/>
          <c:order val="2"/>
          <c:tx>
            <c:strRef>
              <c:f>TRIMESTRALES!$CW$3</c:f>
              <c:strCache>
                <c:ptCount val="1"/>
                <c:pt idx="0">
                  <c:v>Cumplimiento trimestral</c:v>
                </c:pt>
              </c:strCache>
            </c:strRef>
          </c:tx>
          <c:spPr>
            <a:ln w="28575" cap="rnd">
              <a:solidFill>
                <a:schemeClr val="accent5"/>
              </a:solidFill>
              <a:round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4.0160642570280392E-3"/>
                  <c:y val="-2.6016260162601685E-2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66.66%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3-5C3D-4F49-8536-313657568ECB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TRIMESTRALES!$G$4</c:f>
              <c:strCache>
                <c:ptCount val="1"/>
                <c:pt idx="0">
                  <c:v>2T</c:v>
                </c:pt>
              </c:strCache>
            </c:strRef>
          </c:cat>
          <c:val>
            <c:numRef>
              <c:f>TRIMESTRALES!$CW$4</c:f>
              <c:numCache>
                <c:formatCode>0.00%</c:formatCode>
                <c:ptCount val="1"/>
                <c:pt idx="0">
                  <c:v>0.66666666666666663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5C3D-4F49-8536-313657568EC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447057072"/>
        <c:axId val="447076752"/>
      </c:lineChart>
      <c:catAx>
        <c:axId val="1653819327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1653821247"/>
        <c:crosses val="autoZero"/>
        <c:auto val="1"/>
        <c:lblAlgn val="ctr"/>
        <c:lblOffset val="100"/>
        <c:noMultiLvlLbl val="0"/>
      </c:catAx>
      <c:valAx>
        <c:axId val="1653821247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1653819327"/>
        <c:crosses val="autoZero"/>
        <c:crossBetween val="between"/>
      </c:valAx>
      <c:valAx>
        <c:axId val="447076752"/>
        <c:scaling>
          <c:orientation val="minMax"/>
        </c:scaling>
        <c:delete val="0"/>
        <c:axPos val="r"/>
        <c:numFmt formatCode="0.00%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447057072"/>
        <c:crosses val="max"/>
        <c:crossBetween val="between"/>
      </c:valAx>
      <c:catAx>
        <c:axId val="447057072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447076752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s-MX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MX" b="1"/>
              <a:t>META PLANEADA Y ALCANZADA A NIVEL PROPÓSITO DEPENDENCIAS MUNICIPALES ATENDIDAS</a:t>
            </a:r>
          </a:p>
          <a:p>
            <a:pPr>
              <a:defRPr/>
            </a:pPr>
            <a:r>
              <a:rPr lang="es-MX" sz="1400" b="1" i="0" u="none" strike="noStrike" kern="1200" spc="0" baseline="0">
                <a:solidFill>
                  <a:sysClr val="windowText" lastClr="000000">
                    <a:lumMod val="65000"/>
                    <a:lumOff val="35000"/>
                  </a:sysClr>
                </a:solidFill>
              </a:rPr>
              <a:t>SEGUNDO TRIMESTRE 2025 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TRIMESTRALES!$H$3</c:f>
              <c:strCache>
                <c:ptCount val="1"/>
                <c:pt idx="0">
                  <c:v>PLANEADO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0235-4236-84C5-BE47B6C6B803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TRIMESTRALES!$G$4</c:f>
              <c:strCache>
                <c:ptCount val="1"/>
                <c:pt idx="0">
                  <c:v>2T</c:v>
                </c:pt>
              </c:strCache>
            </c:strRef>
          </c:cat>
          <c:val>
            <c:numRef>
              <c:f>TRIMESTRALES!$H$4</c:f>
              <c:numCache>
                <c:formatCode>General</c:formatCode>
                <c:ptCount val="1"/>
                <c:pt idx="0">
                  <c:v>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0235-4236-84C5-BE47B6C6B803}"/>
            </c:ext>
          </c:extLst>
        </c:ser>
        <c:ser>
          <c:idx val="1"/>
          <c:order val="1"/>
          <c:tx>
            <c:strRef>
              <c:f>TRIMESTRALES!$I$3</c:f>
              <c:strCache>
                <c:ptCount val="1"/>
                <c:pt idx="0">
                  <c:v>REALIZADO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2"/>
              </a:solidFill>
              <a:ln w="25400"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4-0235-4236-84C5-BE47B6C6B803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TRIMESTRALES!$G$4</c:f>
              <c:strCache>
                <c:ptCount val="1"/>
                <c:pt idx="0">
                  <c:v>2T</c:v>
                </c:pt>
              </c:strCache>
            </c:strRef>
          </c:cat>
          <c:val>
            <c:numRef>
              <c:f>TRIMESTRALES!$I$4</c:f>
              <c:numCache>
                <c:formatCode>General</c:formatCode>
                <c:ptCount val="1"/>
                <c:pt idx="0">
                  <c:v>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0235-4236-84C5-BE47B6C6B803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axId val="1653819327"/>
        <c:axId val="1653821247"/>
      </c:barChart>
      <c:lineChart>
        <c:grouping val="standard"/>
        <c:varyColors val="0"/>
        <c:ser>
          <c:idx val="4"/>
          <c:order val="2"/>
          <c:tx>
            <c:strRef>
              <c:f>TRIMESTRALES!$J$3</c:f>
              <c:strCache>
                <c:ptCount val="1"/>
                <c:pt idx="0">
                  <c:v>Cumplimiento trimestral</c:v>
                </c:pt>
              </c:strCache>
            </c:strRef>
          </c:tx>
          <c:spPr>
            <a:ln w="28575" cap="rnd">
              <a:solidFill>
                <a:schemeClr val="accent5"/>
              </a:solidFill>
              <a:round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-5.9216805549579615E-2"/>
                  <c:y val="5.7074100456269372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0235-4236-84C5-BE47B6C6B803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TRIMESTRALES!$G$4</c:f>
              <c:strCache>
                <c:ptCount val="1"/>
                <c:pt idx="0">
                  <c:v>2T</c:v>
                </c:pt>
              </c:strCache>
            </c:strRef>
          </c:cat>
          <c:val>
            <c:numRef>
              <c:f>TRIMESTRALES!$J$4</c:f>
              <c:numCache>
                <c:formatCode>0.00%</c:formatCode>
                <c:ptCount val="1"/>
                <c:pt idx="0">
                  <c:v>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7-0235-4236-84C5-BE47B6C6B80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455812368"/>
        <c:axId val="455869488"/>
      </c:lineChart>
      <c:catAx>
        <c:axId val="1653819327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1653821247"/>
        <c:crosses val="autoZero"/>
        <c:auto val="1"/>
        <c:lblAlgn val="ctr"/>
        <c:lblOffset val="100"/>
        <c:noMultiLvlLbl val="0"/>
      </c:catAx>
      <c:valAx>
        <c:axId val="1653821247"/>
        <c:scaling>
          <c:orientation val="minMax"/>
          <c:max val="9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1653819327"/>
        <c:crosses val="autoZero"/>
        <c:crossBetween val="between"/>
      </c:valAx>
      <c:valAx>
        <c:axId val="455869488"/>
        <c:scaling>
          <c:orientation val="minMax"/>
        </c:scaling>
        <c:delete val="0"/>
        <c:axPos val="r"/>
        <c:numFmt formatCode="0.00%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455812368"/>
        <c:crosses val="max"/>
        <c:crossBetween val="between"/>
      </c:valAx>
      <c:catAx>
        <c:axId val="455812368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455869488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s-MX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MX" b="1"/>
              <a:t>META PLANEADA Y ALCANZADA A NIVEL COMPONENTE </a:t>
            </a:r>
          </a:p>
          <a:p>
            <a:pPr>
              <a:defRPr/>
            </a:pPr>
            <a:r>
              <a:rPr lang="es-MX" b="1"/>
              <a:t>TRÁMITES Y SERVICIOS GESTIONADOS</a:t>
            </a:r>
          </a:p>
          <a:p>
            <a:pPr>
              <a:defRPr/>
            </a:pPr>
            <a:r>
              <a:rPr lang="es-MX" sz="1400" b="1" i="0" u="none" strike="noStrike" kern="1200" spc="0" baseline="0">
                <a:solidFill>
                  <a:sysClr val="windowText" lastClr="000000">
                    <a:lumMod val="65000"/>
                    <a:lumOff val="35000"/>
                  </a:sysClr>
                </a:solidFill>
              </a:rPr>
              <a:t>SEGUNDO TRIMESTRE 2025 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TRIMESTRALES!$M$3</c:f>
              <c:strCache>
                <c:ptCount val="1"/>
                <c:pt idx="0">
                  <c:v>PLANEADO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1"/>
              </a:solidFill>
              <a:ln w="25400">
                <a:solidFill>
                  <a:schemeClr val="tx1">
                    <a:lumMod val="50000"/>
                    <a:lumOff val="50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39DC-434F-A8C8-567F4AEF7E80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TRIMESTRALES!$G$4</c:f>
              <c:strCache>
                <c:ptCount val="1"/>
                <c:pt idx="0">
                  <c:v>2T</c:v>
                </c:pt>
              </c:strCache>
            </c:strRef>
          </c:cat>
          <c:val>
            <c:numRef>
              <c:f>TRIMESTRALES!$M$4</c:f>
              <c:numCache>
                <c:formatCode>General</c:formatCode>
                <c:ptCount val="1"/>
                <c:pt idx="0">
                  <c:v>22000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39DC-434F-A8C8-567F4AEF7E80}"/>
            </c:ext>
          </c:extLst>
        </c:ser>
        <c:ser>
          <c:idx val="1"/>
          <c:order val="1"/>
          <c:tx>
            <c:strRef>
              <c:f>TRIMESTRALES!$I$3</c:f>
              <c:strCache>
                <c:ptCount val="1"/>
                <c:pt idx="0">
                  <c:v>REALIZADO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2"/>
              </a:solidFill>
              <a:ln w="25400"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4-39DC-434F-A8C8-567F4AEF7E80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TRIMESTRALES!$G$4</c:f>
              <c:strCache>
                <c:ptCount val="1"/>
                <c:pt idx="0">
                  <c:v>2T</c:v>
                </c:pt>
              </c:strCache>
            </c:strRef>
          </c:cat>
          <c:val>
            <c:numRef>
              <c:f>TRIMESTRALES!$N$4</c:f>
              <c:numCache>
                <c:formatCode>General</c:formatCode>
                <c:ptCount val="1"/>
                <c:pt idx="0">
                  <c:v>22155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39DC-434F-A8C8-567F4AEF7E80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axId val="1653819327"/>
        <c:axId val="1653821247"/>
      </c:barChart>
      <c:lineChart>
        <c:grouping val="standard"/>
        <c:varyColors val="0"/>
        <c:ser>
          <c:idx val="4"/>
          <c:order val="2"/>
          <c:tx>
            <c:strRef>
              <c:f>TRIMESTRALES!$O$3</c:f>
              <c:strCache>
                <c:ptCount val="1"/>
                <c:pt idx="0">
                  <c:v>Cumplimiento trimestral</c:v>
                </c:pt>
              </c:strCache>
            </c:strRef>
          </c:tx>
          <c:spPr>
            <a:ln w="28575" cap="rnd">
              <a:solidFill>
                <a:schemeClr val="accent5"/>
              </a:solidFill>
              <a:round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0.19844722907251855"/>
                  <c:y val="-0.18742467704984317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100.70%</a:t>
                    </a:r>
                  </a:p>
                </c:rich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6-39DC-434F-A8C8-567F4AEF7E8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TRIMESTRALES!$G$4</c:f>
              <c:strCache>
                <c:ptCount val="1"/>
                <c:pt idx="0">
                  <c:v>2T</c:v>
                </c:pt>
              </c:strCache>
            </c:strRef>
          </c:cat>
          <c:val>
            <c:numRef>
              <c:f>TRIMESTRALES!$O$4</c:f>
              <c:numCache>
                <c:formatCode>0.00%</c:formatCode>
                <c:ptCount val="1"/>
                <c:pt idx="0">
                  <c:v>1.0070454545454546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7-39DC-434F-A8C8-567F4AEF7E8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525542928"/>
        <c:axId val="525548208"/>
      </c:lineChart>
      <c:catAx>
        <c:axId val="1653819327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1653821247"/>
        <c:crosses val="autoZero"/>
        <c:auto val="1"/>
        <c:lblAlgn val="ctr"/>
        <c:lblOffset val="100"/>
        <c:noMultiLvlLbl val="0"/>
      </c:catAx>
      <c:valAx>
        <c:axId val="1653821247"/>
        <c:scaling>
          <c:orientation val="minMax"/>
          <c:max val="25000"/>
          <c:min val="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1653819327"/>
        <c:crosses val="autoZero"/>
        <c:crossBetween val="between"/>
      </c:valAx>
      <c:valAx>
        <c:axId val="525548208"/>
        <c:scaling>
          <c:orientation val="minMax"/>
          <c:max val="1.2"/>
        </c:scaling>
        <c:delete val="0"/>
        <c:axPos val="r"/>
        <c:numFmt formatCode="0.00%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525542928"/>
        <c:crosses val="max"/>
        <c:crossBetween val="between"/>
      </c:valAx>
      <c:catAx>
        <c:axId val="525542928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525548208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s-MX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MX" b="1"/>
              <a:t>METAS PLANEADAS Y ALCANZADAS A NIVEL ACTIVIDAD </a:t>
            </a:r>
          </a:p>
          <a:p>
            <a:pPr>
              <a:defRPr/>
            </a:pPr>
            <a:r>
              <a:rPr lang="es-MX" b="1"/>
              <a:t>ASESORÍAS BRINDADAS </a:t>
            </a:r>
          </a:p>
          <a:p>
            <a:pPr>
              <a:defRPr/>
            </a:pPr>
            <a:r>
              <a:rPr lang="es-MX" sz="1400" b="1" i="0" u="none" strike="noStrike" kern="1200" spc="0" baseline="0">
                <a:solidFill>
                  <a:sysClr val="windowText" lastClr="000000">
                    <a:lumMod val="65000"/>
                    <a:lumOff val="35000"/>
                  </a:sysClr>
                </a:solidFill>
              </a:rPr>
              <a:t>SEGUNDO TRIMESTRE 2025 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TRIMESTRALES!$R$3</c:f>
              <c:strCache>
                <c:ptCount val="1"/>
                <c:pt idx="0">
                  <c:v>PLANEADO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1"/>
              </a:solidFill>
              <a:ln w="25400">
                <a:solidFill>
                  <a:schemeClr val="tx1">
                    <a:lumMod val="50000"/>
                    <a:lumOff val="50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57F2-40A8-875B-6A500AC29132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TRIMESTRALES!$G$4</c:f>
              <c:strCache>
                <c:ptCount val="1"/>
                <c:pt idx="0">
                  <c:v>2T</c:v>
                </c:pt>
              </c:strCache>
            </c:strRef>
          </c:cat>
          <c:val>
            <c:numRef>
              <c:f>TRIMESTRALES!$R$4</c:f>
              <c:numCache>
                <c:formatCode>General</c:formatCode>
                <c:ptCount val="1"/>
                <c:pt idx="0">
                  <c:v>5500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57F2-40A8-875B-6A500AC29132}"/>
            </c:ext>
          </c:extLst>
        </c:ser>
        <c:ser>
          <c:idx val="1"/>
          <c:order val="1"/>
          <c:tx>
            <c:strRef>
              <c:f>TRIMESTRALES!$S$3</c:f>
              <c:strCache>
                <c:ptCount val="1"/>
                <c:pt idx="0">
                  <c:v>REALIZADO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2"/>
              </a:solidFill>
              <a:ln w="25400"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4-57F2-40A8-875B-6A500AC29132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TRIMESTRALES!$G$4</c:f>
              <c:strCache>
                <c:ptCount val="1"/>
                <c:pt idx="0">
                  <c:v>2T</c:v>
                </c:pt>
              </c:strCache>
            </c:strRef>
          </c:cat>
          <c:val>
            <c:numRef>
              <c:f>TRIMESTRALES!$S$4</c:f>
              <c:numCache>
                <c:formatCode>General</c:formatCode>
                <c:ptCount val="1"/>
                <c:pt idx="0">
                  <c:v>5510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57F2-40A8-875B-6A500AC2913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axId val="1653819327"/>
        <c:axId val="1653821247"/>
      </c:barChart>
      <c:lineChart>
        <c:grouping val="standard"/>
        <c:varyColors val="0"/>
        <c:ser>
          <c:idx val="4"/>
          <c:order val="2"/>
          <c:tx>
            <c:strRef>
              <c:f>TRIMESTRALES!$T$3</c:f>
              <c:strCache>
                <c:ptCount val="1"/>
                <c:pt idx="0">
                  <c:v>Cumplimiento trimestral</c:v>
                </c:pt>
              </c:strCache>
            </c:strRef>
          </c:tx>
          <c:spPr>
            <a:ln w="28575" cap="rnd">
              <a:solidFill>
                <a:schemeClr val="accent5"/>
              </a:solidFill>
              <a:round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0.21247474431355859"/>
                  <c:y val="-0.24775876120619403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4715-42E2-B5E7-960700B1D747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dLblPos val="l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TRIMESTRALES!$G$4</c:f>
              <c:strCache>
                <c:ptCount val="1"/>
                <c:pt idx="0">
                  <c:v>2T</c:v>
                </c:pt>
              </c:strCache>
            </c:strRef>
          </c:cat>
          <c:val>
            <c:numRef>
              <c:f>TRIMESTRALES!$T$4</c:f>
              <c:numCache>
                <c:formatCode>0.00%</c:formatCode>
                <c:ptCount val="1"/>
                <c:pt idx="0">
                  <c:v>1.0018181818181817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6-57F2-40A8-875B-6A500AC2913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540439280"/>
        <c:axId val="540422000"/>
      </c:lineChart>
      <c:catAx>
        <c:axId val="1653819327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1653821247"/>
        <c:crosses val="autoZero"/>
        <c:auto val="1"/>
        <c:lblAlgn val="ctr"/>
        <c:lblOffset val="100"/>
        <c:noMultiLvlLbl val="0"/>
      </c:catAx>
      <c:valAx>
        <c:axId val="1653821247"/>
        <c:scaling>
          <c:orientation val="minMax"/>
          <c:min val="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1653819327"/>
        <c:crosses val="autoZero"/>
        <c:crossBetween val="between"/>
      </c:valAx>
      <c:valAx>
        <c:axId val="540422000"/>
        <c:scaling>
          <c:orientation val="minMax"/>
          <c:max val="1.2"/>
        </c:scaling>
        <c:delete val="0"/>
        <c:axPos val="r"/>
        <c:numFmt formatCode="0.00%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540439280"/>
        <c:crosses val="max"/>
        <c:crossBetween val="between"/>
      </c:valAx>
      <c:catAx>
        <c:axId val="540439280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540422000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s-MX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MX" b="1"/>
              <a:t>METAS PLANEADAS Y ALCANZADAS A NIVEL ACTIVIDAD </a:t>
            </a:r>
          </a:p>
          <a:p>
            <a:pPr>
              <a:defRPr/>
            </a:pPr>
            <a:r>
              <a:rPr lang="es-MX" b="1"/>
              <a:t>DESDE LA VENTANILLA INCLUSIVA </a:t>
            </a:r>
          </a:p>
          <a:p>
            <a:pPr>
              <a:defRPr/>
            </a:pPr>
            <a:r>
              <a:rPr lang="es-MX" sz="1400" b="1" i="0" u="none" strike="noStrike" kern="1200" spc="0" baseline="0">
                <a:solidFill>
                  <a:sysClr val="windowText" lastClr="000000">
                    <a:lumMod val="65000"/>
                    <a:lumOff val="35000"/>
                  </a:sysClr>
                </a:solidFill>
              </a:rPr>
              <a:t>SEGUNDO TRIMESTRE 2025 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TRIMESTRALES!$W$3</c:f>
              <c:strCache>
                <c:ptCount val="1"/>
                <c:pt idx="0">
                  <c:v>PLANEADO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1"/>
              </a:solidFill>
              <a:ln w="25400"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FDF5-4C58-A4C0-AEB2046E30E1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TRIMESTRALES!$G$4</c:f>
              <c:strCache>
                <c:ptCount val="1"/>
                <c:pt idx="0">
                  <c:v>2T</c:v>
                </c:pt>
              </c:strCache>
            </c:strRef>
          </c:cat>
          <c:val>
            <c:numRef>
              <c:f>TRIMESTRALES!$W$4</c:f>
              <c:numCache>
                <c:formatCode>#,##0</c:formatCode>
                <c:ptCount val="1"/>
                <c:pt idx="0">
                  <c:v>2500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FDF5-4C58-A4C0-AEB2046E30E1}"/>
            </c:ext>
          </c:extLst>
        </c:ser>
        <c:ser>
          <c:idx val="1"/>
          <c:order val="1"/>
          <c:tx>
            <c:strRef>
              <c:f>TRIMESTRALES!$X$3</c:f>
              <c:strCache>
                <c:ptCount val="1"/>
                <c:pt idx="0">
                  <c:v>REALIZADO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2"/>
              </a:solidFill>
              <a:ln w="25400">
                <a:solidFill>
                  <a:schemeClr val="bg2">
                    <a:lumMod val="7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4-FDF5-4C58-A4C0-AEB2046E30E1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TRIMESTRALES!$G$4</c:f>
              <c:strCache>
                <c:ptCount val="1"/>
                <c:pt idx="0">
                  <c:v>2T</c:v>
                </c:pt>
              </c:strCache>
            </c:strRef>
          </c:cat>
          <c:val>
            <c:numRef>
              <c:f>TRIMESTRALES!$X$4</c:f>
              <c:numCache>
                <c:formatCode>#,##0</c:formatCode>
                <c:ptCount val="1"/>
                <c:pt idx="0">
                  <c:v>2523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FDF5-4C58-A4C0-AEB2046E30E1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axId val="1653819327"/>
        <c:axId val="1653821247"/>
      </c:barChart>
      <c:lineChart>
        <c:grouping val="standard"/>
        <c:varyColors val="0"/>
        <c:ser>
          <c:idx val="4"/>
          <c:order val="2"/>
          <c:tx>
            <c:strRef>
              <c:f>TRIMESTRALES!$Y$3</c:f>
              <c:strCache>
                <c:ptCount val="1"/>
                <c:pt idx="0">
                  <c:v>Cumplimiento trimestral</c:v>
                </c:pt>
              </c:strCache>
            </c:strRef>
          </c:tx>
          <c:spPr>
            <a:ln w="28575" cap="rnd">
              <a:solidFill>
                <a:schemeClr val="accent5"/>
              </a:solidFill>
              <a:round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0.21964489732901049"/>
                  <c:y val="5.0554133056106371E-2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100.92%</a:t>
                    </a:r>
                  </a:p>
                </c:rich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6-FDF5-4C58-A4C0-AEB2046E30E1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TRIMESTRALES!$G$4</c:f>
              <c:strCache>
                <c:ptCount val="1"/>
                <c:pt idx="0">
                  <c:v>2T</c:v>
                </c:pt>
              </c:strCache>
            </c:strRef>
          </c:cat>
          <c:val>
            <c:numRef>
              <c:f>TRIMESTRALES!$Y$4</c:f>
              <c:numCache>
                <c:formatCode>0.00%</c:formatCode>
                <c:ptCount val="1"/>
                <c:pt idx="0">
                  <c:v>1.0092000000000001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7-FDF5-4C58-A4C0-AEB2046E30E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525546288"/>
        <c:axId val="525545808"/>
      </c:lineChart>
      <c:catAx>
        <c:axId val="1653819327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1653821247"/>
        <c:crosses val="autoZero"/>
        <c:auto val="1"/>
        <c:lblAlgn val="ctr"/>
        <c:lblOffset val="100"/>
        <c:noMultiLvlLbl val="0"/>
      </c:catAx>
      <c:valAx>
        <c:axId val="1653821247"/>
        <c:scaling>
          <c:orientation val="minMax"/>
          <c:min val="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,##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1653819327"/>
        <c:crosses val="autoZero"/>
        <c:crossBetween val="between"/>
      </c:valAx>
      <c:valAx>
        <c:axId val="525545808"/>
        <c:scaling>
          <c:orientation val="minMax"/>
        </c:scaling>
        <c:delete val="0"/>
        <c:axPos val="r"/>
        <c:numFmt formatCode="0.00%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525546288"/>
        <c:crosses val="max"/>
        <c:crossBetween val="between"/>
      </c:valAx>
      <c:catAx>
        <c:axId val="525546288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525545808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s-MX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MX" b="1" dirty="0"/>
              <a:t>META PLANEADA Y ALCANZADA A NIVEL COMPONENTE </a:t>
            </a:r>
          </a:p>
          <a:p>
            <a:pPr>
              <a:defRPr/>
            </a:pPr>
            <a:r>
              <a:rPr lang="es-MX" b="1" dirty="0"/>
              <a:t>HERRAMIENTAS DE MEJORA REGULATORIA APLICADAS</a:t>
            </a:r>
          </a:p>
          <a:p>
            <a:pPr>
              <a:defRPr/>
            </a:pPr>
            <a:r>
              <a:rPr lang="es-MX" sz="1400" b="1" i="0" u="none" strike="noStrike" kern="1200" spc="0" baseline="0" dirty="0">
                <a:solidFill>
                  <a:sysClr val="windowText" lastClr="000000">
                    <a:lumMod val="65000"/>
                    <a:lumOff val="35000"/>
                  </a:sysClr>
                </a:solidFill>
              </a:rPr>
              <a:t>SEGUNDO TRIMESTRE 2025 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TRIMESTRALES!$AB$3</c:f>
              <c:strCache>
                <c:ptCount val="1"/>
                <c:pt idx="0">
                  <c:v>PLANEADO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1"/>
              </a:solidFill>
              <a:ln w="25400">
                <a:solidFill>
                  <a:schemeClr val="bg2">
                    <a:lumMod val="7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372A-48CD-899F-3A990F84F0E4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TRIMESTRALES!$G$4</c:f>
              <c:strCache>
                <c:ptCount val="1"/>
                <c:pt idx="0">
                  <c:v>2T</c:v>
                </c:pt>
              </c:strCache>
            </c:strRef>
          </c:cat>
          <c:val>
            <c:numRef>
              <c:f>TRIMESTRALES!$AB$4</c:f>
              <c:numCache>
                <c:formatCode>#,##0</c:formatCode>
                <c:ptCount val="1"/>
                <c:pt idx="0">
                  <c:v>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372A-48CD-899F-3A990F84F0E4}"/>
            </c:ext>
          </c:extLst>
        </c:ser>
        <c:ser>
          <c:idx val="1"/>
          <c:order val="1"/>
          <c:tx>
            <c:strRef>
              <c:f>TRIMESTRALES!$AC$3</c:f>
              <c:strCache>
                <c:ptCount val="1"/>
                <c:pt idx="0">
                  <c:v>REALIZADO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2"/>
              </a:solidFill>
              <a:ln w="25400"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4-372A-48CD-899F-3A990F84F0E4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TRIMESTRALES!$G$4</c:f>
              <c:strCache>
                <c:ptCount val="1"/>
                <c:pt idx="0">
                  <c:v>2T</c:v>
                </c:pt>
              </c:strCache>
            </c:strRef>
          </c:cat>
          <c:val>
            <c:numRef>
              <c:f>TRIMESTRALES!$AC$4</c:f>
              <c:numCache>
                <c:formatCode>#,##0</c:formatCode>
                <c:ptCount val="1"/>
                <c:pt idx="0">
                  <c:v>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372A-48CD-899F-3A990F84F0E4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axId val="1653819327"/>
        <c:axId val="1653821247"/>
      </c:barChart>
      <c:lineChart>
        <c:grouping val="standard"/>
        <c:varyColors val="0"/>
        <c:ser>
          <c:idx val="4"/>
          <c:order val="2"/>
          <c:tx>
            <c:strRef>
              <c:f>TRIMESTRALES!$AD$3</c:f>
              <c:strCache>
                <c:ptCount val="1"/>
                <c:pt idx="0">
                  <c:v>Cumplimiento trimestral</c:v>
                </c:pt>
              </c:strCache>
            </c:strRef>
          </c:tx>
          <c:spPr>
            <a:ln w="28575" cap="rnd">
              <a:solidFill>
                <a:schemeClr val="accent5"/>
              </a:solidFill>
              <a:round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0.21992046701634457"/>
                  <c:y val="-0.27870422065212513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2B0E-49CB-9382-ECAABE05208B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TRIMESTRALES!$G$4</c:f>
              <c:strCache>
                <c:ptCount val="1"/>
                <c:pt idx="0">
                  <c:v>2T</c:v>
                </c:pt>
              </c:strCache>
            </c:strRef>
          </c:cat>
          <c:val>
            <c:numRef>
              <c:f>TRIMESTRALES!$AD$4</c:f>
              <c:numCache>
                <c:formatCode>0.00%</c:formatCode>
                <c:ptCount val="1"/>
                <c:pt idx="0">
                  <c:v>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6-372A-48CD-899F-3A990F84F0E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540435440"/>
        <c:axId val="540439760"/>
      </c:lineChart>
      <c:catAx>
        <c:axId val="1653819327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1653821247"/>
        <c:crosses val="autoZero"/>
        <c:auto val="1"/>
        <c:lblAlgn val="ctr"/>
        <c:lblOffset val="100"/>
        <c:noMultiLvlLbl val="0"/>
      </c:catAx>
      <c:valAx>
        <c:axId val="1653821247"/>
        <c:scaling>
          <c:orientation val="minMax"/>
          <c:max val="4"/>
          <c:min val="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,##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1653819327"/>
        <c:crosses val="autoZero"/>
        <c:crossBetween val="between"/>
      </c:valAx>
      <c:valAx>
        <c:axId val="540439760"/>
        <c:scaling>
          <c:orientation val="minMax"/>
          <c:max val="1.1000000000000001"/>
        </c:scaling>
        <c:delete val="0"/>
        <c:axPos val="r"/>
        <c:numFmt formatCode="0.00%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540435440"/>
        <c:crosses val="max"/>
        <c:crossBetween val="between"/>
      </c:valAx>
      <c:catAx>
        <c:axId val="540435440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540439760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s-MX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MX" b="1"/>
              <a:t>METAS PLANEADAS Y ALCANZADAS A NIVEL ACTIVIDAD </a:t>
            </a:r>
          </a:p>
          <a:p>
            <a:pPr>
              <a:defRPr/>
            </a:pPr>
            <a:r>
              <a:rPr lang="es-MX" b="1"/>
              <a:t>TRÁMITES Y SERVICIOS SIMPLIFICADOS </a:t>
            </a:r>
          </a:p>
          <a:p>
            <a:pPr>
              <a:defRPr/>
            </a:pPr>
            <a:r>
              <a:rPr lang="es-MX" sz="1400" b="1" i="0" u="none" strike="noStrike" kern="1200" spc="0" baseline="0">
                <a:solidFill>
                  <a:sysClr val="windowText" lastClr="000000">
                    <a:lumMod val="65000"/>
                    <a:lumOff val="35000"/>
                  </a:sysClr>
                </a:solidFill>
              </a:rPr>
              <a:t>SEGUNDO TRIMESTRE 2025 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TRIMESTRALES!$AG$3</c:f>
              <c:strCache>
                <c:ptCount val="1"/>
                <c:pt idx="0">
                  <c:v>PLANEADO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1"/>
              </a:solidFill>
              <a:ln w="25400">
                <a:solidFill>
                  <a:schemeClr val="bg2">
                    <a:lumMod val="7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ACB8-4654-8D3F-5A77E1FB6710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TRIMESTRALES!$G$4</c:f>
              <c:strCache>
                <c:ptCount val="1"/>
                <c:pt idx="0">
                  <c:v>2T</c:v>
                </c:pt>
              </c:strCache>
            </c:strRef>
          </c:cat>
          <c:val>
            <c:numRef>
              <c:f>TRIMESTRALES!$AG$4</c:f>
              <c:numCache>
                <c:formatCode>#,##0</c:formatCode>
                <c:ptCount val="1"/>
                <c:pt idx="0">
                  <c:v>35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ACB8-4654-8D3F-5A77E1FB6710}"/>
            </c:ext>
          </c:extLst>
        </c:ser>
        <c:ser>
          <c:idx val="1"/>
          <c:order val="1"/>
          <c:tx>
            <c:strRef>
              <c:f>TRIMESTRALES!$AH$3</c:f>
              <c:strCache>
                <c:ptCount val="1"/>
                <c:pt idx="0">
                  <c:v>REALIZADO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2"/>
              </a:solidFill>
              <a:ln w="25400"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4-ACB8-4654-8D3F-5A77E1FB6710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TRIMESTRALES!$G$4</c:f>
              <c:strCache>
                <c:ptCount val="1"/>
                <c:pt idx="0">
                  <c:v>2T</c:v>
                </c:pt>
              </c:strCache>
            </c:strRef>
          </c:cat>
          <c:val>
            <c:numRef>
              <c:f>TRIMESTRALES!$AH$4</c:f>
              <c:numCache>
                <c:formatCode>#,##0</c:formatCode>
                <c:ptCount val="1"/>
                <c:pt idx="0">
                  <c:v>107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ACB8-4654-8D3F-5A77E1FB6710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axId val="1653819327"/>
        <c:axId val="1653821247"/>
      </c:barChart>
      <c:lineChart>
        <c:grouping val="standard"/>
        <c:varyColors val="0"/>
        <c:ser>
          <c:idx val="4"/>
          <c:order val="2"/>
          <c:tx>
            <c:strRef>
              <c:f>TRIMESTRALES!$AI$3</c:f>
              <c:strCache>
                <c:ptCount val="1"/>
                <c:pt idx="0">
                  <c:v>Cumplimiento trimestral</c:v>
                </c:pt>
              </c:strCache>
            </c:strRef>
          </c:tx>
          <c:spPr>
            <a:ln w="28575" cap="rnd">
              <a:solidFill>
                <a:schemeClr val="accent5"/>
              </a:solidFill>
              <a:round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-0.15131429715959593"/>
                  <c:y val="-4.0725410546175615E-2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305.71%</a:t>
                    </a:r>
                  </a:p>
                </c:rich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4-FDB3-4749-8971-871D199895B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TRIMESTRALES!$G$4</c:f>
              <c:strCache>
                <c:ptCount val="1"/>
                <c:pt idx="0">
                  <c:v>2T</c:v>
                </c:pt>
              </c:strCache>
            </c:strRef>
          </c:cat>
          <c:val>
            <c:numRef>
              <c:f>TRIMESTRALES!$AI$4</c:f>
              <c:numCache>
                <c:formatCode>0.00%</c:formatCode>
                <c:ptCount val="1"/>
                <c:pt idx="0">
                  <c:v>3.0571428571428569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6-ACB8-4654-8D3F-5A77E1FB671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442873984"/>
        <c:axId val="442857664"/>
      </c:lineChart>
      <c:catAx>
        <c:axId val="1653819327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1653821247"/>
        <c:crosses val="autoZero"/>
        <c:auto val="1"/>
        <c:lblAlgn val="ctr"/>
        <c:lblOffset val="100"/>
        <c:noMultiLvlLbl val="0"/>
      </c:catAx>
      <c:valAx>
        <c:axId val="1653821247"/>
        <c:scaling>
          <c:orientation val="minMax"/>
          <c:min val="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,##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1653819327"/>
        <c:crosses val="autoZero"/>
        <c:crossBetween val="between"/>
      </c:valAx>
      <c:valAx>
        <c:axId val="442857664"/>
        <c:scaling>
          <c:orientation val="minMax"/>
        </c:scaling>
        <c:delete val="0"/>
        <c:axPos val="r"/>
        <c:numFmt formatCode="0.00%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442873984"/>
        <c:crosses val="max"/>
        <c:crossBetween val="between"/>
      </c:valAx>
      <c:catAx>
        <c:axId val="442873984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442857664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s-MX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MX" b="1"/>
              <a:t>METAS PLANEADAS Y ALCANZADAS A NIVEL ACTIVIDAD </a:t>
            </a:r>
          </a:p>
          <a:p>
            <a:pPr>
              <a:defRPr/>
            </a:pPr>
            <a:r>
              <a:rPr lang="es-MX" b="1"/>
              <a:t>CURSOS Y CAPACITACIONES IMPLEMENTADAS</a:t>
            </a:r>
          </a:p>
          <a:p>
            <a:pPr>
              <a:defRPr/>
            </a:pPr>
            <a:r>
              <a:rPr lang="es-MX" sz="1400" b="1" i="0" u="none" strike="noStrike" kern="1200" spc="0" baseline="0">
                <a:solidFill>
                  <a:sysClr val="windowText" lastClr="000000">
                    <a:lumMod val="65000"/>
                    <a:lumOff val="35000"/>
                  </a:sysClr>
                </a:solidFill>
              </a:rPr>
              <a:t>SEGUNDO TRIMESTRE 2025 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TRIMESTRALES!$AL$3</c:f>
              <c:strCache>
                <c:ptCount val="1"/>
                <c:pt idx="0">
                  <c:v>PLANEADO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1"/>
              </a:solidFill>
              <a:ln w="25400">
                <a:solidFill>
                  <a:schemeClr val="bg2">
                    <a:lumMod val="7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E12A-4D65-AA95-A440239F2D5E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TRIMESTRALES!$G$4</c:f>
              <c:strCache>
                <c:ptCount val="1"/>
                <c:pt idx="0">
                  <c:v>2T</c:v>
                </c:pt>
              </c:strCache>
            </c:strRef>
          </c:cat>
          <c:val>
            <c:numRef>
              <c:f>TRIMESTRALES!$AL$4</c:f>
              <c:numCache>
                <c:formatCode>#,##0</c:formatCode>
                <c:ptCount val="1"/>
                <c:pt idx="0">
                  <c:v>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E12A-4D65-AA95-A440239F2D5E}"/>
            </c:ext>
          </c:extLst>
        </c:ser>
        <c:ser>
          <c:idx val="1"/>
          <c:order val="1"/>
          <c:tx>
            <c:strRef>
              <c:f>TRIMESTRALES!$AM$3</c:f>
              <c:strCache>
                <c:ptCount val="1"/>
                <c:pt idx="0">
                  <c:v>REALIZADO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2"/>
              </a:solidFill>
              <a:ln w="25400"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4-E12A-4D65-AA95-A440239F2D5E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TRIMESTRALES!$G$4</c:f>
              <c:strCache>
                <c:ptCount val="1"/>
                <c:pt idx="0">
                  <c:v>2T</c:v>
                </c:pt>
              </c:strCache>
            </c:strRef>
          </c:cat>
          <c:val>
            <c:numRef>
              <c:f>TRIMESTRALES!$AM$4</c:f>
              <c:numCache>
                <c:formatCode>#,##0</c:formatCode>
                <c:ptCount val="1"/>
                <c:pt idx="0">
                  <c:v>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E12A-4D65-AA95-A440239F2D5E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axId val="1653819327"/>
        <c:axId val="1653821247"/>
      </c:barChart>
      <c:lineChart>
        <c:grouping val="standard"/>
        <c:varyColors val="0"/>
        <c:ser>
          <c:idx val="4"/>
          <c:order val="2"/>
          <c:tx>
            <c:strRef>
              <c:f>TRIMESTRALES!$AN$3</c:f>
              <c:strCache>
                <c:ptCount val="1"/>
                <c:pt idx="0">
                  <c:v>Cumplimiento trimestral</c:v>
                </c:pt>
              </c:strCache>
            </c:strRef>
          </c:tx>
          <c:spPr>
            <a:ln w="28575" cap="rnd">
              <a:solidFill>
                <a:schemeClr val="accent5"/>
              </a:solidFill>
              <a:round/>
            </a:ln>
            <a:effectLst/>
          </c:spPr>
          <c:marker>
            <c:symbol val="none"/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TRIMESTRALES!$G$4</c:f>
              <c:strCache>
                <c:ptCount val="1"/>
                <c:pt idx="0">
                  <c:v>2T</c:v>
                </c:pt>
              </c:strCache>
            </c:strRef>
          </c:cat>
          <c:val>
            <c:numRef>
              <c:f>TRIMESTRALES!$AN$4</c:f>
              <c:numCache>
                <c:formatCode>0.00%</c:formatCode>
                <c:ptCount val="1"/>
                <c:pt idx="0">
                  <c:v>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6-E12A-4D65-AA95-A440239F2D5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525549648"/>
        <c:axId val="525556848"/>
      </c:lineChart>
      <c:catAx>
        <c:axId val="1653819327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1653821247"/>
        <c:crosses val="autoZero"/>
        <c:auto val="1"/>
        <c:lblAlgn val="ctr"/>
        <c:lblOffset val="100"/>
        <c:noMultiLvlLbl val="0"/>
      </c:catAx>
      <c:valAx>
        <c:axId val="1653821247"/>
        <c:scaling>
          <c:orientation val="minMax"/>
          <c:min val="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,##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1653819327"/>
        <c:crosses val="autoZero"/>
        <c:crossBetween val="between"/>
      </c:valAx>
      <c:valAx>
        <c:axId val="525556848"/>
        <c:scaling>
          <c:orientation val="minMax"/>
          <c:max val="1.1000000000000001"/>
          <c:min val="0"/>
        </c:scaling>
        <c:delete val="0"/>
        <c:axPos val="r"/>
        <c:numFmt formatCode="0.00%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525549648"/>
        <c:crosses val="max"/>
        <c:crossBetween val="between"/>
      </c:valAx>
      <c:catAx>
        <c:axId val="525549648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525556848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s-MX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MX" b="1"/>
              <a:t>METAS PLANEADAS Y ALCANZADAS A NIVEL ACTIVIDAD </a:t>
            </a:r>
          </a:p>
          <a:p>
            <a:pPr>
              <a:defRPr/>
            </a:pPr>
            <a:r>
              <a:rPr lang="es-MX" b="1"/>
              <a:t>REGULACIONES</a:t>
            </a:r>
            <a:r>
              <a:rPr lang="es-MX" b="1" baseline="0"/>
              <a:t> REGISTRADAS</a:t>
            </a:r>
            <a:endParaRPr lang="es-MX" b="1"/>
          </a:p>
          <a:p>
            <a:pPr>
              <a:defRPr/>
            </a:pPr>
            <a:r>
              <a:rPr lang="es-MX" sz="1400" b="1" i="0" u="none" strike="noStrike" kern="1200" spc="0" baseline="0">
                <a:solidFill>
                  <a:sysClr val="windowText" lastClr="000000">
                    <a:lumMod val="65000"/>
                    <a:lumOff val="35000"/>
                  </a:sysClr>
                </a:solidFill>
              </a:rPr>
              <a:t>SEGUNDO TRIMESTRE 2025 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TRIMESTRALES!$AV$3</c:f>
              <c:strCache>
                <c:ptCount val="1"/>
                <c:pt idx="0">
                  <c:v>PLANEADO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TRIMESTRALES!$G$4</c:f>
              <c:strCache>
                <c:ptCount val="1"/>
                <c:pt idx="0">
                  <c:v>2T</c:v>
                </c:pt>
              </c:strCache>
            </c:strRef>
          </c:cat>
          <c:val>
            <c:numRef>
              <c:f>TRIMESTRALES!$AV$4</c:f>
              <c:numCache>
                <c:formatCode>#,##0</c:formatCode>
                <c:ptCount val="1"/>
                <c:pt idx="0">
                  <c:v>12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B10-40B8-93A9-69D68DDF57B6}"/>
            </c:ext>
          </c:extLst>
        </c:ser>
        <c:ser>
          <c:idx val="1"/>
          <c:order val="1"/>
          <c:tx>
            <c:strRef>
              <c:f>TRIMESTRALES!$AW$3</c:f>
              <c:strCache>
                <c:ptCount val="1"/>
                <c:pt idx="0">
                  <c:v>REALIZADO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TRIMESTRALES!$G$4</c:f>
              <c:strCache>
                <c:ptCount val="1"/>
                <c:pt idx="0">
                  <c:v>2T</c:v>
                </c:pt>
              </c:strCache>
            </c:strRef>
          </c:cat>
          <c:val>
            <c:numRef>
              <c:f>TRIMESTRALES!$AW$4</c:f>
              <c:numCache>
                <c:formatCode>#,##0</c:formatCode>
                <c:ptCount val="1"/>
                <c:pt idx="0">
                  <c:v>31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CB10-40B8-93A9-69D68DDF57B6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axId val="1653819327"/>
        <c:axId val="1653821247"/>
      </c:barChart>
      <c:lineChart>
        <c:grouping val="standard"/>
        <c:varyColors val="0"/>
        <c:ser>
          <c:idx val="4"/>
          <c:order val="2"/>
          <c:tx>
            <c:strRef>
              <c:f>TRIMESTRALES!$AX$3</c:f>
              <c:strCache>
                <c:ptCount val="1"/>
                <c:pt idx="0">
                  <c:v>Cumplimiento trimestral</c:v>
                </c:pt>
              </c:strCache>
            </c:strRef>
          </c:tx>
          <c:spPr>
            <a:ln w="28575" cap="rnd">
              <a:solidFill>
                <a:schemeClr val="accent5"/>
              </a:solidFill>
              <a:round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-1.0752689992835492E-2"/>
                  <c:y val="-5.541972290138552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CB10-40B8-93A9-69D68DDF57B6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TRIMESTRALES!$G$4</c:f>
              <c:strCache>
                <c:ptCount val="1"/>
                <c:pt idx="0">
                  <c:v>2T</c:v>
                </c:pt>
              </c:strCache>
            </c:strRef>
          </c:cat>
          <c:val>
            <c:numRef>
              <c:f>TRIMESTRALES!$AX$4</c:f>
              <c:numCache>
                <c:formatCode>0.00%</c:formatCode>
                <c:ptCount val="1"/>
                <c:pt idx="0">
                  <c:v>2.5833333333333335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CB10-40B8-93A9-69D68DDF57B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448929632"/>
        <c:axId val="448936352"/>
      </c:lineChart>
      <c:catAx>
        <c:axId val="1653819327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1653821247"/>
        <c:crosses val="autoZero"/>
        <c:auto val="1"/>
        <c:lblAlgn val="ctr"/>
        <c:lblOffset val="100"/>
        <c:noMultiLvlLbl val="0"/>
      </c:catAx>
      <c:valAx>
        <c:axId val="1653821247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,##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1653819327"/>
        <c:crosses val="autoZero"/>
        <c:crossBetween val="between"/>
      </c:valAx>
      <c:valAx>
        <c:axId val="448936352"/>
        <c:scaling>
          <c:orientation val="minMax"/>
        </c:scaling>
        <c:delete val="0"/>
        <c:axPos val="r"/>
        <c:numFmt formatCode="0.00%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448929632"/>
        <c:crosses val="max"/>
        <c:crossBetween val="between"/>
      </c:valAx>
      <c:catAx>
        <c:axId val="448929632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448936352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s-MX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0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6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7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8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3037840" cy="4664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3175" tIns="46575" rIns="93175" bIns="46575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970938" y="0"/>
            <a:ext cx="3037840" cy="4664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3175" tIns="46575" rIns="93175" bIns="46575" anchor="t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717550" y="1162050"/>
            <a:ext cx="5575300" cy="31369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3175" tIns="46575" rIns="93175" bIns="46575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829967"/>
            <a:ext cx="3037840" cy="4664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3175" tIns="46575" rIns="93175" bIns="46575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3175" tIns="46575" rIns="93175" bIns="46575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MX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‹Nº›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739800240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1:notes"/>
          <p:cNvSpPr txBox="1">
            <a:spLocks noGrp="1"/>
          </p:cNvSpPr>
          <p:nvPr>
            <p:ph type="body" idx="1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</p:spPr>
        <p:txBody>
          <a:bodyPr spcFirstLastPara="1" wrap="square" lIns="93175" tIns="46575" rIns="93175" bIns="4657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6" name="Google Shape;86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717550" y="1162050"/>
            <a:ext cx="5575300" cy="31369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05643711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oogle Shape;115;g1e6464d3e99_0_26:notes"/>
          <p:cNvSpPr>
            <a:spLocks noGrp="1" noRot="1" noChangeAspect="1"/>
          </p:cNvSpPr>
          <p:nvPr>
            <p:ph type="sldImg" idx="2"/>
          </p:nvPr>
        </p:nvSpPr>
        <p:spPr>
          <a:xfrm>
            <a:off x="717550" y="1162050"/>
            <a:ext cx="5575300" cy="31369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6" name="Google Shape;116;g1e6464d3e99_0_26:notes"/>
          <p:cNvSpPr txBox="1">
            <a:spLocks noGrp="1"/>
          </p:cNvSpPr>
          <p:nvPr>
            <p:ph type="body" idx="1"/>
          </p:nvPr>
        </p:nvSpPr>
        <p:spPr>
          <a:xfrm>
            <a:off x="701040" y="4473892"/>
            <a:ext cx="5608200" cy="3660600"/>
          </a:xfrm>
          <a:prstGeom prst="rect">
            <a:avLst/>
          </a:prstGeom>
        </p:spPr>
        <p:txBody>
          <a:bodyPr spcFirstLastPara="1" wrap="square" lIns="93175" tIns="46575" rIns="93175" bIns="4657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17" name="Google Shape;117;g1e6464d3e99_0_26:notes"/>
          <p:cNvSpPr txBox="1">
            <a:spLocks noGrp="1"/>
          </p:cNvSpPr>
          <p:nvPr>
            <p:ph type="sldNum" idx="12"/>
          </p:nvPr>
        </p:nvSpPr>
        <p:spPr>
          <a:xfrm>
            <a:off x="3970938" y="8829967"/>
            <a:ext cx="3037800" cy="466500"/>
          </a:xfrm>
          <a:prstGeom prst="rect">
            <a:avLst/>
          </a:prstGeom>
        </p:spPr>
        <p:txBody>
          <a:bodyPr spcFirstLastPara="1" wrap="square" lIns="93175" tIns="46575" rIns="93175" bIns="46575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s-MX"/>
              <a:t>2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07216234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Google Shape;139;p5:notes"/>
          <p:cNvSpPr txBox="1">
            <a:spLocks noGrp="1"/>
          </p:cNvSpPr>
          <p:nvPr>
            <p:ph type="body" idx="1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</p:spPr>
        <p:txBody>
          <a:bodyPr spcFirstLastPara="1" wrap="square" lIns="93175" tIns="46575" rIns="93175" bIns="4657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40" name="Google Shape;140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717550" y="1162050"/>
            <a:ext cx="5575300" cy="31369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02154565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Google Shape;139;p5:notes"/>
          <p:cNvSpPr txBox="1">
            <a:spLocks noGrp="1"/>
          </p:cNvSpPr>
          <p:nvPr>
            <p:ph type="body" idx="1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</p:spPr>
        <p:txBody>
          <a:bodyPr spcFirstLastPara="1" wrap="square" lIns="93175" tIns="46575" rIns="93175" bIns="4657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40" name="Google Shape;140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717550" y="1162050"/>
            <a:ext cx="5575300" cy="31369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14131046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Google Shape;150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717550" y="1162050"/>
            <a:ext cx="5575300" cy="31369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51" name="Google Shape;151;p6:notes"/>
          <p:cNvSpPr txBox="1">
            <a:spLocks noGrp="1"/>
          </p:cNvSpPr>
          <p:nvPr>
            <p:ph type="body" idx="1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3175" tIns="46575" rIns="93175" bIns="4657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2" name="Google Shape;152;p6:notes"/>
          <p:cNvSpPr txBox="1">
            <a:spLocks noGrp="1"/>
          </p:cNvSpPr>
          <p:nvPr>
            <p:ph type="sldNum" idx="12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3175" tIns="46575" rIns="93175" bIns="46575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MX"/>
              <a:t>12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10543510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Google Shape;163;p7:notes"/>
          <p:cNvSpPr txBox="1">
            <a:spLocks noGrp="1"/>
          </p:cNvSpPr>
          <p:nvPr>
            <p:ph type="body" idx="1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</p:spPr>
        <p:txBody>
          <a:bodyPr spcFirstLastPara="1" wrap="square" lIns="93175" tIns="46575" rIns="93175" bIns="4657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4" name="Google Shape;164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717550" y="1162050"/>
            <a:ext cx="5575300" cy="31369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85547088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Google Shape;163;p7:notes"/>
          <p:cNvSpPr txBox="1">
            <a:spLocks noGrp="1"/>
          </p:cNvSpPr>
          <p:nvPr>
            <p:ph type="body" idx="1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</p:spPr>
        <p:txBody>
          <a:bodyPr spcFirstLastPara="1" wrap="square" lIns="93175" tIns="46575" rIns="93175" bIns="4657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4" name="Google Shape;164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717550" y="1162050"/>
            <a:ext cx="5575300" cy="31369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6054842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A7AE48B-793D-4B2D-B3A0-8435D5BF712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6032AD50-B0A6-46CD-AD20-7795693A1C1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MX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3B243BE8-5AD9-4482-BF84-C7CD5AE729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24839345-83FA-41F7-ADF2-FEA863879D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0013D2C2-FFAA-4372-8D59-E2CBE60DF2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460471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422525B-3A79-4D67-978D-16CAEA8FA0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FD1B441F-B56A-4166-BB18-CA4EFEA5CEE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47678142-F4FF-4571-8745-AF2F469E06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9F6317D3-9128-4F20-A885-DF42546415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5A16373C-857E-4992-AFD2-AA536A90AB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6397764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5BE0D273-D399-4BB8-A85C-219E7074B48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98A4402D-5BF5-4C88-8170-61EC4656DEF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29D4AB8F-10B3-475E-A4B4-ADC91C9ED6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3C512926-A9BF-4DAC-AC1C-88178D734E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E2C6BD11-2578-4F8A-A3BE-F680E0E1F2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1475692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9ED9677-C611-4E99-B990-FD8A5F26C9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751E9267-ECD5-4579-8B8F-D57CAF85540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084DBE6D-0F1F-4BEC-B3B6-640C8BCEE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7A6642E1-BEBB-4DEF-B423-B19AABD7D2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ABF8C506-E988-4793-90FB-0729DC1148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87500686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5220E64-2D4C-48F8-9430-5E7BFA5F51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4F260E53-21E4-4839-9129-C4425C06ED1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35B148B6-E171-4E4B-9884-B5F25F73EE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8F648046-3817-463B-8F86-522092FDD8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5A423FD6-2E08-4AC5-BCE6-57C83B0A8C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4545483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C254029-9E4E-477F-A956-34F9B5F17C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A745F08A-2A01-46B8-8D0B-E59AFEBD300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2335B81F-0BA3-44EE-B1EA-DFA900BA03B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79512441-40F2-4E53-8662-A68B582420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207E9791-35D3-4333-9AB6-F5341F489B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203DD103-FACF-49F4-BD1B-556E02531E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2842475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7C76C45-94FB-41A4-A6D4-1355CEA7F8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6E778124-F300-4A2E-8E35-A41B2044D13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656972E5-D11D-414B-81E4-E970C460449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635E5C05-7502-4E40-A926-C06482E3FBC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2E448EB8-ECE3-4158-8502-350BEF99611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1BC75C73-387A-49D3-9F75-A31F5B37B0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4FF3833C-02A7-4588-99A4-C5212162E2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02C4E61E-E973-49C7-BBC3-11AA411D8C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8734021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317458F-747B-4C0B-B947-ABCCFDB100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158DE460-54E7-472F-AC30-59C5CA8F07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C22E25F1-D571-43AA-92DF-BE7EE440EE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5D3824F4-0B01-4EBB-970E-837E5CB52A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8788851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F9C53629-A155-448E-87FB-563B81F902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29AA9C1B-8C51-43DB-BC38-C1E7F1B8CD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3648EC08-8157-425E-B97E-F815D05D4F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37765944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594AC76-DCC9-47E3-AB88-CA29E090C8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AC196B70-CDF6-41E9-9F72-1CF3DBC811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35748A95-3E42-41F0-B967-1CD3AB4327B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17882290-E3D8-4BC9-AB39-EB9986C35D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BF50FAFE-5DBD-44AF-826A-D3DCD5A384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3C40B8D3-412A-4114-A73D-AFFBEA8D62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58466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D6DB048-73A3-4503-ACF8-5E022EA94B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B03519C9-681D-41D1-9C12-834F364B4C8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MX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70F101D3-0370-4A8D-9ECD-B303C111BB0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33752A81-68A2-465B-B382-C3B1266616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15EC8B4D-610B-4561-818F-5F3CF7C86A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DC4F63A9-3EDE-400A-82BA-B7F596205B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666605097"/>
      </p:ext>
    </p:extLst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B243FACF-FAB0-4B6C-95F9-1ABD42E062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CD0DD7D2-E0F8-4F1F-A712-CD38F40C4DD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046C43A5-03BB-4E37-82D4-EC3768E8D65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MX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57C3536B-2713-477D-9508-F379561E8A4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MX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9D1892FF-CDC5-478A-A037-141E5A798E7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084281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MX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7.png"/><Relationship Id="rId7" Type="http://schemas.openxmlformats.org/officeDocument/2006/relationships/image" Target="../media/image1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pn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0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1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2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3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4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6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5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chart" Target="../charts/char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6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7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8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jpeg"/><Relationship Id="rId3" Type="http://schemas.openxmlformats.org/officeDocument/2006/relationships/image" Target="../media/image7.png"/><Relationship Id="rId7" Type="http://schemas.openxmlformats.org/officeDocument/2006/relationships/image" Target="../media/image26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 amt="0"/>
          </a:blip>
          <a:stretch>
            <a:fillRect/>
          </a:stretch>
        </a:blipFill>
        <a:effectLst/>
      </p:bgPr>
    </p:bg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9" name="Google Shape;89;p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245109" y="463493"/>
            <a:ext cx="11823700" cy="101600"/>
          </a:xfrm>
          <a:prstGeom prst="rect">
            <a:avLst/>
          </a:prstGeom>
          <a:noFill/>
          <a:ln>
            <a:noFill/>
          </a:ln>
        </p:spPr>
      </p:pic>
      <p:sp>
        <p:nvSpPr>
          <p:cNvPr id="90" name="Google Shape;90;p1"/>
          <p:cNvSpPr txBox="1"/>
          <p:nvPr/>
        </p:nvSpPr>
        <p:spPr>
          <a:xfrm>
            <a:off x="3109470" y="4623586"/>
            <a:ext cx="9043542" cy="20497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MX" sz="1600" b="1">
                <a:solidFill>
                  <a:schemeClr val="dk1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INFORME</a:t>
            </a:r>
            <a:r>
              <a:rPr lang="es-MX" sz="1600">
                <a:solidFill>
                  <a:schemeClr val="dk1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 </a:t>
            </a:r>
            <a:r>
              <a:rPr lang="es-MX" sz="1600" b="1">
                <a:solidFill>
                  <a:schemeClr val="dk1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DE AVANCES EN CUMPLIMIENTO DE METAS Y OBJETIVOS</a:t>
            </a:r>
            <a:endParaRPr sz="16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1600" b="1">
                <a:solidFill>
                  <a:schemeClr val="dk1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PROGRAMA INTEGRAL PARA LA OPTIMIZACIÓN DE </a:t>
            </a: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1600" b="1">
                <a:solidFill>
                  <a:schemeClr val="dk1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PROCESOS ADMINISTRATIVOS Y LA MEJORA REGULATORIA</a:t>
            </a: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1600">
                <a:solidFill>
                  <a:schemeClr val="dk1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INFORME DE AVANCE EN CUMPLIMIENTO DE METAS</a:t>
            </a:r>
          </a:p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s-MX" sz="1600" b="1">
                <a:solidFill>
                  <a:schemeClr val="dk1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UNIDAD RESPONSABLE: </a:t>
            </a:r>
            <a:r>
              <a:rPr lang="es-MX" sz="1600">
                <a:solidFill>
                  <a:schemeClr val="dk1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INSTITUTO MUNICIPAL DE DESARROLLO ADMINISTRATIVO E INNOVACIÓN</a:t>
            </a:r>
            <a:endParaRPr sz="16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4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1" name="Google Shape;91;p1"/>
          <p:cNvSpPr txBox="1"/>
          <p:nvPr/>
        </p:nvSpPr>
        <p:spPr>
          <a:xfrm>
            <a:off x="832949" y="5961153"/>
            <a:ext cx="1758815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MX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Agosto</a:t>
            </a:r>
            <a:r>
              <a:rPr lang="es-MX" sz="18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2025</a:t>
            </a:r>
            <a:endParaRPr dirty="0"/>
          </a:p>
        </p:txBody>
      </p:sp>
      <p:sp>
        <p:nvSpPr>
          <p:cNvPr id="92" name="Google Shape;92;p1"/>
          <p:cNvSpPr txBox="1"/>
          <p:nvPr/>
        </p:nvSpPr>
        <p:spPr>
          <a:xfrm>
            <a:off x="532492" y="5648462"/>
            <a:ext cx="2276521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MX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Cancún, Quintana Roo</a:t>
            </a:r>
            <a:endParaRPr/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C9633DAD-167B-4504-8FB9-C1F657433AC4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2908" y="715100"/>
            <a:ext cx="1946595" cy="848524"/>
          </a:xfrm>
          <a:prstGeom prst="rect">
            <a:avLst/>
          </a:prstGeom>
        </p:spPr>
      </p:pic>
      <p:sp>
        <p:nvSpPr>
          <p:cNvPr id="3" name="CuadroTexto 2">
            <a:extLst>
              <a:ext uri="{FF2B5EF4-FFF2-40B4-BE49-F238E27FC236}">
                <a16:creationId xmlns:a16="http://schemas.microsoft.com/office/drawing/2014/main" id="{EADFE047-A963-0F4C-0CF5-FB3BBD802FC5}"/>
              </a:ext>
            </a:extLst>
          </p:cNvPr>
          <p:cNvSpPr txBox="1"/>
          <p:nvPr/>
        </p:nvSpPr>
        <p:spPr>
          <a:xfrm>
            <a:off x="4133461" y="2721114"/>
            <a:ext cx="801955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2000" b="1">
                <a:latin typeface="Arial Black" panose="020B0A04020102020204" pitchFamily="34" charset="0"/>
                <a:cs typeface="Arial" panose="020B0604020202020204" pitchFamily="34" charset="0"/>
              </a:rPr>
              <a:t>SUBCOMITÉ SECTORIAL DEL </a:t>
            </a:r>
          </a:p>
          <a:p>
            <a:pPr algn="ctr"/>
            <a:r>
              <a:rPr lang="es-MX" sz="2000" b="1">
                <a:latin typeface="Arial Black" panose="020B0A04020102020204" pitchFamily="34" charset="0"/>
                <a:cs typeface="Arial" panose="020B0604020202020204" pitchFamily="34" charset="0"/>
              </a:rPr>
              <a:t>EJE 1 GOBIERNO HUMANISTA Y DE RESULTADOS</a:t>
            </a:r>
          </a:p>
          <a:p>
            <a:pPr algn="ctr"/>
            <a:endParaRPr lang="es-MX" sz="2000" b="1">
              <a:latin typeface="Arial Black" panose="020B0A04020102020204" pitchFamily="34" charset="0"/>
              <a:cs typeface="Arial" panose="020B0604020202020204" pitchFamily="34" charset="0"/>
            </a:endParaRPr>
          </a:p>
          <a:p>
            <a:pPr algn="ctr"/>
            <a:r>
              <a:rPr lang="es-MX" sz="2000" b="1">
                <a:latin typeface="Arial Black" panose="020B0A04020102020204" pitchFamily="34" charset="0"/>
                <a:cs typeface="Arial" panose="020B0604020202020204" pitchFamily="34" charset="0"/>
              </a:rPr>
              <a:t>SEGUNDA SESIÓN ORDINARIA DEL EJERCICIO 2025</a:t>
            </a:r>
            <a:endParaRPr lang="es-MX" sz="2000" b="1" dirty="0"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3B63A8D2-1F85-4382-B9B8-F510E08EACB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826914" y="1139362"/>
            <a:ext cx="1095123" cy="1067359"/>
          </a:xfrm>
          <a:prstGeom prst="rect">
            <a:avLst/>
          </a:prstGeom>
        </p:spPr>
      </p:pic>
      <p:pic>
        <p:nvPicPr>
          <p:cNvPr id="5" name="Imagen 4">
            <a:extLst>
              <a:ext uri="{FF2B5EF4-FFF2-40B4-BE49-F238E27FC236}">
                <a16:creationId xmlns:a16="http://schemas.microsoft.com/office/drawing/2014/main" id="{23101426-9F44-976E-651B-66CD580F453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76890" y="1884350"/>
            <a:ext cx="2382352" cy="3451421"/>
          </a:xfrm>
          <a:prstGeom prst="rect">
            <a:avLst/>
          </a:prstGeom>
        </p:spPr>
      </p:pic>
      <p:pic>
        <p:nvPicPr>
          <p:cNvPr id="6" name="Imagen 5">
            <a:extLst>
              <a:ext uri="{FF2B5EF4-FFF2-40B4-BE49-F238E27FC236}">
                <a16:creationId xmlns:a16="http://schemas.microsoft.com/office/drawing/2014/main" id="{A5137FFC-DD5D-C0EB-5950-759280312E31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107069" y="1276191"/>
            <a:ext cx="3742171" cy="733824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F3898097-C181-7ABC-6277-335E33BBB0D4}"/>
              </a:ext>
            </a:extLst>
          </p:cNvPr>
          <p:cNvSpPr txBox="1"/>
          <p:nvPr/>
        </p:nvSpPr>
        <p:spPr>
          <a:xfrm>
            <a:off x="3048000" y="152050"/>
            <a:ext cx="6096000" cy="5909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¿</a:t>
            </a:r>
            <a:r>
              <a:rPr lang="es-ES" sz="1800" b="1" kern="1200">
                <a:solidFill>
                  <a:prstClr val="black"/>
                </a:solidFill>
                <a:latin typeface="Calibri" panose="020F0502020204030204"/>
                <a:ea typeface="+mn-ea"/>
                <a:cs typeface="+mn-cs"/>
              </a:rPr>
              <a:t>QUÉ </a:t>
            </a:r>
            <a:r>
              <a:rPr kumimoji="0" lang="es-ES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ACTIVIDADES REALIZA LA DIRECCIÓN DE MEJORA REGULATORIA?. </a:t>
            </a:r>
            <a:r>
              <a:rPr kumimoji="0" lang="es-ES" sz="1800" b="1" i="0" u="none" strike="noStrike" kern="1200" cap="none" spc="0" normalizeH="0" baseline="0" noProof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NIVEL ACTIVIDAD</a:t>
            </a:r>
            <a:r>
              <a:rPr kumimoji="0" lang="es-ES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. </a:t>
            </a:r>
            <a:endParaRPr kumimoji="0" lang="es-ES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11F5C459-AC69-8971-7BC4-DC73C155C7C8}"/>
              </a:ext>
            </a:extLst>
          </p:cNvPr>
          <p:cNvSpPr txBox="1"/>
          <p:nvPr/>
        </p:nvSpPr>
        <p:spPr>
          <a:xfrm>
            <a:off x="503767" y="1033358"/>
            <a:ext cx="11184465" cy="18158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" sz="1600" dirty="0"/>
              <a:t>CAPACITACIONES EN MATERIA DE MEJORA REGULATORIA.</a:t>
            </a:r>
          </a:p>
          <a:p>
            <a:endParaRPr lang="es-MX" sz="1600" dirty="0"/>
          </a:p>
          <a:p>
            <a:pPr algn="just"/>
            <a:r>
              <a:rPr lang="es-ES" sz="1600" dirty="0"/>
              <a:t>ESTE INDICADOR MUESTRA LAS CAPACITACIONES REALIZADAS. </a:t>
            </a:r>
          </a:p>
          <a:p>
            <a:pPr algn="just"/>
            <a:endParaRPr lang="es-ES" sz="1600" dirty="0"/>
          </a:p>
          <a:p>
            <a:pPr algn="just"/>
            <a:r>
              <a:rPr lang="es-ES" sz="1600" dirty="0"/>
              <a:t>DURANTE ESTE TRIMESTRE SE LOGRÓ EL </a:t>
            </a:r>
            <a:r>
              <a:rPr lang="es-ES" sz="1600" b="1" dirty="0"/>
              <a:t>100%</a:t>
            </a:r>
            <a:r>
              <a:rPr lang="es-ES" sz="1600" dirty="0"/>
              <a:t> DE CUMPLIMIENTO EN LA META PLANEADA, AL REALIZAR 8 CURSOS Y CAPACITACIONES TOTALES; EN TAL VIRTUD, AL SEGUNDO TRIMESTRE DEL EJERCICIO 2025, ESTE INDICADOR REGISTRA EL 82.76%</a:t>
            </a:r>
            <a:r>
              <a:rPr lang="es-ES" sz="1600" b="1" dirty="0"/>
              <a:t> </a:t>
            </a:r>
            <a:r>
              <a:rPr lang="es-ES" sz="1600" dirty="0"/>
              <a:t>DE AVANCE EN LA META ANUAL PROYECTADA.</a:t>
            </a:r>
            <a:endParaRPr lang="es-MX" sz="1600" dirty="0"/>
          </a:p>
        </p:txBody>
      </p:sp>
      <p:graphicFrame>
        <p:nvGraphicFramePr>
          <p:cNvPr id="5" name="Gráfico 4">
            <a:extLst>
              <a:ext uri="{FF2B5EF4-FFF2-40B4-BE49-F238E27FC236}">
                <a16:creationId xmlns:a16="http://schemas.microsoft.com/office/drawing/2014/main" id="{C78A2FA4-A2B8-40F7-A275-589FEF01C84B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725380380"/>
              </p:ext>
            </p:extLst>
          </p:nvPr>
        </p:nvGraphicFramePr>
        <p:xfrm>
          <a:off x="3100386" y="2810225"/>
          <a:ext cx="5991225" cy="38957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60760657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20F01769-EF4A-5927-33E2-9069F6449CAB}"/>
              </a:ext>
            </a:extLst>
          </p:cNvPr>
          <p:cNvSpPr txBox="1"/>
          <p:nvPr/>
        </p:nvSpPr>
        <p:spPr>
          <a:xfrm>
            <a:off x="3048000" y="152050"/>
            <a:ext cx="6096000" cy="5909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¿</a:t>
            </a:r>
            <a:r>
              <a:rPr lang="es-ES" sz="1800" b="1" kern="1200">
                <a:solidFill>
                  <a:prstClr val="black"/>
                </a:solidFill>
                <a:latin typeface="Calibri" panose="020F0502020204030204"/>
                <a:ea typeface="+mn-ea"/>
                <a:cs typeface="+mn-cs"/>
              </a:rPr>
              <a:t>QUÉ </a:t>
            </a:r>
            <a:r>
              <a:rPr kumimoji="0" lang="es-ES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ACTIVIDADES REALIZA LA DIRECCIÓN DE MEJORA REGULATORIA?. </a:t>
            </a:r>
            <a:r>
              <a:rPr kumimoji="0" lang="es-ES" sz="1800" b="1" i="0" u="none" strike="noStrike" kern="1200" cap="none" spc="0" normalizeH="0" baseline="0" noProof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NIVEL ACTIVIDAD</a:t>
            </a:r>
            <a:r>
              <a:rPr kumimoji="0" lang="es-ES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. </a:t>
            </a:r>
            <a:endParaRPr kumimoji="0" lang="es-ES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C70F47B1-B1A3-8E58-A380-2210FD935F83}"/>
              </a:ext>
            </a:extLst>
          </p:cNvPr>
          <p:cNvSpPr txBox="1"/>
          <p:nvPr/>
        </p:nvSpPr>
        <p:spPr>
          <a:xfrm>
            <a:off x="503767" y="1000835"/>
            <a:ext cx="11184465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" sz="1600"/>
              <a:t>REGULACIONES REGISTRADAS EN EL CATÁLOGO NACIONAL DE REGULACIONES TRÁMITES Y SERVICIOS (CNARTYS).</a:t>
            </a:r>
          </a:p>
          <a:p>
            <a:endParaRPr lang="es-MX" sz="1600"/>
          </a:p>
          <a:p>
            <a:pPr algn="just"/>
            <a:r>
              <a:rPr lang="es-ES" sz="1600"/>
              <a:t>EN LA ACTIVIDAD DE REGULACIONES REGISTRADAS, SE REBASÓ LA META CON EL </a:t>
            </a:r>
            <a:r>
              <a:rPr lang="es-ES" sz="1600" b="1"/>
              <a:t>258.33%</a:t>
            </a:r>
            <a:r>
              <a:rPr lang="es-ES" sz="1600"/>
              <a:t> DE LO PROGRAMADO, YA QUE SE REGISTRARON 31 REGULACIONES EN EL CATÁLOGO NACIONAL DE REGULACIONES TRÁMITES Y SERVICIOS, DE LAS 12 CONTEMPLADAS, LO QUE REPRESENTA UN AVANCE DEL</a:t>
            </a:r>
            <a:r>
              <a:rPr lang="es-ES" sz="1600" b="1"/>
              <a:t> </a:t>
            </a:r>
            <a:r>
              <a:rPr lang="es-ES" sz="1600"/>
              <a:t>102.78%</a:t>
            </a:r>
            <a:r>
              <a:rPr lang="es-ES" sz="1600" b="1"/>
              <a:t> </a:t>
            </a:r>
            <a:r>
              <a:rPr lang="es-ES" sz="1600"/>
              <a:t>DE LA META ANUAL.</a:t>
            </a:r>
            <a:endParaRPr lang="es-MX" sz="1600" dirty="0"/>
          </a:p>
        </p:txBody>
      </p:sp>
      <p:graphicFrame>
        <p:nvGraphicFramePr>
          <p:cNvPr id="5" name="Gráfico 4">
            <a:extLst>
              <a:ext uri="{FF2B5EF4-FFF2-40B4-BE49-F238E27FC236}">
                <a16:creationId xmlns:a16="http://schemas.microsoft.com/office/drawing/2014/main" id="{61E6CA40-E070-4564-B83F-7702672EE0E4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63351868"/>
              </p:ext>
            </p:extLst>
          </p:nvPr>
        </p:nvGraphicFramePr>
        <p:xfrm>
          <a:off x="3143249" y="2688145"/>
          <a:ext cx="5905499" cy="38957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06587742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Google Shape;154;p6"/>
          <p:cNvSpPr/>
          <p:nvPr/>
        </p:nvSpPr>
        <p:spPr>
          <a:xfrm>
            <a:off x="1042439" y="263277"/>
            <a:ext cx="9944100" cy="9541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MX" sz="28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Evidencias</a:t>
            </a:r>
            <a:endParaRPr/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MX" sz="28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Dirección de Mejora Regulatoria</a:t>
            </a:r>
            <a:endParaRPr/>
          </a:p>
        </p:txBody>
      </p:sp>
      <p:pic>
        <p:nvPicPr>
          <p:cNvPr id="155" name="Google Shape;155;p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82367" y="1284410"/>
            <a:ext cx="11827265" cy="103641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Imagen 2">
            <a:extLst>
              <a:ext uri="{FF2B5EF4-FFF2-40B4-BE49-F238E27FC236}">
                <a16:creationId xmlns:a16="http://schemas.microsoft.com/office/drawing/2014/main" id="{D61284FB-EC27-C6C2-148E-F290D8D97B34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t="34209"/>
          <a:stretch>
            <a:fillRect/>
          </a:stretch>
        </p:blipFill>
        <p:spPr>
          <a:xfrm>
            <a:off x="8573606" y="3771868"/>
            <a:ext cx="3436026" cy="3014139"/>
          </a:xfrm>
          <a:prstGeom prst="rect">
            <a:avLst/>
          </a:prstGeom>
        </p:spPr>
      </p:pic>
      <p:pic>
        <p:nvPicPr>
          <p:cNvPr id="5" name="Imagen 4">
            <a:extLst>
              <a:ext uri="{FF2B5EF4-FFF2-40B4-BE49-F238E27FC236}">
                <a16:creationId xmlns:a16="http://schemas.microsoft.com/office/drawing/2014/main" id="{15A5638B-059A-4192-EFA4-09A38ED5B43D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91" t="14393"/>
          <a:stretch>
            <a:fillRect/>
          </a:stretch>
        </p:blipFill>
        <p:spPr bwMode="auto">
          <a:xfrm>
            <a:off x="6784600" y="1455077"/>
            <a:ext cx="5271501" cy="2167354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Imagen 11">
            <a:extLst>
              <a:ext uri="{FF2B5EF4-FFF2-40B4-BE49-F238E27FC236}">
                <a16:creationId xmlns:a16="http://schemas.microsoft.com/office/drawing/2014/main" id="{6807BACB-E378-655B-18CC-16C9A76969AA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t="17136"/>
          <a:stretch>
            <a:fillRect/>
          </a:stretch>
        </p:blipFill>
        <p:spPr>
          <a:xfrm>
            <a:off x="182366" y="3808812"/>
            <a:ext cx="2585502" cy="3014139"/>
          </a:xfrm>
          <a:prstGeom prst="rect">
            <a:avLst/>
          </a:prstGeom>
        </p:spPr>
      </p:pic>
      <p:pic>
        <p:nvPicPr>
          <p:cNvPr id="15" name="Imagen 14">
            <a:extLst>
              <a:ext uri="{FF2B5EF4-FFF2-40B4-BE49-F238E27FC236}">
                <a16:creationId xmlns:a16="http://schemas.microsoft.com/office/drawing/2014/main" id="{DF8922DC-A2B2-8D6B-9B5E-710DCCDC7B28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986344" y="3908218"/>
            <a:ext cx="5368786" cy="2686505"/>
          </a:xfrm>
          <a:prstGeom prst="rect">
            <a:avLst/>
          </a:prstGeom>
        </p:spPr>
      </p:pic>
      <p:pic>
        <p:nvPicPr>
          <p:cNvPr id="17" name="Imagen 16">
            <a:extLst>
              <a:ext uri="{FF2B5EF4-FFF2-40B4-BE49-F238E27FC236}">
                <a16:creationId xmlns:a16="http://schemas.microsoft.com/office/drawing/2014/main" id="{39CA8C40-4B87-6F33-8FC5-7979BB4A4D42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83492" y="1395909"/>
            <a:ext cx="5738389" cy="2378268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115C4714-21BC-7459-8CDB-EC1EE8F78926}"/>
              </a:ext>
            </a:extLst>
          </p:cNvPr>
          <p:cNvSpPr txBox="1"/>
          <p:nvPr/>
        </p:nvSpPr>
        <p:spPr>
          <a:xfrm>
            <a:off x="450185" y="224619"/>
            <a:ext cx="10727267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s-ES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¿QUÉ ENTREGA </a:t>
            </a:r>
            <a:r>
              <a:rPr kumimoji="0" lang="es-ES_tradnl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LA DIRECCIÓN DE DESARROLLO ADMINISTRATIVO E INNOVACIÓN</a:t>
            </a:r>
            <a:r>
              <a:rPr kumimoji="0" lang="es-ES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?  </a:t>
            </a:r>
            <a:r>
              <a:rPr kumimoji="0" lang="es-ES" b="1" i="0" u="none" strike="noStrike" kern="120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NIVEL COMPONENTE</a:t>
            </a:r>
            <a:r>
              <a:rPr kumimoji="0" lang="es-ES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 </a:t>
            </a:r>
          </a:p>
          <a:p>
            <a:endParaRPr lang="es-MX" dirty="0"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s-E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HERRAMIENTAS DE DESARROLLO ADMINISTRATIVO E INNOVACIÓN</a:t>
            </a:r>
            <a:r>
              <a:rPr lang="es-MX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endParaRPr lang="es-MX" dirty="0"/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2CB077CE-6C48-7579-D1D3-EF8E79C7FA5B}"/>
              </a:ext>
            </a:extLst>
          </p:cNvPr>
          <p:cNvSpPr txBox="1"/>
          <p:nvPr/>
        </p:nvSpPr>
        <p:spPr>
          <a:xfrm>
            <a:off x="450186" y="1414991"/>
            <a:ext cx="11291630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kumimoji="0" lang="es-ES" sz="16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PARA </a:t>
            </a:r>
            <a:r>
              <a:rPr lang="es-ES" sz="1600" dirty="0">
                <a:solidFill>
                  <a:prstClr val="black"/>
                </a:solidFill>
              </a:rPr>
              <a:t>PERMITIR </a:t>
            </a:r>
            <a:r>
              <a:rPr kumimoji="0" lang="es-ES" sz="16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LA TRANSPARENCIA, SIMPLIFICACIÓN DE LOS PROCESOS ADMINISTRATIVOS Y LA CALIDAD DE ATENCIÓN DE LOS TRÁMITES Y SERVICIOS, EN ESTE TRIMESTRE SE IMPLEMENTARON 4 HERRAMIENTAS DE DESARROLLO, DE LAS 4 PLANEADAS; REPRESENTANDO EL </a:t>
            </a:r>
            <a:r>
              <a:rPr kumimoji="0" lang="es-ES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100% </a:t>
            </a:r>
            <a:r>
              <a:rPr kumimoji="0" lang="es-ES" sz="16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DE CUMPLIMIENTO; POR LO QUE SE AVANZA CON EL </a:t>
            </a:r>
            <a:r>
              <a:rPr lang="es-ES" sz="1600" dirty="0">
                <a:solidFill>
                  <a:prstClr val="black"/>
                </a:solidFill>
              </a:rPr>
              <a:t>50</a:t>
            </a:r>
            <a:r>
              <a:rPr kumimoji="0" lang="es-ES" sz="16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% EN LO PROGRAMADO PARA EL AÑO 2025.</a:t>
            </a:r>
            <a:endParaRPr lang="es-MX" sz="1600" dirty="0"/>
          </a:p>
        </p:txBody>
      </p:sp>
      <p:graphicFrame>
        <p:nvGraphicFramePr>
          <p:cNvPr id="3" name="Gráfico 2">
            <a:extLst>
              <a:ext uri="{FF2B5EF4-FFF2-40B4-BE49-F238E27FC236}">
                <a16:creationId xmlns:a16="http://schemas.microsoft.com/office/drawing/2014/main" id="{FCE03FB5-060D-4BA9-BF0E-6C85FDEE9B59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92104162"/>
              </p:ext>
            </p:extLst>
          </p:nvPr>
        </p:nvGraphicFramePr>
        <p:xfrm>
          <a:off x="2933700" y="2659388"/>
          <a:ext cx="6324600" cy="39052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28920062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AFA2C964-16AF-3D6E-D922-F8A233DF7A12}"/>
              </a:ext>
            </a:extLst>
          </p:cNvPr>
          <p:cNvSpPr txBox="1"/>
          <p:nvPr/>
        </p:nvSpPr>
        <p:spPr>
          <a:xfrm>
            <a:off x="3048000" y="152050"/>
            <a:ext cx="6096000" cy="5909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¿</a:t>
            </a:r>
            <a:r>
              <a:rPr lang="es-ES" sz="1800" b="1" kern="1200">
                <a:solidFill>
                  <a:prstClr val="black"/>
                </a:solidFill>
                <a:latin typeface="Calibri" panose="020F0502020204030204"/>
                <a:ea typeface="+mn-ea"/>
                <a:cs typeface="+mn-cs"/>
              </a:rPr>
              <a:t>QUÉ </a:t>
            </a:r>
            <a:r>
              <a:rPr kumimoji="0" lang="es-ES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ACTIVIDADES REALIZA LA DIRECCIÓN DE DESARROLLO ADMINISTRATIVO E INNOVACIÓN?. </a:t>
            </a:r>
            <a:r>
              <a:rPr kumimoji="0" lang="es-ES" sz="1800" b="1" i="0" u="none" strike="noStrike" kern="1200" cap="none" spc="0" normalizeH="0" baseline="0" noProof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NIVEL ACTIVIDAD</a:t>
            </a:r>
            <a:r>
              <a:rPr kumimoji="0" lang="es-ES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. </a:t>
            </a:r>
            <a:endParaRPr kumimoji="0" lang="es-ES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9D94AB91-88AA-D1C4-DA0E-2B61D13600EF}"/>
              </a:ext>
            </a:extLst>
          </p:cNvPr>
          <p:cNvSpPr txBox="1"/>
          <p:nvPr/>
        </p:nvSpPr>
        <p:spPr>
          <a:xfrm>
            <a:off x="625641" y="841301"/>
            <a:ext cx="10956759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" sz="1600" dirty="0"/>
              <a:t>MANUALES ADMINISTRATIVOS PARA LAS UNIDADES Y DEPENDENCIAS MUNICIPALES REVISADOS Y VALIDADOS</a:t>
            </a:r>
            <a:r>
              <a:rPr lang="es-MX" sz="1600" dirty="0"/>
              <a:t>. </a:t>
            </a:r>
          </a:p>
          <a:p>
            <a:endParaRPr lang="es-MX" sz="1600" dirty="0"/>
          </a:p>
          <a:p>
            <a:pPr algn="just"/>
            <a:r>
              <a:rPr lang="es-ES" sz="1600" dirty="0"/>
              <a:t>DURANTE EL SEGUNDO TRIMESTRE 2025 SE REVISARON Y VALIDARON UN TOTAL DE 14 MANUALES DE PROCEDIMIENTOS Y DE ORGANIZACIÓN, LO QUE REPRESENTA EL </a:t>
            </a:r>
            <a:r>
              <a:rPr lang="es-ES" sz="1600" b="1" dirty="0"/>
              <a:t>100%</a:t>
            </a:r>
            <a:r>
              <a:rPr lang="es-ES" sz="1600" dirty="0"/>
              <a:t> DE REALIZACIÓN EN LA META PLANEADA. POR TAL MOTIVO, SE AVANZA LA META ANUAL CON EL 58%.</a:t>
            </a:r>
            <a:endParaRPr lang="es-MX" sz="1600" dirty="0"/>
          </a:p>
        </p:txBody>
      </p:sp>
      <p:graphicFrame>
        <p:nvGraphicFramePr>
          <p:cNvPr id="3" name="Gráfico 2">
            <a:extLst>
              <a:ext uri="{FF2B5EF4-FFF2-40B4-BE49-F238E27FC236}">
                <a16:creationId xmlns:a16="http://schemas.microsoft.com/office/drawing/2014/main" id="{5BD14992-6D62-4096-B9CD-AC5C85188D26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433102171"/>
              </p:ext>
            </p:extLst>
          </p:nvPr>
        </p:nvGraphicFramePr>
        <p:xfrm>
          <a:off x="2941720" y="2614422"/>
          <a:ext cx="6324600" cy="39052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20828583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AFA2C964-16AF-3D6E-D922-F8A233DF7A12}"/>
              </a:ext>
            </a:extLst>
          </p:cNvPr>
          <p:cNvSpPr txBox="1"/>
          <p:nvPr/>
        </p:nvSpPr>
        <p:spPr>
          <a:xfrm>
            <a:off x="3048000" y="152050"/>
            <a:ext cx="6096000" cy="5909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¿</a:t>
            </a:r>
            <a:r>
              <a:rPr lang="es-ES" sz="1800" b="1" kern="1200">
                <a:solidFill>
                  <a:prstClr val="black"/>
                </a:solidFill>
                <a:latin typeface="Calibri" panose="020F0502020204030204"/>
                <a:ea typeface="+mn-ea"/>
                <a:cs typeface="+mn-cs"/>
              </a:rPr>
              <a:t>QUÉ </a:t>
            </a:r>
            <a:r>
              <a:rPr kumimoji="0" lang="es-ES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ACTIVIDADES REALIZA LA DIRECCIÓN DE DESARROLLO ADMINISTRATIVO E INNOVACIÓN?. </a:t>
            </a:r>
            <a:r>
              <a:rPr kumimoji="0" lang="es-ES" sz="1800" b="1" i="0" u="none" strike="noStrike" kern="1200" cap="none" spc="0" normalizeH="0" baseline="0" noProof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NIVEL ACTIVIDAD</a:t>
            </a:r>
            <a:r>
              <a:rPr kumimoji="0" lang="es-ES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. </a:t>
            </a:r>
            <a:endParaRPr kumimoji="0" lang="es-ES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9D94AB91-88AA-D1C4-DA0E-2B61D13600EF}"/>
              </a:ext>
            </a:extLst>
          </p:cNvPr>
          <p:cNvSpPr txBox="1"/>
          <p:nvPr/>
        </p:nvSpPr>
        <p:spPr>
          <a:xfrm>
            <a:off x="545432" y="965995"/>
            <a:ext cx="11101136" cy="18158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s-MX" sz="1600" dirty="0"/>
              <a:t>ANÁLISIS Y EVALUACIÓN DE LAS ESTRUCTURAS ORGÁNICAS PROPUESTAS POR LAS DEPENDENCIAS Y ENTIDADES DE LA ADMINISTRACIÓN PÚBLICA MUNICIPAL. </a:t>
            </a:r>
          </a:p>
          <a:p>
            <a:endParaRPr lang="es-MX" sz="1600" dirty="0"/>
          </a:p>
          <a:p>
            <a:pPr algn="just"/>
            <a:r>
              <a:rPr lang="es-ES" sz="1600" dirty="0"/>
              <a:t>GRACIAS AL TRABAJO ACTIVO EN COORDINACIÓN CON LAS Y LOS ENLACES DE LAS DEPENDENCIAS Y ENTIDADES MUNICIPALES, EN ESTE INDICADOR SE LOGRA EL </a:t>
            </a:r>
            <a:r>
              <a:rPr lang="es-ES" sz="1600" b="1" dirty="0"/>
              <a:t>100%</a:t>
            </a:r>
            <a:r>
              <a:rPr lang="es-ES" sz="1600" dirty="0"/>
              <a:t> DE CUMPLIMIENTO EN LA META PLANEADA EN EL SEGUNDO TRIMESTRE, YA QUE SE ANALIZARON Y SE EVALUARON 7 ESTRUCTURAS ORGÁNICAS DE LAS 7 CONTEMPLADAS. POR TAL MOTIVO, EN ESTE TRIMESTRE SE OBTIENE EL 56.67% DE AVANCE DEL OBJETIVO ANUAL.</a:t>
            </a:r>
            <a:endParaRPr lang="es-MX" sz="1600" dirty="0"/>
          </a:p>
        </p:txBody>
      </p:sp>
      <p:graphicFrame>
        <p:nvGraphicFramePr>
          <p:cNvPr id="3" name="Gráfico 2">
            <a:extLst>
              <a:ext uri="{FF2B5EF4-FFF2-40B4-BE49-F238E27FC236}">
                <a16:creationId xmlns:a16="http://schemas.microsoft.com/office/drawing/2014/main" id="{5EB4EB7A-D77A-4DCC-9782-F6D3250E056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712050922"/>
              </p:ext>
            </p:extLst>
          </p:nvPr>
        </p:nvGraphicFramePr>
        <p:xfrm>
          <a:off x="2933700" y="3004891"/>
          <a:ext cx="6324600" cy="39052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92594624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1E19AA-2396-F500-1878-EDB63AEC24D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841D2C66-C87A-7F4B-84F7-ECE1421739FB}"/>
              </a:ext>
            </a:extLst>
          </p:cNvPr>
          <p:cNvSpPr txBox="1"/>
          <p:nvPr/>
        </p:nvSpPr>
        <p:spPr>
          <a:xfrm>
            <a:off x="3048000" y="152050"/>
            <a:ext cx="6096000" cy="5909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¿</a:t>
            </a:r>
            <a:r>
              <a:rPr lang="es-ES" sz="1800" b="1" kern="1200">
                <a:solidFill>
                  <a:prstClr val="black"/>
                </a:solidFill>
                <a:latin typeface="Calibri" panose="020F0502020204030204"/>
                <a:ea typeface="+mn-ea"/>
                <a:cs typeface="+mn-cs"/>
              </a:rPr>
              <a:t>QUÉ </a:t>
            </a:r>
            <a:r>
              <a:rPr kumimoji="0" lang="es-ES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ACTIVIDADES REALIZA LA DIRECCIÓN DE DESARROLLO ADMINISTRATIVO E INNOVACIÓN?. </a:t>
            </a:r>
            <a:r>
              <a:rPr kumimoji="0" lang="es-ES" sz="1800" b="1" i="0" u="none" strike="noStrike" kern="1200" cap="none" spc="0" normalizeH="0" baseline="0" noProof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NIVEL ACTIVIDAD</a:t>
            </a:r>
            <a:r>
              <a:rPr kumimoji="0" lang="es-ES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. </a:t>
            </a:r>
            <a:endParaRPr kumimoji="0" lang="es-ES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B3D8CD62-222A-81E6-C975-C92BC7AA1025}"/>
              </a:ext>
            </a:extLst>
          </p:cNvPr>
          <p:cNvSpPr txBox="1"/>
          <p:nvPr/>
        </p:nvSpPr>
        <p:spPr>
          <a:xfrm>
            <a:off x="445826" y="934050"/>
            <a:ext cx="11300347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s-ES" sz="1600" dirty="0"/>
              <a:t>EVALUACIONES CIUDADANAS DE ATENCIÓN DE TRÁMITES Y SERVICIOS BRINDADOS POR LAS UNIDADES ADMINISTRATIVAS MUNICIPALES. </a:t>
            </a:r>
          </a:p>
          <a:p>
            <a:endParaRPr lang="es-ES" sz="1600" dirty="0"/>
          </a:p>
          <a:p>
            <a:pPr algn="just"/>
            <a:r>
              <a:rPr lang="es-ES" sz="1600" dirty="0"/>
              <a:t>EN ESTA ACTIVIDAD, SE LOGRÓ SUPERAR LO PROGRAMADO EN ESTE TRIMESTRE, ALCANZANDO UN </a:t>
            </a:r>
            <a:r>
              <a:rPr lang="es-ES" sz="1600" b="1" dirty="0"/>
              <a:t>104.06%</a:t>
            </a:r>
            <a:r>
              <a:rPr lang="es-ES" sz="1600" dirty="0"/>
              <a:t> DE CUMPLIMIENTO DE LA META ,</a:t>
            </a:r>
            <a:r>
              <a:rPr lang="es-ES" sz="1600" b="1" dirty="0"/>
              <a:t> </a:t>
            </a:r>
            <a:r>
              <a:rPr lang="es-ES" sz="1600" dirty="0"/>
              <a:t>YA QUE SE REALIZARON 1,561 EVALUACIONES DE LAS 1,500 PROGRAMADAS. POR LO TANTO, AL SEGUNDO TRIMESTRE DEL AÑO, EL INDICADOR LLEGA AL 56.58% DE LA META ANUAL.</a:t>
            </a:r>
            <a:endParaRPr lang="es-MX" sz="1600" dirty="0"/>
          </a:p>
        </p:txBody>
      </p:sp>
      <p:graphicFrame>
        <p:nvGraphicFramePr>
          <p:cNvPr id="3" name="Gráfico 2">
            <a:extLst>
              <a:ext uri="{FF2B5EF4-FFF2-40B4-BE49-F238E27FC236}">
                <a16:creationId xmlns:a16="http://schemas.microsoft.com/office/drawing/2014/main" id="{26993FF2-2B7B-4454-AF27-A6BBDE4EAFF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80007457"/>
              </p:ext>
            </p:extLst>
          </p:nvPr>
        </p:nvGraphicFramePr>
        <p:xfrm>
          <a:off x="3028949" y="2800700"/>
          <a:ext cx="6134100" cy="39052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50573129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AFA2C964-16AF-3D6E-D922-F8A233DF7A12}"/>
              </a:ext>
            </a:extLst>
          </p:cNvPr>
          <p:cNvSpPr txBox="1"/>
          <p:nvPr/>
        </p:nvSpPr>
        <p:spPr>
          <a:xfrm>
            <a:off x="3048000" y="152050"/>
            <a:ext cx="6096000" cy="5909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¿</a:t>
            </a:r>
            <a:r>
              <a:rPr lang="es-ES" sz="1800" b="1" kern="1200">
                <a:solidFill>
                  <a:prstClr val="black"/>
                </a:solidFill>
                <a:latin typeface="Calibri" panose="020F0502020204030204"/>
                <a:ea typeface="+mn-ea"/>
                <a:cs typeface="+mn-cs"/>
              </a:rPr>
              <a:t>QUÉ </a:t>
            </a:r>
            <a:r>
              <a:rPr kumimoji="0" lang="es-ES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ACTIVIDADES REALIZA LA DIRECCIÓN DE DESARROLLO ADMINISTRATIVO E INNOVACIÓN?. </a:t>
            </a:r>
            <a:r>
              <a:rPr kumimoji="0" lang="es-ES" sz="1800" b="1" i="0" u="none" strike="noStrike" kern="1200" cap="none" spc="0" normalizeH="0" baseline="0" noProof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NIVEL ACTIVIDAD</a:t>
            </a:r>
            <a:r>
              <a:rPr kumimoji="0" lang="es-ES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. </a:t>
            </a:r>
            <a:endParaRPr kumimoji="0" lang="es-ES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9D94AB91-88AA-D1C4-DA0E-2B61D13600EF}"/>
              </a:ext>
            </a:extLst>
          </p:cNvPr>
          <p:cNvSpPr txBox="1"/>
          <p:nvPr/>
        </p:nvSpPr>
        <p:spPr>
          <a:xfrm>
            <a:off x="313898" y="865811"/>
            <a:ext cx="11353845" cy="18158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s-ES" sz="1600" dirty="0"/>
              <a:t>CAPACITACIONES A LAS Y LOS TRABAJADORES DE LAS DEPENDENCIAS Y ENTIDADES MUNICIPALES PARA EL DESARROLLO ADMINISTRATIVO E INNOVACIÓN DEL MUNICIPIO. </a:t>
            </a:r>
          </a:p>
          <a:p>
            <a:pPr algn="just"/>
            <a:endParaRPr lang="es-ES" sz="1600" dirty="0"/>
          </a:p>
          <a:p>
            <a:pPr algn="just"/>
            <a:r>
              <a:rPr lang="es-ES" sz="1600" dirty="0"/>
              <a:t>EN ESTE RUBRO SE LOGRÓ LA META ESTIMADA PARA EL TRIMESTRE, OBTENIENDO EL </a:t>
            </a:r>
            <a:r>
              <a:rPr lang="es-ES" sz="1600" b="1" dirty="0"/>
              <a:t>100% </a:t>
            </a:r>
            <a:r>
              <a:rPr lang="es-ES" sz="1600" dirty="0"/>
              <a:t>DE CUMPLIMIENTO, AL REALIZAR 36 CAPACITACIONES DE LAS 36 QUE SE TENÍAN PROYECTADAS. </a:t>
            </a:r>
          </a:p>
          <a:p>
            <a:pPr algn="just"/>
            <a:endParaRPr lang="es-ES" sz="1600" dirty="0"/>
          </a:p>
          <a:p>
            <a:pPr algn="just"/>
            <a:r>
              <a:rPr lang="es-ES" sz="1600" dirty="0"/>
              <a:t>POR LO QUE EL OBJETIVO ANUAL PROGRAMADO AVANZA AL 58.33%.</a:t>
            </a:r>
            <a:endParaRPr lang="es-MX" sz="1600" dirty="0"/>
          </a:p>
        </p:txBody>
      </p:sp>
      <p:graphicFrame>
        <p:nvGraphicFramePr>
          <p:cNvPr id="3" name="Gráfico 2">
            <a:extLst>
              <a:ext uri="{FF2B5EF4-FFF2-40B4-BE49-F238E27FC236}">
                <a16:creationId xmlns:a16="http://schemas.microsoft.com/office/drawing/2014/main" id="{237B9FF4-7867-4FF1-94E7-09558A0E8A7F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8452770"/>
              </p:ext>
            </p:extLst>
          </p:nvPr>
        </p:nvGraphicFramePr>
        <p:xfrm>
          <a:off x="3314700" y="2952750"/>
          <a:ext cx="5562600" cy="39052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27655317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Google Shape;166;p7"/>
          <p:cNvSpPr/>
          <p:nvPr/>
        </p:nvSpPr>
        <p:spPr>
          <a:xfrm>
            <a:off x="990601" y="0"/>
            <a:ext cx="9639300" cy="9541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MX" sz="28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Evidencias</a:t>
            </a:r>
            <a:endParaRPr b="1" dirty="0"/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MX" sz="28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Dirección de Desarrollo Administrativo e Innovación</a:t>
            </a:r>
            <a:endParaRPr sz="2800" b="1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67" name="Google Shape;167;p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82367" y="902286"/>
            <a:ext cx="11827265" cy="103641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Imagen 3">
            <a:extLst>
              <a:ext uri="{FF2B5EF4-FFF2-40B4-BE49-F238E27FC236}">
                <a16:creationId xmlns:a16="http://schemas.microsoft.com/office/drawing/2014/main" id="{B6F0660D-157A-08D1-F117-B989CD2C5B3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2772" y="1107068"/>
            <a:ext cx="5657479" cy="2831151"/>
          </a:xfrm>
          <a:prstGeom prst="rect">
            <a:avLst/>
          </a:prstGeom>
        </p:spPr>
      </p:pic>
      <p:pic>
        <p:nvPicPr>
          <p:cNvPr id="7" name="Imagen 6">
            <a:extLst>
              <a:ext uri="{FF2B5EF4-FFF2-40B4-BE49-F238E27FC236}">
                <a16:creationId xmlns:a16="http://schemas.microsoft.com/office/drawing/2014/main" id="{62F4563B-78A6-F1D7-D113-C0FDC8F79083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r="22500"/>
          <a:stretch>
            <a:fillRect/>
          </a:stretch>
        </p:blipFill>
        <p:spPr>
          <a:xfrm>
            <a:off x="6227816" y="1107068"/>
            <a:ext cx="5111925" cy="2831151"/>
          </a:xfrm>
          <a:prstGeom prst="rect">
            <a:avLst/>
          </a:prstGeom>
        </p:spPr>
      </p:pic>
      <p:pic>
        <p:nvPicPr>
          <p:cNvPr id="9" name="Imagen 8">
            <a:extLst>
              <a:ext uri="{FF2B5EF4-FFF2-40B4-BE49-F238E27FC236}">
                <a16:creationId xmlns:a16="http://schemas.microsoft.com/office/drawing/2014/main" id="{53C251BD-4515-C548-52D0-7AADE4E0988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657271" y="4143000"/>
            <a:ext cx="6253017" cy="2575065"/>
          </a:xfrm>
          <a:prstGeom prst="rect">
            <a:avLst/>
          </a:prstGeom>
        </p:spPr>
      </p:pic>
      <p:pic>
        <p:nvPicPr>
          <p:cNvPr id="11" name="Imagen 10">
            <a:extLst>
              <a:ext uri="{FF2B5EF4-FFF2-40B4-BE49-F238E27FC236}">
                <a16:creationId xmlns:a16="http://schemas.microsoft.com/office/drawing/2014/main" id="{A667F9E5-A72A-B0DB-BB44-1B7622231C2E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07" t="18450" r="14313"/>
          <a:stretch>
            <a:fillRect/>
          </a:stretch>
        </p:blipFill>
        <p:spPr bwMode="auto">
          <a:xfrm>
            <a:off x="0" y="4143000"/>
            <a:ext cx="5529463" cy="257506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115C4714-21BC-7459-8CDB-EC1EE8F78926}"/>
              </a:ext>
            </a:extLst>
          </p:cNvPr>
          <p:cNvSpPr txBox="1"/>
          <p:nvPr/>
        </p:nvSpPr>
        <p:spPr>
          <a:xfrm>
            <a:off x="450185" y="224619"/>
            <a:ext cx="1072726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kumimoji="0" lang="es-ES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¿QUÉ ENTREGA </a:t>
            </a:r>
            <a:r>
              <a:rPr kumimoji="0" lang="es-ES_tradnl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LA DIRECCIÓN DE GESTIÓN DE CALIDAD MUNICIPAL</a:t>
            </a:r>
            <a:r>
              <a:rPr kumimoji="0" lang="es-ES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?  </a:t>
            </a:r>
            <a:r>
              <a:rPr kumimoji="0" lang="es-ES" b="1" i="0" u="none" strike="noStrike" kern="120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NIVEL COMPONENTE</a:t>
            </a:r>
            <a:r>
              <a:rPr kumimoji="0" lang="es-ES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 </a:t>
            </a:r>
          </a:p>
          <a:p>
            <a:endParaRPr lang="es-MX" dirty="0"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graphicFrame>
        <p:nvGraphicFramePr>
          <p:cNvPr id="5" name="Gráfico 4">
            <a:extLst>
              <a:ext uri="{FF2B5EF4-FFF2-40B4-BE49-F238E27FC236}">
                <a16:creationId xmlns:a16="http://schemas.microsoft.com/office/drawing/2014/main" id="{9BC408D2-8F52-491A-8755-03D6147D15C8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831558131"/>
              </p:ext>
            </p:extLst>
          </p:nvPr>
        </p:nvGraphicFramePr>
        <p:xfrm>
          <a:off x="2687960" y="3386104"/>
          <a:ext cx="6816079" cy="34718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CuadroTexto 2">
            <a:extLst>
              <a:ext uri="{FF2B5EF4-FFF2-40B4-BE49-F238E27FC236}">
                <a16:creationId xmlns:a16="http://schemas.microsoft.com/office/drawing/2014/main" id="{E3790191-C869-94BB-9B6B-95B009774914}"/>
              </a:ext>
            </a:extLst>
          </p:cNvPr>
          <p:cNvSpPr txBox="1"/>
          <p:nvPr/>
        </p:nvSpPr>
        <p:spPr>
          <a:xfrm>
            <a:off x="559558" y="754614"/>
            <a:ext cx="11068335" cy="263149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" sz="1500" kern="1200" dirty="0">
                <a:solidFill>
                  <a:prstClr val="black"/>
                </a:solidFill>
                <a:latin typeface="+mn-lt"/>
                <a:ea typeface="+mn-ea"/>
                <a:cs typeface="+mn-cs"/>
              </a:rPr>
              <a:t>HERRAMIENTAS DIGITALES DE REDUCCIÓN DE COSTOS IMPLEMENTADAS. </a:t>
            </a:r>
          </a:p>
          <a:p>
            <a:endParaRPr lang="es-ES" sz="1500" dirty="0">
              <a:solidFill>
                <a:prstClr val="black"/>
              </a:solidFill>
            </a:endParaRPr>
          </a:p>
          <a:p>
            <a:pPr algn="just"/>
            <a:r>
              <a:rPr lang="es-ES" sz="1500" dirty="0">
                <a:solidFill>
                  <a:prstClr val="black"/>
                </a:solidFill>
              </a:rPr>
              <a:t>EN ESTA ACTIVIDAD SE TIENE UN AVANCE TRIMESTRAL DEL </a:t>
            </a:r>
            <a:r>
              <a:rPr lang="es-ES" sz="1500" b="1" dirty="0">
                <a:solidFill>
                  <a:prstClr val="black"/>
                </a:solidFill>
              </a:rPr>
              <a:t>50%, </a:t>
            </a:r>
            <a:r>
              <a:rPr lang="es-ES" sz="1500" dirty="0">
                <a:solidFill>
                  <a:prstClr val="black"/>
                </a:solidFill>
              </a:rPr>
              <a:t>DEBIDO</a:t>
            </a:r>
            <a:r>
              <a:rPr lang="es-ES" sz="1500" b="1" dirty="0">
                <a:solidFill>
                  <a:prstClr val="black"/>
                </a:solidFill>
              </a:rPr>
              <a:t> </a:t>
            </a:r>
            <a:r>
              <a:rPr lang="es-ES" sz="1500" dirty="0">
                <a:solidFill>
                  <a:prstClr val="black"/>
                </a:solidFill>
              </a:rPr>
              <a:t>A LA COORDINACIÓN DE TRABAJO CON LA DIRECCIÓN DE TECNOLOGÍAS DE INFORMACIÓN Y COMUNICACIÓN </a:t>
            </a:r>
            <a:r>
              <a:rPr lang="es-ES" sz="1500" dirty="0"/>
              <a:t>Y MEDIANTE EL APOYO DE JÓVENES QUE REALIZAN SUS PRÁCTICAS PROFESIONALES Y SERVICIO SOCIAL; SE BUSCA AVANZAR DE MANERA SIMULTÁNEA EN EL DESARROLLO DE DIVERSAS HERRAMIENTAS INFORMÁTICAS</a:t>
            </a:r>
            <a:r>
              <a:rPr lang="es-ES" sz="1500" dirty="0">
                <a:solidFill>
                  <a:prstClr val="black"/>
                </a:solidFill>
              </a:rPr>
              <a:t>, COMO LO SON, EL SISTEMA DE TRÁMITES Y SERVICIOS; EL SISTEMA PARA LOS MANUALES DIGITALES; ASÍ COMO LAS ACTUALIZACIONES CONSTANTES AL SITIO WEB DEL IMDAI.</a:t>
            </a:r>
          </a:p>
          <a:p>
            <a:pPr algn="just"/>
            <a:endParaRPr lang="es-ES" sz="1500" dirty="0">
              <a:solidFill>
                <a:prstClr val="black"/>
              </a:solidFill>
            </a:endParaRPr>
          </a:p>
          <a:p>
            <a:pPr algn="just"/>
            <a:r>
              <a:rPr lang="es-ES" sz="1500" dirty="0">
                <a:solidFill>
                  <a:prstClr val="black"/>
                </a:solidFill>
              </a:rPr>
              <a:t>EN EL AVANCE ANUAL SE TIENE 21.67% DEL TOTAL DE ACTIVIDADES PROGRAMADAS, ESPERANDO MEJORAR EL AVANCE EN LOS 2 TRIMESTRES RESTANTES, CON EL TRABAJO COORDINADO PARA POTENCIAR LA LABOR DE LA DIRECCIÓN ENCARGADA EN LA MAQUETACIÓN DE ESTAS HERRAMIENTAS.</a:t>
            </a:r>
            <a:endParaRPr lang="es-ES_tradnl" sz="1500" kern="1200" dirty="0">
              <a:solidFill>
                <a:prstClr val="black"/>
              </a:solidFill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680742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uadroTexto 4">
            <a:extLst>
              <a:ext uri="{FF2B5EF4-FFF2-40B4-BE49-F238E27FC236}">
                <a16:creationId xmlns:a16="http://schemas.microsoft.com/office/drawing/2014/main" id="{BA8C669B-725C-487E-B0C1-2B0E7906D07E}"/>
              </a:ext>
            </a:extLst>
          </p:cNvPr>
          <p:cNvSpPr txBox="1"/>
          <p:nvPr/>
        </p:nvSpPr>
        <p:spPr>
          <a:xfrm>
            <a:off x="-1" y="305968"/>
            <a:ext cx="744321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kumimoji="0" lang="es-ES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¿QUÉ HACE EL </a:t>
            </a:r>
            <a:r>
              <a:rPr lang="es-ES" sz="18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PROGRAMA INTEGRAL PARA LA OPTIMIZACIÓN DE PROCESOS ADMINISTRATIVOS Y LA MEJORA REGULATORIA</a:t>
            </a:r>
            <a:r>
              <a:rPr kumimoji="0" lang="es-ES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? </a:t>
            </a:r>
            <a:r>
              <a:rPr kumimoji="0" lang="es-ES" sz="1800" b="1" i="0" u="none" strike="noStrike" kern="1200" cap="none" spc="0" normalizeH="0" baseline="0" noProof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NIVEL PROPÓSITO</a:t>
            </a:r>
            <a:r>
              <a:rPr kumimoji="0" lang="es-ES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. </a:t>
            </a:r>
            <a:endParaRPr kumimoji="0" lang="es-ES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EA79980B-5A70-46D4-8A3E-BD515392152D}"/>
              </a:ext>
            </a:extLst>
          </p:cNvPr>
          <p:cNvSpPr txBox="1"/>
          <p:nvPr/>
        </p:nvSpPr>
        <p:spPr>
          <a:xfrm>
            <a:off x="650682" y="1165391"/>
            <a:ext cx="5451944" cy="13542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s-MX" sz="160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BRINDAR A LA POBLACIÓN Y A LAS DEPENDENCIAS MUNICIPALES LA ATENCIÓN INTEGRAL A TRAVÉS DE LA PROMOCIÓN DE UNA MEJORA REGULATORIA ARTICULADA COMO BASE EN UNA POLÍTICA PÚBLICA TRANSVERSAL.</a:t>
            </a:r>
          </a:p>
          <a:p>
            <a:endParaRPr lang="es-MX" dirty="0"/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E3A9A03B-62A8-4EBB-894E-B37E95C4577C}"/>
              </a:ext>
            </a:extLst>
          </p:cNvPr>
          <p:cNvSpPr txBox="1"/>
          <p:nvPr/>
        </p:nvSpPr>
        <p:spPr>
          <a:xfrm>
            <a:off x="650682" y="2357809"/>
            <a:ext cx="5359179" cy="35548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500" dirty="0"/>
              <a:t>SE MIDE A TRAVÉS DE DOS INDICADORES DE GESTIÓN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 sz="1500" dirty="0"/>
              <a:t>POBLACIÓN ATENDIDA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 sz="1500" dirty="0"/>
              <a:t>DEPENDENCIAS ATENDIDAS</a:t>
            </a:r>
          </a:p>
          <a:p>
            <a:endParaRPr lang="es-MX" sz="1500" dirty="0"/>
          </a:p>
          <a:p>
            <a:pPr algn="just"/>
            <a:r>
              <a:rPr lang="es-MX" sz="15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SE ATENDIERON A </a:t>
            </a:r>
            <a:r>
              <a:rPr lang="es-MX" sz="15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1</a:t>
            </a:r>
            <a:r>
              <a:rPr lang="es-MX" sz="1500" b="1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4</a:t>
            </a:r>
            <a:r>
              <a:rPr lang="es-MX" sz="15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,053 PERSONAS </a:t>
            </a:r>
            <a:r>
              <a:rPr lang="es-MX" sz="1500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EN EL SEGUNDO TRIMESTRE, REPRESENTANDO</a:t>
            </a:r>
            <a:r>
              <a:rPr lang="es-MX" sz="15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UN CUMPLIMIENTO DEL </a:t>
            </a:r>
            <a:r>
              <a:rPr lang="es-MX" sz="15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100.37%</a:t>
            </a:r>
            <a:r>
              <a:rPr lang="es-MX" sz="15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DE LA META PROGRAMADA EN EL PERIODO</a:t>
            </a:r>
            <a:r>
              <a:rPr lang="es-MX" sz="1500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.</a:t>
            </a:r>
            <a:endParaRPr lang="es-MX" sz="15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just"/>
            <a:endParaRPr lang="es-MX" sz="1500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just"/>
            <a:r>
              <a:rPr lang="es-MX" sz="1500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ESTO </a:t>
            </a:r>
            <a:r>
              <a:rPr lang="es-MX" sz="15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REPRESENTA UN AVANCE EN LA META ANUAL DEL</a:t>
            </a:r>
            <a:r>
              <a:rPr lang="es-MX" sz="15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56</a:t>
            </a:r>
            <a:r>
              <a:rPr lang="es-MX" sz="1500" b="1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.82</a:t>
            </a:r>
            <a:r>
              <a:rPr lang="es-MX" sz="15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%</a:t>
            </a:r>
            <a:r>
              <a:rPr lang="es-MX" sz="15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s-MX" sz="1500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DE PLANEACIÓN REALIZADA</a:t>
            </a:r>
            <a:r>
              <a:rPr lang="es-MX" sz="15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.</a:t>
            </a:r>
          </a:p>
          <a:p>
            <a:endParaRPr lang="es-MX" sz="1500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just"/>
            <a:r>
              <a:rPr lang="es-MX" sz="1500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EN LA ACTIVIDAD DE DEPENDENCIAS ATENDIDAS, SE BRINDÓ</a:t>
            </a:r>
            <a:r>
              <a:rPr lang="es-MX" sz="15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LA ATENCIÓN </a:t>
            </a:r>
            <a:r>
              <a:rPr lang="es-MX" sz="1500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 6 DEPENDENCIAS, DE LAS</a:t>
            </a:r>
            <a:r>
              <a:rPr lang="es-MX" sz="15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6 QUE SE ESTIMARON EN EL TRIMESTRE, LOGRANDO UN CUMPLIMIENTO DEL </a:t>
            </a:r>
            <a:r>
              <a:rPr lang="es-MX" sz="1500" b="1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100</a:t>
            </a:r>
            <a:r>
              <a:rPr lang="es-MX" sz="15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%; </a:t>
            </a:r>
            <a:r>
              <a:rPr lang="es-MX" sz="15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EN CONSECUENCIA, SE LOGRA UN AVANCE ANUAL DEL </a:t>
            </a:r>
            <a:r>
              <a:rPr lang="es-MX" sz="1500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50</a:t>
            </a:r>
            <a:r>
              <a:rPr lang="es-MX" sz="15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%.</a:t>
            </a:r>
            <a:endParaRPr lang="es-MX" sz="1600" dirty="0"/>
          </a:p>
        </p:txBody>
      </p:sp>
      <p:graphicFrame>
        <p:nvGraphicFramePr>
          <p:cNvPr id="3" name="Gráfico 2">
            <a:extLst>
              <a:ext uri="{FF2B5EF4-FFF2-40B4-BE49-F238E27FC236}">
                <a16:creationId xmlns:a16="http://schemas.microsoft.com/office/drawing/2014/main" id="{887D20D9-6F36-481D-90F6-C665BAEB5712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76280800"/>
              </p:ext>
            </p:extLst>
          </p:nvPr>
        </p:nvGraphicFramePr>
        <p:xfrm>
          <a:off x="6669595" y="305968"/>
          <a:ext cx="5522405" cy="347570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9" name="Gráfico 8">
            <a:extLst>
              <a:ext uri="{FF2B5EF4-FFF2-40B4-BE49-F238E27FC236}">
                <a16:creationId xmlns:a16="http://schemas.microsoft.com/office/drawing/2014/main" id="{934CD894-575D-4FCE-A88B-9C4676B8A0B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849724227"/>
              </p:ext>
            </p:extLst>
          </p:nvPr>
        </p:nvGraphicFramePr>
        <p:xfrm>
          <a:off x="6361706" y="3657600"/>
          <a:ext cx="5830294" cy="3200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AFA2C964-16AF-3D6E-D922-F8A233DF7A12}"/>
              </a:ext>
            </a:extLst>
          </p:cNvPr>
          <p:cNvSpPr txBox="1"/>
          <p:nvPr/>
        </p:nvSpPr>
        <p:spPr>
          <a:xfrm>
            <a:off x="3048000" y="152050"/>
            <a:ext cx="6096000" cy="5909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¿</a:t>
            </a:r>
            <a:r>
              <a:rPr lang="es-ES" sz="1800" b="1" kern="1200" dirty="0">
                <a:solidFill>
                  <a:prstClr val="black"/>
                </a:solidFill>
                <a:latin typeface="Calibri" panose="020F0502020204030204"/>
                <a:ea typeface="+mn-ea"/>
                <a:cs typeface="+mn-cs"/>
              </a:rPr>
              <a:t>QUÉ </a:t>
            </a:r>
            <a:r>
              <a:rPr kumimoji="0" lang="es-E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ACTIVIDADES REALIZA</a:t>
            </a:r>
            <a:r>
              <a:rPr kumimoji="0" lang="es-ES_tradnl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LA DIRECCIÓN DE GESTIÓN DE CALIDAD MUNICIPAL</a:t>
            </a:r>
            <a:r>
              <a:rPr kumimoji="0" lang="es-E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?. </a:t>
            </a:r>
            <a:r>
              <a:rPr kumimoji="0" lang="es-ES" sz="1800" b="1" i="0" u="none" strike="noStrike" kern="120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NIVEL ACTIVIDAD</a:t>
            </a:r>
            <a:r>
              <a:rPr kumimoji="0" lang="es-E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. </a:t>
            </a:r>
          </a:p>
        </p:txBody>
      </p:sp>
      <p:graphicFrame>
        <p:nvGraphicFramePr>
          <p:cNvPr id="4" name="Gráfico 3">
            <a:extLst>
              <a:ext uri="{FF2B5EF4-FFF2-40B4-BE49-F238E27FC236}">
                <a16:creationId xmlns:a16="http://schemas.microsoft.com/office/drawing/2014/main" id="{4DAD1567-725B-48CC-A92B-4D2072436F2D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480712710"/>
              </p:ext>
            </p:extLst>
          </p:nvPr>
        </p:nvGraphicFramePr>
        <p:xfrm>
          <a:off x="2917777" y="3526038"/>
          <a:ext cx="6324600" cy="333196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CuadroTexto 4">
            <a:extLst>
              <a:ext uri="{FF2B5EF4-FFF2-40B4-BE49-F238E27FC236}">
                <a16:creationId xmlns:a16="http://schemas.microsoft.com/office/drawing/2014/main" id="{73CDE622-15FA-770D-4957-54867C5AD38E}"/>
              </a:ext>
            </a:extLst>
          </p:cNvPr>
          <p:cNvSpPr txBox="1"/>
          <p:nvPr/>
        </p:nvSpPr>
        <p:spPr>
          <a:xfrm>
            <a:off x="464024" y="818765"/>
            <a:ext cx="11232107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" sz="1500" dirty="0"/>
              <a:t>PROYECTO DE IMPLEMENTACIÓN DEL SISTEMA INTEGRAL DE VENTANILLA ÚNICA.</a:t>
            </a:r>
          </a:p>
          <a:p>
            <a:pPr algn="just"/>
            <a:endParaRPr lang="es-ES" sz="1500" dirty="0"/>
          </a:p>
          <a:p>
            <a:pPr algn="just"/>
            <a:r>
              <a:rPr lang="es-ES" sz="1500" dirty="0"/>
              <a:t>ACTUALMENTE ESTAMOS TRABAJANDO CON LA DIRECCIÓN DE TECNOLOGÍAS DE INFORMACIÓN Y COMUNICACIÓN A MARCHAS FORZADAS PARA CUMPLIR CON LAS METAS ESTABLECIDAS EN CUANTO A TODOS LOS DESARROLLOS INFORMÁTICOS QUE EL IMDAI TIENE PROYECTADOS; DENTRO DE LOS CUALES SE ENCUENTRA EL SISTEMA DE GESTIÓN DE TRÁMITES Y SERVICIOS QUE SERÁ IMPLEMENTADO POR LA VENTANILLA ÚNICA, EN ESE SENTIDO, EL AVANCE TRIMESTRAL SE UBICÓ EN UN </a:t>
            </a:r>
            <a:r>
              <a:rPr lang="es-ES" sz="1500" b="1" dirty="0"/>
              <a:t>71.43% </a:t>
            </a:r>
            <a:r>
              <a:rPr lang="es-ES" sz="1500" dirty="0"/>
              <a:t>YA QUE SE REALIZARON UNICAMENTE 5 ACCIONES DE 7 PROGRAMADAS.</a:t>
            </a:r>
            <a:endParaRPr lang="es-ES" sz="1500" b="1" dirty="0"/>
          </a:p>
          <a:p>
            <a:pPr algn="just"/>
            <a:endParaRPr lang="es-ES" sz="1500" dirty="0"/>
          </a:p>
          <a:p>
            <a:pPr algn="just"/>
            <a:r>
              <a:rPr lang="es-ES" sz="1500" dirty="0"/>
              <a:t>CON RESPECTO A LA META ANUAL, SE HA CUMPLIDO CON EL 39.29% DE AVANCE; CON EL TRABAJO COORDINADO EN EL DESARROLLO DE LAS HERRAMIENTAS INFORMÁTICAS, SE PRETENDE UN AVANCE SIGNIFICATIVO, YA QUE LA REALIZACIÓN, EN LA DIRECCIÓN DE TECNOLOGÍAS DE INFORMACIÓN Y COMUNICACIÓN; ES INDISPENSABLE PARA CUMPLIR CON LOS PROYECTOS GENERADOS EN CADA DEPENDENCIA MUNICIPAL Y QUE LE ES ENCOMENDADO A LA MISMA.</a:t>
            </a:r>
            <a:endParaRPr lang="es-MX" sz="1500" dirty="0"/>
          </a:p>
        </p:txBody>
      </p:sp>
    </p:spTree>
    <p:extLst>
      <p:ext uri="{BB962C8B-B14F-4D97-AF65-F5344CB8AC3E}">
        <p14:creationId xmlns:p14="http://schemas.microsoft.com/office/powerpoint/2010/main" val="333661789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5698202-3E40-CBBD-A449-52DCBAF01C2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A9FDA0C8-D461-7F2B-C8F6-927158C59C56}"/>
              </a:ext>
            </a:extLst>
          </p:cNvPr>
          <p:cNvSpPr txBox="1"/>
          <p:nvPr/>
        </p:nvSpPr>
        <p:spPr>
          <a:xfrm>
            <a:off x="3048000" y="152050"/>
            <a:ext cx="6096000" cy="5909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¿</a:t>
            </a:r>
            <a:r>
              <a:rPr lang="es-ES" sz="1800" b="1" kern="1200" dirty="0">
                <a:solidFill>
                  <a:prstClr val="black"/>
                </a:solidFill>
                <a:latin typeface="Calibri" panose="020F0502020204030204"/>
                <a:ea typeface="+mn-ea"/>
                <a:cs typeface="+mn-cs"/>
              </a:rPr>
              <a:t>QUÉ </a:t>
            </a:r>
            <a:r>
              <a:rPr kumimoji="0" lang="es-E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ACTIVIDADES REALIZA</a:t>
            </a:r>
            <a:r>
              <a:rPr kumimoji="0" lang="es-ES_tradnl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LA DIRECCIÓN DE GESTIÓN DE CALIDAD MUNICIPAL</a:t>
            </a:r>
            <a:r>
              <a:rPr kumimoji="0" lang="es-E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?. </a:t>
            </a:r>
            <a:r>
              <a:rPr kumimoji="0" lang="es-ES" sz="1800" b="1" i="0" u="none" strike="noStrike" kern="120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NIVEL ACTIVIDAD</a:t>
            </a:r>
            <a:r>
              <a:rPr kumimoji="0" lang="es-E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. </a:t>
            </a:r>
          </a:p>
        </p:txBody>
      </p:sp>
      <p:graphicFrame>
        <p:nvGraphicFramePr>
          <p:cNvPr id="4" name="Gráfico 3">
            <a:extLst>
              <a:ext uri="{FF2B5EF4-FFF2-40B4-BE49-F238E27FC236}">
                <a16:creationId xmlns:a16="http://schemas.microsoft.com/office/drawing/2014/main" id="{99E6E9F9-2CE3-4F60-9CC9-60861F5FC2D8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810788620"/>
              </p:ext>
            </p:extLst>
          </p:nvPr>
        </p:nvGraphicFramePr>
        <p:xfrm>
          <a:off x="2941589" y="3429000"/>
          <a:ext cx="6576037" cy="3429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CuadroTexto 5">
            <a:extLst>
              <a:ext uri="{FF2B5EF4-FFF2-40B4-BE49-F238E27FC236}">
                <a16:creationId xmlns:a16="http://schemas.microsoft.com/office/drawing/2014/main" id="{109D0562-448C-F045-68F1-663FF0B6797B}"/>
              </a:ext>
            </a:extLst>
          </p:cNvPr>
          <p:cNvSpPr txBox="1"/>
          <p:nvPr/>
        </p:nvSpPr>
        <p:spPr>
          <a:xfrm>
            <a:off x="464024" y="759773"/>
            <a:ext cx="11232107" cy="2400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s-ES" sz="1500" dirty="0"/>
          </a:p>
          <a:p>
            <a:r>
              <a:rPr lang="es-ES" sz="1500" dirty="0"/>
              <a:t>PROYECTO DE IMPLEMENTACIÓN </a:t>
            </a:r>
            <a:r>
              <a:rPr lang="es-MX" sz="1500" dirty="0"/>
              <a:t>SISTEMA PARA LA GESTIÓN DE MANUALES ADMINISTRATIVOS</a:t>
            </a:r>
          </a:p>
          <a:p>
            <a:endParaRPr lang="es-ES" sz="1500" dirty="0"/>
          </a:p>
          <a:p>
            <a:pPr algn="just"/>
            <a:r>
              <a:rPr lang="es-ES" sz="1500" dirty="0"/>
              <a:t>HAY UN AVANCE DEL </a:t>
            </a:r>
            <a:r>
              <a:rPr lang="es-ES" sz="1500" b="1" dirty="0"/>
              <a:t>66.67%</a:t>
            </a:r>
            <a:r>
              <a:rPr lang="es-ES" sz="1500" dirty="0"/>
              <a:t> ESTE TRIMESTRE, TODO EL TRABAJO COORDINADO Y UTILIZANDO LOS RECURSOS DISPONIBLES, INCLUSO HACIENDO CONVENIOS CON LAS INSTITUCIONES EDUCATIVAS, BUSCA BRINDAR UN BENEFICIO MUTUO ENTRE LAS INSTITUCIONES  TANTO PARA LAS JUVENTUDES QUE ADQUIEREN CONOCIMIENTOS PRÁCTICOS Y DE LA VIDA LABORAL, ASÍ COMO PARA CUMPLIR LAS METAS ESTABLECIDAS EN EL INSTITUTO.</a:t>
            </a:r>
          </a:p>
          <a:p>
            <a:pPr algn="just"/>
            <a:endParaRPr lang="es-ES" sz="1500" dirty="0"/>
          </a:p>
          <a:p>
            <a:pPr algn="just"/>
            <a:r>
              <a:rPr lang="es-ES" sz="1500" dirty="0"/>
              <a:t>CON RESPECTO A LA META ANUAL, SE HA CUMPLIDO CON EL </a:t>
            </a:r>
            <a:r>
              <a:rPr lang="es-ES" sz="1500" b="1" dirty="0"/>
              <a:t>25%</a:t>
            </a:r>
            <a:r>
              <a:rPr lang="es-ES" sz="1500" dirty="0"/>
              <a:t> DE AVANCE Y SE TRABAJARÁ EN BUSCAR EL APOYO DE INSTITUCIONES PARA ARMAR LOS CATÁLOGOS DE DATOS QUE INTEGRARÁN EL SISTEMA.</a:t>
            </a:r>
            <a:endParaRPr lang="es-MX" sz="1500" dirty="0"/>
          </a:p>
        </p:txBody>
      </p:sp>
    </p:spTree>
    <p:extLst>
      <p:ext uri="{BB962C8B-B14F-4D97-AF65-F5344CB8AC3E}">
        <p14:creationId xmlns:p14="http://schemas.microsoft.com/office/powerpoint/2010/main" val="370138943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A4F2A23-5C82-D448-7FFF-67109040919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482E1CCB-9487-5068-C055-E891F7CFEC8D}"/>
              </a:ext>
            </a:extLst>
          </p:cNvPr>
          <p:cNvSpPr txBox="1"/>
          <p:nvPr/>
        </p:nvSpPr>
        <p:spPr>
          <a:xfrm>
            <a:off x="3048000" y="152050"/>
            <a:ext cx="6096000" cy="5909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¿</a:t>
            </a:r>
            <a:r>
              <a:rPr lang="es-ES" sz="1800" b="1" kern="1200" dirty="0">
                <a:solidFill>
                  <a:prstClr val="black"/>
                </a:solidFill>
                <a:latin typeface="Calibri" panose="020F0502020204030204"/>
                <a:ea typeface="+mn-ea"/>
                <a:cs typeface="+mn-cs"/>
              </a:rPr>
              <a:t>QUÉ </a:t>
            </a:r>
            <a:r>
              <a:rPr kumimoji="0" lang="es-E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ACTIVIDADES REALIZA</a:t>
            </a:r>
            <a:r>
              <a:rPr kumimoji="0" lang="es-ES_tradnl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LA DIRECCIÓN DE GESTIÓN DE CALIDAD MUNICIPAL</a:t>
            </a:r>
            <a:r>
              <a:rPr kumimoji="0" lang="es-E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?. </a:t>
            </a:r>
            <a:r>
              <a:rPr kumimoji="0" lang="es-ES" sz="1800" b="1" i="0" u="none" strike="noStrike" kern="120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NIVEL ACTIVIDAD</a:t>
            </a:r>
            <a:r>
              <a:rPr kumimoji="0" lang="es-E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. </a:t>
            </a:r>
          </a:p>
        </p:txBody>
      </p:sp>
      <p:graphicFrame>
        <p:nvGraphicFramePr>
          <p:cNvPr id="4" name="Gráfico 3">
            <a:extLst>
              <a:ext uri="{FF2B5EF4-FFF2-40B4-BE49-F238E27FC236}">
                <a16:creationId xmlns:a16="http://schemas.microsoft.com/office/drawing/2014/main" id="{36A544AA-E4A3-453C-B90D-4A1D6FF6687B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753080506"/>
              </p:ext>
            </p:extLst>
          </p:nvPr>
        </p:nvGraphicFramePr>
        <p:xfrm>
          <a:off x="2933700" y="3313470"/>
          <a:ext cx="6324600" cy="354452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CuadroTexto 4">
            <a:extLst>
              <a:ext uri="{FF2B5EF4-FFF2-40B4-BE49-F238E27FC236}">
                <a16:creationId xmlns:a16="http://schemas.microsoft.com/office/drawing/2014/main" id="{16DB67F7-64BC-FB96-EDCE-EEBD47128895}"/>
              </a:ext>
            </a:extLst>
          </p:cNvPr>
          <p:cNvSpPr txBox="1"/>
          <p:nvPr/>
        </p:nvSpPr>
        <p:spPr>
          <a:xfrm>
            <a:off x="464024" y="828597"/>
            <a:ext cx="11232107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" sz="1600" dirty="0"/>
              <a:t>PROYECTO DE </a:t>
            </a:r>
            <a:r>
              <a:rPr lang="es-MX" sz="1600" dirty="0"/>
              <a:t>IMPLEMENTACION DE LA CAMPAÑA DIGITAL DEL IMDAI.</a:t>
            </a:r>
          </a:p>
          <a:p>
            <a:endParaRPr lang="es-ES" sz="1600" dirty="0"/>
          </a:p>
          <a:p>
            <a:pPr algn="just"/>
            <a:r>
              <a:rPr lang="es-ES" sz="1600" dirty="0"/>
              <a:t>LOS CONVENIOS DE COLABORACION CON LAS INSTANCIAS EDUCATIVAS, NOS HA PERMITIDO CONTAR CON EL APOYO DE JÓVENES DE PRÁCTICAS PROFESIONALES EN MATERIA DE DISEÑO GRÁFICO Y MERCADOTECNIA PARA REALIZAR LOS BOCETOS PARA EL DISEÑO DE ANUNCIOS DE RADIO, REDES SOCIALES Y MEDIO IMPRESOS, CONTINUAMOS AVANZANDO CON LA META ESTABLECIDA, ES POR ELLO QUE, EN ESTE TRIMESTRE TENEMOS UN AVANCE DEL </a:t>
            </a:r>
            <a:r>
              <a:rPr lang="es-ES" sz="1600" b="1" dirty="0"/>
              <a:t>66.66%</a:t>
            </a:r>
            <a:r>
              <a:rPr lang="es-ES" sz="1600" dirty="0"/>
              <a:t>.</a:t>
            </a:r>
          </a:p>
          <a:p>
            <a:pPr algn="just"/>
            <a:endParaRPr lang="es-ES" sz="1600" dirty="0"/>
          </a:p>
          <a:p>
            <a:pPr algn="just"/>
            <a:r>
              <a:rPr lang="es-ES" sz="1600" dirty="0"/>
              <a:t>CON RESPECTO A LA META ANUAL, SE HA CUMPLIDO CON EL 41.67% DE AVANCE EN RELACIÓN AL TOTAL DE ACTIVIDADES PROGRAMADAS.</a:t>
            </a:r>
            <a:endParaRPr lang="es-MX" sz="1600" dirty="0"/>
          </a:p>
        </p:txBody>
      </p:sp>
    </p:spTree>
    <p:extLst>
      <p:ext uri="{BB962C8B-B14F-4D97-AF65-F5344CB8AC3E}">
        <p14:creationId xmlns:p14="http://schemas.microsoft.com/office/powerpoint/2010/main" val="55714736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Google Shape;166;p7"/>
          <p:cNvSpPr/>
          <p:nvPr/>
        </p:nvSpPr>
        <p:spPr>
          <a:xfrm>
            <a:off x="990601" y="0"/>
            <a:ext cx="9639300" cy="9541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MX" sz="28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Evidencias</a:t>
            </a:r>
            <a:endParaRPr b="1" dirty="0"/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MX" sz="28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Dirección de Gestión de Calidad Municipal </a:t>
            </a:r>
            <a:endParaRPr sz="2800" b="1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67" name="Google Shape;167;p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82367" y="836831"/>
            <a:ext cx="11827265" cy="103641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Imagen 3">
            <a:extLst>
              <a:ext uri="{FF2B5EF4-FFF2-40B4-BE49-F238E27FC236}">
                <a16:creationId xmlns:a16="http://schemas.microsoft.com/office/drawing/2014/main" id="{89BC0573-E33B-7D80-5B07-E769936AAD4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26"/>
          <a:stretch>
            <a:fillRect/>
          </a:stretch>
        </p:blipFill>
        <p:spPr bwMode="auto">
          <a:xfrm>
            <a:off x="182367" y="1044516"/>
            <a:ext cx="3943350" cy="2903221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Imagen 1">
            <a:extLst>
              <a:ext uri="{FF2B5EF4-FFF2-40B4-BE49-F238E27FC236}">
                <a16:creationId xmlns:a16="http://schemas.microsoft.com/office/drawing/2014/main" id="{7D7D0F4C-2C32-E39E-C7B0-5AC3C061564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198"/>
          <a:stretch>
            <a:fillRect/>
          </a:stretch>
        </p:blipFill>
        <p:spPr bwMode="auto">
          <a:xfrm rot="10800000">
            <a:off x="969843" y="4001710"/>
            <a:ext cx="4674154" cy="279724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Imagen 4">
            <a:extLst>
              <a:ext uri="{FF2B5EF4-FFF2-40B4-BE49-F238E27FC236}">
                <a16:creationId xmlns:a16="http://schemas.microsoft.com/office/drawing/2014/main" id="{AB3631F8-782A-3E73-6666-0C174FE08E18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8138672" y="1044517"/>
            <a:ext cx="3870960" cy="2903220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Imagen 6">
            <a:extLst>
              <a:ext uri="{FF2B5EF4-FFF2-40B4-BE49-F238E27FC236}">
                <a16:creationId xmlns:a16="http://schemas.microsoft.com/office/drawing/2014/main" id="{9732B6E7-F57F-8CB2-A627-375719D57B6B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4733" y="4001711"/>
            <a:ext cx="4971523" cy="2797242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Imagen 7">
            <a:extLst>
              <a:ext uri="{FF2B5EF4-FFF2-40B4-BE49-F238E27FC236}">
                <a16:creationId xmlns:a16="http://schemas.microsoft.com/office/drawing/2014/main" id="{686D94B6-66C5-B6CF-A9FF-8544F09B0EAE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23265" y="1044516"/>
            <a:ext cx="3843020" cy="288226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91326484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Google Shape;142;p5"/>
          <p:cNvSpPr/>
          <p:nvPr/>
        </p:nvSpPr>
        <p:spPr>
          <a:xfrm>
            <a:off x="877824" y="188850"/>
            <a:ext cx="9857232" cy="9540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MX" sz="28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Evidencias</a:t>
            </a:r>
            <a:endParaRPr dirty="0"/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MX" sz="2800" b="1" dirty="0">
                <a:solidFill>
                  <a:schemeClr val="dk1"/>
                </a:solidFill>
                <a:latin typeface="Calibri"/>
                <a:cs typeface="Calibri"/>
                <a:sym typeface="Calibri"/>
              </a:rPr>
              <a:t>Instituto Municipal de Desarrollo Administrativo e Innovación</a:t>
            </a:r>
            <a:endParaRPr dirty="0"/>
          </a:p>
        </p:txBody>
      </p:sp>
      <p:pic>
        <p:nvPicPr>
          <p:cNvPr id="143" name="Google Shape;143;p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31527" y="1315339"/>
            <a:ext cx="11827265" cy="103641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Imagen 6">
            <a:extLst>
              <a:ext uri="{FF2B5EF4-FFF2-40B4-BE49-F238E27FC236}">
                <a16:creationId xmlns:a16="http://schemas.microsoft.com/office/drawing/2014/main" id="{FD6E801B-38C1-D7CC-5A91-B315E8424892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12626" t="49693" r="11111" b="3149"/>
          <a:stretch>
            <a:fillRect/>
          </a:stretch>
        </p:blipFill>
        <p:spPr>
          <a:xfrm>
            <a:off x="6096000" y="4030824"/>
            <a:ext cx="6096000" cy="2827176"/>
          </a:xfrm>
          <a:prstGeom prst="rect">
            <a:avLst/>
          </a:prstGeom>
        </p:spPr>
      </p:pic>
      <p:pic>
        <p:nvPicPr>
          <p:cNvPr id="11" name="Imagen 10">
            <a:extLst>
              <a:ext uri="{FF2B5EF4-FFF2-40B4-BE49-F238E27FC236}">
                <a16:creationId xmlns:a16="http://schemas.microsoft.com/office/drawing/2014/main" id="{53A77EFC-35B0-94BB-D074-4F78F57D03A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4203851"/>
            <a:ext cx="5686207" cy="2654149"/>
          </a:xfrm>
          <a:prstGeom prst="rect">
            <a:avLst/>
          </a:prstGeom>
        </p:spPr>
      </p:pic>
      <p:pic>
        <p:nvPicPr>
          <p:cNvPr id="14" name="Imagen 13">
            <a:extLst>
              <a:ext uri="{FF2B5EF4-FFF2-40B4-BE49-F238E27FC236}">
                <a16:creationId xmlns:a16="http://schemas.microsoft.com/office/drawing/2014/main" id="{A32B4024-2DFB-F5A8-339D-BFFA5B763047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l="1592"/>
          <a:stretch>
            <a:fillRect/>
          </a:stretch>
        </p:blipFill>
        <p:spPr>
          <a:xfrm>
            <a:off x="164" y="1422334"/>
            <a:ext cx="5686207" cy="2690416"/>
          </a:xfrm>
          <a:prstGeom prst="rect">
            <a:avLst/>
          </a:prstGeom>
        </p:spPr>
      </p:pic>
      <p:pic>
        <p:nvPicPr>
          <p:cNvPr id="16" name="Imagen 15">
            <a:extLst>
              <a:ext uri="{FF2B5EF4-FFF2-40B4-BE49-F238E27FC236}">
                <a16:creationId xmlns:a16="http://schemas.microsoft.com/office/drawing/2014/main" id="{0B953A35-A5C6-0963-FA23-0537855B69A2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677892" y="1454440"/>
            <a:ext cx="4758222" cy="25190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60161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4EFA4363-8395-8B45-9EDD-4FD5D6DD92A8}"/>
              </a:ext>
            </a:extLst>
          </p:cNvPr>
          <p:cNvSpPr txBox="1"/>
          <p:nvPr/>
        </p:nvSpPr>
        <p:spPr>
          <a:xfrm>
            <a:off x="588941" y="187462"/>
            <a:ext cx="10727267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s-ES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¿QUÉ ENTREGA </a:t>
            </a:r>
            <a:r>
              <a:rPr kumimoji="0" lang="es-ES_tradnl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LA DIRECCIÓN DE </a:t>
            </a:r>
            <a:r>
              <a:rPr lang="es-ES_tradnl" b="1" kern="1200">
                <a:solidFill>
                  <a:prstClr val="black"/>
                </a:solidFill>
                <a:latin typeface="+mn-lt"/>
                <a:ea typeface="+mn-ea"/>
                <a:cs typeface="+mn-cs"/>
              </a:rPr>
              <a:t>VENTANILLA ÚNICA DE TRÁMITES Y SERVICIOS</a:t>
            </a:r>
            <a:r>
              <a:rPr kumimoji="0" lang="es-ES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?  </a:t>
            </a:r>
            <a:r>
              <a:rPr kumimoji="0" lang="es-ES" b="1" i="0" u="none" strike="noStrike" kern="1200" cap="none" spc="0" normalizeH="0" baseline="0" noProof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NIVEL COMPONENTE</a:t>
            </a:r>
            <a:r>
              <a:rPr kumimoji="0" lang="es-ES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 </a:t>
            </a:r>
          </a:p>
          <a:p>
            <a:endParaRPr lang="es-MX"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es-MX" dirty="0"/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F96B0593-8E1E-D30B-0688-CC21A99ACCE1}"/>
              </a:ext>
            </a:extLst>
          </p:cNvPr>
          <p:cNvSpPr txBox="1"/>
          <p:nvPr/>
        </p:nvSpPr>
        <p:spPr>
          <a:xfrm>
            <a:off x="401828" y="713907"/>
            <a:ext cx="11373077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ES" sz="1600" dirty="0"/>
              <a:t>TRÁMITES Y SERVICIOS GESTIONADOS EN DIRECCIÓN DE VENTANILLA. </a:t>
            </a:r>
          </a:p>
          <a:p>
            <a:pPr algn="just"/>
            <a:endParaRPr lang="es-ES" sz="1600" dirty="0"/>
          </a:p>
          <a:p>
            <a:pPr algn="just"/>
            <a:r>
              <a:rPr lang="es-ES" sz="1600" dirty="0"/>
              <a:t>DERIVADO DE LA INCORPORACIÓN DE MÁS TRÁMITES Y SERVICIOS AL CATÁLOGO DE ATENCIÓN QUE BRINDA LA VENTANILLA ÚNICA, ASÍ COMO LA GESTIÓN Y SEGUIMIENTO DE LOS TRÁMITES EN LÍNEA, SE OBTIENE EL RESULTADO DEL </a:t>
            </a:r>
            <a:r>
              <a:rPr lang="es-ES" sz="1600" b="1" dirty="0"/>
              <a:t>100.70%</a:t>
            </a:r>
            <a:r>
              <a:rPr lang="es-ES" sz="1600" dirty="0"/>
              <a:t> DE CUMPLIMIENTO, AL GESTIONAR 15 TRÁMITES Y SERVICIOS MÁS DE LOS PROGRAMADOS EN EL TRIMESTRE. </a:t>
            </a:r>
          </a:p>
          <a:p>
            <a:pPr algn="just"/>
            <a:endParaRPr lang="es-ES" sz="1600" dirty="0"/>
          </a:p>
          <a:p>
            <a:pPr algn="just"/>
            <a:r>
              <a:rPr lang="es-ES" sz="1600" dirty="0"/>
              <a:t>EN CONSECUENCIA, SE AVANZA CON EL 52.49% DE LO PROGRAMADO PARA ESTE 2025.</a:t>
            </a:r>
            <a:endParaRPr lang="es-MX" sz="1600" dirty="0"/>
          </a:p>
        </p:txBody>
      </p:sp>
      <p:graphicFrame>
        <p:nvGraphicFramePr>
          <p:cNvPr id="6" name="Gráfico 5">
            <a:extLst>
              <a:ext uri="{FF2B5EF4-FFF2-40B4-BE49-F238E27FC236}">
                <a16:creationId xmlns:a16="http://schemas.microsoft.com/office/drawing/2014/main" id="{11EEC4FE-FDF7-4AF1-AE13-6A79F8D1E386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544512148"/>
              </p:ext>
            </p:extLst>
          </p:nvPr>
        </p:nvGraphicFramePr>
        <p:xfrm>
          <a:off x="3092753" y="2529789"/>
          <a:ext cx="5991225" cy="38957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02206281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A8A61C35-3209-2A9C-8832-30ACD0D3675A}"/>
              </a:ext>
            </a:extLst>
          </p:cNvPr>
          <p:cNvSpPr txBox="1"/>
          <p:nvPr/>
        </p:nvSpPr>
        <p:spPr>
          <a:xfrm>
            <a:off x="3048000" y="152050"/>
            <a:ext cx="6096000" cy="5909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¿</a:t>
            </a:r>
            <a:r>
              <a:rPr lang="es-ES" sz="1800" b="1" kern="1200">
                <a:solidFill>
                  <a:prstClr val="black"/>
                </a:solidFill>
                <a:latin typeface="Calibri" panose="020F0502020204030204"/>
                <a:ea typeface="+mn-ea"/>
                <a:cs typeface="+mn-cs"/>
              </a:rPr>
              <a:t>QUÉ </a:t>
            </a:r>
            <a:r>
              <a:rPr kumimoji="0" lang="es-ES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ACTIVIDADES REALIZA LA DIRECCIÓN DE VENTANILLA ÚNICA DE TRÁMITES Y SERVICIOS?. </a:t>
            </a:r>
            <a:r>
              <a:rPr kumimoji="0" lang="es-ES" sz="1800" b="1" i="0" u="none" strike="noStrike" kern="1200" cap="none" spc="0" normalizeH="0" baseline="0" noProof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NIVEL ACTIVIDAD</a:t>
            </a:r>
            <a:r>
              <a:rPr kumimoji="0" lang="es-ES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. </a:t>
            </a:r>
            <a:endParaRPr kumimoji="0" lang="es-ES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5FF2D4C5-1147-4552-73F9-E74B6A46500D}"/>
              </a:ext>
            </a:extLst>
          </p:cNvPr>
          <p:cNvSpPr txBox="1"/>
          <p:nvPr/>
        </p:nvSpPr>
        <p:spPr>
          <a:xfrm>
            <a:off x="240233" y="742981"/>
            <a:ext cx="11711533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MX" sz="1600" dirty="0"/>
              <a:t>BRINDAR ASESORÍA PERSONALIZADA E INTEGRAL A LA CIUDADANÍA BENITOJUARENSE.</a:t>
            </a:r>
          </a:p>
          <a:p>
            <a:endParaRPr lang="es-MX" sz="1600" dirty="0"/>
          </a:p>
          <a:p>
            <a:pPr algn="just"/>
            <a:r>
              <a:rPr lang="es-ES" sz="1600" dirty="0"/>
              <a:t>A TRAVÉS DE LOS DIVERSOS MÓDULOS Y CANALES DIGITALES SE BRINDARON 5510 ASESORÍAS A LA CIUDADANÍA, PERMITIÉNDONOS OBTENER UN CUMPLIMIENTO EN LA META TRIMESTRAL DEL </a:t>
            </a:r>
            <a:r>
              <a:rPr lang="es-ES" sz="1600" b="1" dirty="0"/>
              <a:t>100.18%.</a:t>
            </a:r>
          </a:p>
          <a:p>
            <a:pPr algn="just"/>
            <a:endParaRPr lang="es-ES" sz="1600" dirty="0"/>
          </a:p>
          <a:p>
            <a:pPr algn="just"/>
            <a:r>
              <a:rPr lang="es-ES" sz="1600" dirty="0"/>
              <a:t>OBTENIENDO ASÍ, UN 55.20% DE AVANCE, DE LA META ANUAL PROGRAMADA.</a:t>
            </a:r>
            <a:endParaRPr lang="es-MX" sz="1600" dirty="0"/>
          </a:p>
        </p:txBody>
      </p:sp>
      <p:graphicFrame>
        <p:nvGraphicFramePr>
          <p:cNvPr id="5" name="Gráfico 4">
            <a:extLst>
              <a:ext uri="{FF2B5EF4-FFF2-40B4-BE49-F238E27FC236}">
                <a16:creationId xmlns:a16="http://schemas.microsoft.com/office/drawing/2014/main" id="{CF5C1009-2A01-47AA-BEEE-1B4CAC30ADAF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389419824"/>
              </p:ext>
            </p:extLst>
          </p:nvPr>
        </p:nvGraphicFramePr>
        <p:xfrm>
          <a:off x="3100386" y="2810225"/>
          <a:ext cx="5991225" cy="38957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17353564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A8A61C35-3209-2A9C-8832-30ACD0D3675A}"/>
              </a:ext>
            </a:extLst>
          </p:cNvPr>
          <p:cNvSpPr txBox="1"/>
          <p:nvPr/>
        </p:nvSpPr>
        <p:spPr>
          <a:xfrm>
            <a:off x="3048000" y="152050"/>
            <a:ext cx="6096000" cy="5909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¿</a:t>
            </a:r>
            <a:r>
              <a:rPr lang="es-ES" sz="1800" b="1" kern="1200">
                <a:solidFill>
                  <a:prstClr val="black"/>
                </a:solidFill>
                <a:latin typeface="Calibri" panose="020F0502020204030204"/>
                <a:ea typeface="+mn-ea"/>
                <a:cs typeface="+mn-cs"/>
              </a:rPr>
              <a:t>QUÉ </a:t>
            </a:r>
            <a:r>
              <a:rPr kumimoji="0" lang="es-ES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ACTIVIDADES REALIZA LA DIRECCIÓN DE VENTANILLA ÚNICA DE TRÁMITES Y SERVICIOS?. </a:t>
            </a:r>
            <a:r>
              <a:rPr kumimoji="0" lang="es-ES" sz="1800" b="1" i="0" u="none" strike="noStrike" kern="1200" cap="none" spc="0" normalizeH="0" baseline="0" noProof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NIVEL ACTIVIDAD</a:t>
            </a:r>
            <a:r>
              <a:rPr kumimoji="0" lang="es-ES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. </a:t>
            </a:r>
            <a:endParaRPr kumimoji="0" lang="es-ES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5FF2D4C5-1147-4552-73F9-E74B6A46500D}"/>
              </a:ext>
            </a:extLst>
          </p:cNvPr>
          <p:cNvSpPr txBox="1"/>
          <p:nvPr/>
        </p:nvSpPr>
        <p:spPr>
          <a:xfrm>
            <a:off x="212243" y="933780"/>
            <a:ext cx="11711533" cy="20621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" sz="1600" dirty="0"/>
              <a:t>ASESORÍAS, TRÁMITES Y SERVICIOS BRINDADOS DESDE LA VENTANILLA INCLUSIVA A LA CIUDADANÍA BENITOJUARENSE</a:t>
            </a:r>
            <a:r>
              <a:rPr lang="es-MX" sz="1600" dirty="0"/>
              <a:t>.</a:t>
            </a:r>
          </a:p>
          <a:p>
            <a:endParaRPr lang="es-MX" sz="1600" dirty="0"/>
          </a:p>
          <a:p>
            <a:pPr algn="just"/>
            <a:r>
              <a:rPr lang="es-ES" sz="1600" dirty="0"/>
              <a:t>ASIMISMO, PERMITE MEDIR EL NÚMERO DE ASESORÍAS, TRÁMITES Y SERVICIOS BRINDADOS A LA POBLACIÓN CON DISCAPACIDAD EN EL USO DEL SISTEMA DIGITAL, EN LA GESTIÓN DE TRÁMITES Y SERVICIOS. </a:t>
            </a:r>
          </a:p>
          <a:p>
            <a:pPr algn="just"/>
            <a:endParaRPr lang="es-ES" sz="1600" dirty="0"/>
          </a:p>
          <a:p>
            <a:pPr algn="just"/>
            <a:r>
              <a:rPr lang="es-ES" sz="1600" dirty="0"/>
              <a:t>EN ESTA ACTIVIDAD, SE LOGRÓ REBASAR, CON EL </a:t>
            </a:r>
            <a:r>
              <a:rPr lang="es-ES" sz="1600" b="1" dirty="0"/>
              <a:t>100.92%</a:t>
            </a:r>
            <a:r>
              <a:rPr lang="es-ES" sz="1600" dirty="0"/>
              <a:t> DE CUMPLIMIENTO, LA META PLANEADA EN ESTE SEGUNDO TRIMESTRE, AL REALIZAR 2,523 DE LAS 2,500 ASESORÍAS, TRÁMITES Y SERVICIOS PROGRAMADOS, LO QUE SIGNIFICA EL 55.87%</a:t>
            </a:r>
            <a:r>
              <a:rPr lang="es-ES" sz="1600" b="1" dirty="0"/>
              <a:t> </a:t>
            </a:r>
            <a:r>
              <a:rPr lang="es-ES" sz="1600" dirty="0"/>
              <a:t>DE AVANCE ANUAL, CON RELACIÓN AL OBJETIVO TOTAL PLANEADO.</a:t>
            </a:r>
            <a:endParaRPr lang="es-MX" sz="1600" dirty="0"/>
          </a:p>
        </p:txBody>
      </p:sp>
      <p:graphicFrame>
        <p:nvGraphicFramePr>
          <p:cNvPr id="5" name="Gráfico 4">
            <a:extLst>
              <a:ext uri="{FF2B5EF4-FFF2-40B4-BE49-F238E27FC236}">
                <a16:creationId xmlns:a16="http://schemas.microsoft.com/office/drawing/2014/main" id="{B392FABF-72E7-437F-AF06-FA9879626EE9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00832118"/>
              </p:ext>
            </p:extLst>
          </p:nvPr>
        </p:nvGraphicFramePr>
        <p:xfrm>
          <a:off x="3072396" y="2962275"/>
          <a:ext cx="5991225" cy="38957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99033587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Google Shape;142;p5"/>
          <p:cNvSpPr/>
          <p:nvPr/>
        </p:nvSpPr>
        <p:spPr>
          <a:xfrm>
            <a:off x="877824" y="188850"/>
            <a:ext cx="9857232" cy="12310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MX" sz="28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Evidencias</a:t>
            </a: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28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Dirección de Ventanilla Única de Trámites y Servicios </a:t>
            </a: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lang="es-MX" dirty="0"/>
          </a:p>
        </p:txBody>
      </p:sp>
      <p:pic>
        <p:nvPicPr>
          <p:cNvPr id="143" name="Google Shape;143;p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31527" y="1095883"/>
            <a:ext cx="11827265" cy="103641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Imagen 4">
            <a:extLst>
              <a:ext uri="{FF2B5EF4-FFF2-40B4-BE49-F238E27FC236}">
                <a16:creationId xmlns:a16="http://schemas.microsoft.com/office/drawing/2014/main" id="{3FFEE994-56B0-21AB-D7FB-073EEE21531D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2589" r="7584"/>
          <a:stretch>
            <a:fillRect/>
          </a:stretch>
        </p:blipFill>
        <p:spPr>
          <a:xfrm>
            <a:off x="3750155" y="2899464"/>
            <a:ext cx="5247890" cy="2446216"/>
          </a:xfrm>
          <a:prstGeom prst="rect">
            <a:avLst/>
          </a:prstGeom>
        </p:spPr>
      </p:pic>
      <p:pic>
        <p:nvPicPr>
          <p:cNvPr id="7" name="Imagen 6">
            <a:extLst>
              <a:ext uri="{FF2B5EF4-FFF2-40B4-BE49-F238E27FC236}">
                <a16:creationId xmlns:a16="http://schemas.microsoft.com/office/drawing/2014/main" id="{C1623ED4-2CD8-C256-99CB-4D2EE0A1AB69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13091" t="742" b="-1"/>
          <a:stretch>
            <a:fillRect/>
          </a:stretch>
        </p:blipFill>
        <p:spPr>
          <a:xfrm>
            <a:off x="9080397" y="2015231"/>
            <a:ext cx="3106125" cy="3994291"/>
          </a:xfrm>
          <a:prstGeom prst="rect">
            <a:avLst/>
          </a:prstGeom>
        </p:spPr>
      </p:pic>
      <p:pic>
        <p:nvPicPr>
          <p:cNvPr id="9" name="Imagen 8">
            <a:extLst>
              <a:ext uri="{FF2B5EF4-FFF2-40B4-BE49-F238E27FC236}">
                <a16:creationId xmlns:a16="http://schemas.microsoft.com/office/drawing/2014/main" id="{3DC117E5-EF30-B0E0-6226-AC8C1FC7292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1199524"/>
            <a:ext cx="3667803" cy="56257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222368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6D9052A1-B7BF-86E5-BD36-F2AEE0F28753}"/>
              </a:ext>
            </a:extLst>
          </p:cNvPr>
          <p:cNvSpPr txBox="1"/>
          <p:nvPr/>
        </p:nvSpPr>
        <p:spPr>
          <a:xfrm>
            <a:off x="1820334" y="297190"/>
            <a:ext cx="9431866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s-ES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¿QUÉ ENTREGA </a:t>
            </a:r>
            <a:r>
              <a:rPr kumimoji="0" lang="es-ES_tradnl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LA DIRECCIÓN DE MEJORA REGULATORIA</a:t>
            </a:r>
            <a:r>
              <a:rPr kumimoji="0" lang="es-ES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?. </a:t>
            </a:r>
            <a:r>
              <a:rPr kumimoji="0" lang="es-ES" b="1" i="0" u="none" strike="noStrike" kern="1200" cap="none" spc="0" normalizeH="0" baseline="0" noProof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NIVEL COMPONENTE</a:t>
            </a:r>
            <a:r>
              <a:rPr kumimoji="0" lang="es-ES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 </a:t>
            </a:r>
          </a:p>
          <a:p>
            <a:r>
              <a:rPr lang="es-ES"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HERRAMIENTAS DE MEJORA REGULATORIA APLICADAS</a:t>
            </a:r>
            <a:r>
              <a:rPr lang="es-MX"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endParaRPr lang="es-MX" dirty="0"/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9C1ADA5B-A3DA-FB73-4F7B-1E1777D1C6E8}"/>
              </a:ext>
            </a:extLst>
          </p:cNvPr>
          <p:cNvSpPr txBox="1"/>
          <p:nvPr/>
        </p:nvSpPr>
        <p:spPr>
          <a:xfrm>
            <a:off x="481263" y="1366419"/>
            <a:ext cx="1126155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ES" sz="1600"/>
              <a:t>DERIVADO DEL SEGUIMIENTO A LAS DIVERSAS DEPENDENCIAS MEDIANTE LA APLICACIÓN DE HERRAMIENTAS DE MEJORA REGULATORIA, SE OBTIENE EN ESTE TRIMESTRE EL </a:t>
            </a:r>
            <a:r>
              <a:rPr lang="es-ES" sz="1600" b="1"/>
              <a:t>100%</a:t>
            </a:r>
            <a:r>
              <a:rPr lang="es-ES" sz="1600"/>
              <a:t> DE LO PROGRAMADO EN EL PERIODO. Y SE AVANZA EN LA META PROGRAMADA PARA ESTE AÑO 2025,</a:t>
            </a:r>
            <a:r>
              <a:rPr lang="es-ES" sz="1600" b="1"/>
              <a:t> </a:t>
            </a:r>
            <a:r>
              <a:rPr lang="es-ES" sz="1600"/>
              <a:t>CON EL</a:t>
            </a:r>
            <a:r>
              <a:rPr lang="es-ES" sz="1600" b="1"/>
              <a:t> </a:t>
            </a:r>
            <a:r>
              <a:rPr lang="es-ES" sz="1600"/>
              <a:t>50% DE CUMPLIMIENTO.</a:t>
            </a:r>
            <a:endParaRPr lang="es-MX" sz="1600" dirty="0"/>
          </a:p>
        </p:txBody>
      </p:sp>
      <p:graphicFrame>
        <p:nvGraphicFramePr>
          <p:cNvPr id="5" name="Gráfico 4">
            <a:extLst>
              <a:ext uri="{FF2B5EF4-FFF2-40B4-BE49-F238E27FC236}">
                <a16:creationId xmlns:a16="http://schemas.microsoft.com/office/drawing/2014/main" id="{D37B5007-EFCC-4D29-8203-658CFFA566F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89087939"/>
              </p:ext>
            </p:extLst>
          </p:nvPr>
        </p:nvGraphicFramePr>
        <p:xfrm>
          <a:off x="3100387" y="2486977"/>
          <a:ext cx="5991225" cy="38957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40458569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F3898097-C181-7ABC-6277-335E33BBB0D4}"/>
              </a:ext>
            </a:extLst>
          </p:cNvPr>
          <p:cNvSpPr txBox="1"/>
          <p:nvPr/>
        </p:nvSpPr>
        <p:spPr>
          <a:xfrm>
            <a:off x="3048000" y="152050"/>
            <a:ext cx="6096000" cy="5909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¿</a:t>
            </a:r>
            <a:r>
              <a:rPr lang="es-ES" sz="1800" b="1" kern="1200">
                <a:solidFill>
                  <a:prstClr val="black"/>
                </a:solidFill>
                <a:latin typeface="Calibri" panose="020F0502020204030204"/>
                <a:ea typeface="+mn-ea"/>
                <a:cs typeface="+mn-cs"/>
              </a:rPr>
              <a:t>QUÉ </a:t>
            </a:r>
            <a:r>
              <a:rPr kumimoji="0" lang="es-ES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ACTIVIDADES REALIZA LA DIRECCIÓN DE MEJORA REGULATORIA?. </a:t>
            </a:r>
            <a:r>
              <a:rPr kumimoji="0" lang="es-ES" sz="1800" b="1" i="0" u="none" strike="noStrike" kern="1200" cap="none" spc="0" normalizeH="0" baseline="0" noProof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NIVEL ACTIVIDAD</a:t>
            </a:r>
            <a:r>
              <a:rPr kumimoji="0" lang="es-ES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. </a:t>
            </a:r>
            <a:endParaRPr kumimoji="0" lang="es-ES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11F5C459-AC69-8971-7BC4-DC73C155C7C8}"/>
              </a:ext>
            </a:extLst>
          </p:cNvPr>
          <p:cNvSpPr txBox="1"/>
          <p:nvPr/>
        </p:nvSpPr>
        <p:spPr>
          <a:xfrm>
            <a:off x="503767" y="1141512"/>
            <a:ext cx="11184465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" sz="1600" dirty="0"/>
              <a:t>TRÁMITES Y SERVICIOS SIMPLIFICADOS</a:t>
            </a:r>
            <a:r>
              <a:rPr lang="es-MX" sz="1600" dirty="0"/>
              <a:t>.</a:t>
            </a:r>
          </a:p>
          <a:p>
            <a:endParaRPr lang="es-MX" sz="1600" dirty="0"/>
          </a:p>
          <a:p>
            <a:pPr algn="just"/>
            <a:r>
              <a:rPr lang="es-ES" sz="1600" dirty="0"/>
              <a:t>ESTE INDICADOR MUESTRA LOS TRÁMITES Y SERVICIOS QUE FUERON VALIDADOS Y SIMPLIFICADOS, EN TAL VIRTUD, DURANTE ESTE TRIMESTRE SE LOGRÓ SUPERAR LA META PLANEADA CON EL </a:t>
            </a:r>
            <a:r>
              <a:rPr lang="es-ES" sz="1600" b="1" dirty="0"/>
              <a:t>305.71%</a:t>
            </a:r>
            <a:r>
              <a:rPr lang="es-ES" sz="1600" dirty="0"/>
              <a:t>, AL VALIDAR 107 TRÁMITES Y SERVICIOS DE 35 PROGRAMADOS. ESTE RESULTADO REPRESENTA EL</a:t>
            </a:r>
            <a:r>
              <a:rPr lang="es-ES" sz="1600" b="1" dirty="0"/>
              <a:t> </a:t>
            </a:r>
            <a:r>
              <a:rPr lang="es-ES" sz="1600" dirty="0"/>
              <a:t>109.23% DE LA META ANUAL, GRACIAS AL TRABAJO EN CONJUNTO CON LAS Y LOS ENLACES EN LOS DIFERENTES TRÁMITES Y SERVICIOS DEL MUNICIPIO.</a:t>
            </a:r>
            <a:endParaRPr lang="es-MX" sz="1600" dirty="0"/>
          </a:p>
        </p:txBody>
      </p:sp>
      <p:graphicFrame>
        <p:nvGraphicFramePr>
          <p:cNvPr id="5" name="Gráfico 4">
            <a:extLst>
              <a:ext uri="{FF2B5EF4-FFF2-40B4-BE49-F238E27FC236}">
                <a16:creationId xmlns:a16="http://schemas.microsoft.com/office/drawing/2014/main" id="{128FEB62-2B95-41F5-A8B2-6E281253F4D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859154684"/>
              </p:ext>
            </p:extLst>
          </p:nvPr>
        </p:nvGraphicFramePr>
        <p:xfrm>
          <a:off x="3100386" y="2810225"/>
          <a:ext cx="5991225" cy="38957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032335590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6884</TotalTime>
  <Words>2112</Words>
  <Application>Microsoft Office PowerPoint</Application>
  <PresentationFormat>Panorámica</PresentationFormat>
  <Paragraphs>187</Paragraphs>
  <Slides>23</Slides>
  <Notes>7</Notes>
  <HiddenSlides>0</HiddenSlides>
  <MMClips>0</MMClips>
  <ScaleCrop>false</ScaleCrop>
  <HeadingPairs>
    <vt:vector size="6" baseType="variant">
      <vt:variant>
        <vt:lpstr>Fuentes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23</vt:i4>
      </vt:variant>
    </vt:vector>
  </HeadingPairs>
  <TitlesOfParts>
    <vt:vector size="28" baseType="lpstr">
      <vt:lpstr>Arial</vt:lpstr>
      <vt:lpstr>Arial Black</vt:lpstr>
      <vt:lpstr>Calibri</vt:lpstr>
      <vt:lpstr>Calibri Light</vt:lpstr>
      <vt:lpstr>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Enrique Eduardo Encalada Sánchez</dc:creator>
  <cp:lastModifiedBy>Ileana Irai Vázquez Cavita</cp:lastModifiedBy>
  <cp:revision>137</cp:revision>
  <cp:lastPrinted>2024-04-08T18:40:11Z</cp:lastPrinted>
  <dcterms:created xsi:type="dcterms:W3CDTF">2021-04-16T16:11:05Z</dcterms:created>
  <dcterms:modified xsi:type="dcterms:W3CDTF">2025-08-08T19:48:32Z</dcterms:modified>
</cp:coreProperties>
</file>