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320" r:id="rId2"/>
    <p:sldId id="313" r:id="rId3"/>
    <p:sldId id="663" r:id="rId4"/>
    <p:sldId id="311" r:id="rId5"/>
    <p:sldId id="281" r:id="rId6"/>
    <p:sldId id="277" r:id="rId7"/>
    <p:sldId id="282" r:id="rId8"/>
    <p:sldId id="284" r:id="rId9"/>
    <p:sldId id="283" r:id="rId10"/>
    <p:sldId id="323" r:id="rId11"/>
    <p:sldId id="314" r:id="rId12"/>
    <p:sldId id="285" r:id="rId13"/>
    <p:sldId id="286" r:id="rId14"/>
    <p:sldId id="288" r:id="rId15"/>
    <p:sldId id="287" r:id="rId16"/>
    <p:sldId id="290" r:id="rId17"/>
    <p:sldId id="293" r:id="rId18"/>
    <p:sldId id="319" r:id="rId19"/>
    <p:sldId id="297" r:id="rId20"/>
  </p:sldIdLst>
  <p:sldSz cx="12192000" cy="6858000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eana Irai Vázquez Cavita" initials="IIVC" lastIdx="7" clrIdx="0">
    <p:extLst>
      <p:ext uri="{19B8F6BF-5375-455C-9EA6-DF929625EA0E}">
        <p15:presenceInfo xmlns:p15="http://schemas.microsoft.com/office/powerpoint/2012/main" userId="Ileana Irai Vázquez Cavi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D4C19C"/>
    <a:srgbClr val="9D2449"/>
    <a:srgbClr val="621132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7" autoAdjust="0"/>
    <p:restoredTop sz="95885"/>
  </p:normalViewPr>
  <p:slideViewPr>
    <p:cSldViewPr snapToGrid="0" snapToObjects="1">
      <p:cViewPr varScale="1">
        <p:scale>
          <a:sx n="78" d="100"/>
          <a:sy n="78" d="100"/>
        </p:scale>
        <p:origin x="68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segundo%20Trimestre%202025\2%20TRIMESTRE%202024\Graficas\graficas%202TM%20C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77671694127048"/>
          <c:y val="0.3315968536293043"/>
          <c:w val="0.61078256828171584"/>
          <c:h val="0.46886341890843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41F5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1T22'!$C$4</c:f>
              <c:numCache>
                <c:formatCode>0.00%</c:formatCode>
                <c:ptCount val="1"/>
                <c:pt idx="0">
                  <c:v>0.20119999999999999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DC-4DD0-AA07-722AB4B6ABAB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F0D2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0D2D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ADC-4DD0-AA07-722AB4B6AB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ctr">
                  <a:defRPr lang="en-US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1T22'!$C$5</c:f>
              <c:numCache>
                <c:formatCode>0.00%</c:formatCode>
                <c:ptCount val="1"/>
                <c:pt idx="0">
                  <c:v>0.20119999999999999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DC-4DD0-AA07-722AB4B6A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451259233663802E-2"/>
                  <c:y val="-0.12091154854808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DC-4DD0-AA07-722AB4B6A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C00000"/>
                      </a:solidFill>
                      <a:round/>
                      <a:tailEnd w="lg" len="med"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ADC-4DD0-AA07-722AB4B6A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0.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0.1"/>
      </c:valAx>
      <c:valAx>
        <c:axId val="-8829212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/>
      </a:pPr>
      <a:endParaRPr lang="es-MX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3375555827398967"/>
          <c:y val="1.34207607941327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DIMRA'!$B$4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DIMRA'!$C$4:$D$4</c:f>
              <c:numCache>
                <c:formatCode>General</c:formatCode>
                <c:ptCount val="2"/>
                <c:pt idx="0">
                  <c:v>45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65-496B-83F0-428EC08B692B}"/>
            </c:ext>
          </c:extLst>
        </c:ser>
        <c:ser>
          <c:idx val="1"/>
          <c:order val="1"/>
          <c:tx>
            <c:strRef>
              <c:f>'ACT DIMRA'!$B$5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DIMRA'!$C$5:$D$5</c:f>
              <c:numCache>
                <c:formatCode>General</c:formatCode>
                <c:ptCount val="2"/>
                <c:pt idx="0">
                  <c:v>76</c:v>
                </c:pt>
                <c:pt idx="1">
                  <c:v>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65-496B-83F0-428EC08B69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168.88%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1A6-42ED-BFBB-E8199293E5E9}"/>
                </c:ext>
              </c:extLst>
            </c:dLbl>
            <c:dLbl>
              <c:idx val="1"/>
              <c:layout>
                <c:manualLayout>
                  <c:x val="7.7098823400361657E-2"/>
                  <c:y val="-6.595256997561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265-496B-83F0-428EC08B69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DIMRA'!$C$6:$D$6</c:f>
              <c:numCache>
                <c:formatCode>0.00%</c:formatCode>
                <c:ptCount val="2"/>
                <c:pt idx="0">
                  <c:v>1.6888888888888889</c:v>
                </c:pt>
                <c:pt idx="1">
                  <c:v>1.7333333333333334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65-496B-83F0-428EC08B69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 &gt;20'!$B$4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&gt;20'!$C$4:$D$4</c:f>
              <c:numCache>
                <c:formatCode>General</c:formatCode>
                <c:ptCount val="2"/>
                <c:pt idx="0">
                  <c:v>11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B-4093-B832-6C53C2C1C0F5}"/>
            </c:ext>
          </c:extLst>
        </c:ser>
        <c:ser>
          <c:idx val="1"/>
          <c:order val="1"/>
          <c:tx>
            <c:strRef>
              <c:f>'ACT DS &gt;20'!$B$5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&gt;20'!$C$5:$D$5</c:f>
              <c:numCache>
                <c:formatCode>General</c:formatCode>
                <c:ptCount val="2"/>
                <c:pt idx="0">
                  <c:v>12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BB-4093-B832-6C53C2C1C0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8495164937055692E-2"/>
                  <c:y val="-0.101697658808930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BB-4093-B832-6C53C2C1C0F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155.55%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ADD-42DA-9D85-6C9EC15F9C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&gt;20'!$C$6:$D$6</c:f>
              <c:numCache>
                <c:formatCode>0.00%</c:formatCode>
                <c:ptCount val="2"/>
                <c:pt idx="0">
                  <c:v>1.0909090909090908</c:v>
                </c:pt>
                <c:pt idx="1">
                  <c:v>1.5555555555555556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ABB-4093-B832-6C53C2C1C0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212326744451154"/>
          <c:y val="2.6909685474564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'ACT. DS &lt;20'!$B$4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&lt;20'!$C$4:$D$4</c:f>
              <c:numCache>
                <c:formatCode>General</c:formatCode>
                <c:ptCount val="2"/>
                <c:pt idx="0">
                  <c:v>500</c:v>
                </c:pt>
                <c:pt idx="1">
                  <c:v>426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F8-4BD2-A9B3-D7B72E6D9E3B}"/>
            </c:ext>
          </c:extLst>
        </c:ser>
        <c:ser>
          <c:idx val="1"/>
          <c:order val="1"/>
          <c:tx>
            <c:strRef>
              <c:f>'ACT. DS &lt;20'!$B$5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&lt;20'!$C$5:$D$5</c:f>
              <c:numCache>
                <c:formatCode>General</c:formatCode>
                <c:ptCount val="2"/>
                <c:pt idx="0">
                  <c:v>513</c:v>
                </c:pt>
                <c:pt idx="1">
                  <c:v>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F8-4BD2-A9B3-D7B72E6D9E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3995517734285681E-2"/>
                  <c:y val="2.0946737559369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F8-4BD2-A9B3-D7B72E6D9E3B}"/>
                </c:ext>
              </c:extLst>
            </c:dLbl>
            <c:dLbl>
              <c:idx val="1"/>
              <c:layout>
                <c:manualLayout>
                  <c:x val="7.4243836884642866E-2"/>
                  <c:y val="-8.0295827310917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F8-4BD2-A9B3-D7B72E6D9E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&lt;20'!$C$6:$D$6</c:f>
              <c:numCache>
                <c:formatCode>0.00%</c:formatCode>
                <c:ptCount val="2"/>
                <c:pt idx="0">
                  <c:v>1.026</c:v>
                </c:pt>
                <c:pt idx="1">
                  <c:v>1.2582159624413145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AF8-4BD2-A9B3-D7B72E6D9E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&gt;40'!$B$4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&gt;40'!$C$4</c:f>
              <c:numCache>
                <c:formatCode>General</c:formatCode>
                <c:ptCount val="1"/>
                <c:pt idx="0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61-4878-B013-8ABBFF2663EF}"/>
            </c:ext>
          </c:extLst>
        </c:ser>
        <c:ser>
          <c:idx val="1"/>
          <c:order val="1"/>
          <c:tx>
            <c:strRef>
              <c:f>'ACT CI &gt;40'!$B$5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&gt;40'!$C$5</c:f>
              <c:numCache>
                <c:formatCode>General</c:formatCode>
                <c:ptCount val="1"/>
                <c:pt idx="0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61-4878-B013-8ABBFF2663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75.78%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11E-4C20-A41E-8B1F9E48AA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&gt;40'!$C$6</c:f>
              <c:numCache>
                <c:formatCode>0.00%</c:formatCode>
                <c:ptCount val="1"/>
                <c:pt idx="0">
                  <c:v>0.75789473684210529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161-4878-B013-8ABBFF2663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&lt;40'!$B$4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C1-48D5-9EB0-CB2714F827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&lt;40'!$C$4:$D$4</c:f>
              <c:numCache>
                <c:formatCode>General</c:formatCode>
                <c:ptCount val="2"/>
                <c:pt idx="0">
                  <c:v>260</c:v>
                </c:pt>
                <c:pt idx="1">
                  <c:v>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C1-48D5-9EB0-CB2714F8279F}"/>
            </c:ext>
          </c:extLst>
        </c:ser>
        <c:ser>
          <c:idx val="1"/>
          <c:order val="1"/>
          <c:tx>
            <c:strRef>
              <c:f>'ACT CI &lt;40'!$B$5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&lt;40'!$C$5:$D$5</c:f>
              <c:numCache>
                <c:formatCode>General</c:formatCode>
                <c:ptCount val="2"/>
                <c:pt idx="0">
                  <c:v>610</c:v>
                </c:pt>
                <c:pt idx="1">
                  <c:v>1208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9C1-48D5-9EB0-CB2714F827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431894504191555"/>
                  <c:y val="7.56970912349622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234.61%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99C1-48D5-9EB0-CB2714F8279F}"/>
                </c:ext>
              </c:extLst>
            </c:dLbl>
            <c:dLbl>
              <c:idx val="1"/>
              <c:layout>
                <c:manualLayout>
                  <c:x val="6.6464502931346245E-2"/>
                  <c:y val="-5.2987963864473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C1-48D5-9EB0-CB2714F827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&lt;40'!$C$6:$D$6</c:f>
              <c:numCache>
                <c:formatCode>0.00%</c:formatCode>
                <c:ptCount val="2"/>
                <c:pt idx="0">
                  <c:v>2.3461538461538463</c:v>
                </c:pt>
                <c:pt idx="1">
                  <c:v>1.0058284762697751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9C1-48D5-9EB0-CB2714F827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758305480974089"/>
          <c:y val="2.7317993472803875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&gt;6'!$B$4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&gt;6'!$C$3:$H$3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&gt;6'!$C$4:$H$4</c:f>
              <c:numCache>
                <c:formatCode>General</c:formatCode>
                <c:ptCount val="5"/>
                <c:pt idx="0">
                  <c:v>10</c:v>
                </c:pt>
                <c:pt idx="1">
                  <c:v>12</c:v>
                </c:pt>
                <c:pt idx="2">
                  <c:v>4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9E-4A73-A78F-EC29B85B56EC}"/>
            </c:ext>
          </c:extLst>
        </c:ser>
        <c:ser>
          <c:idx val="1"/>
          <c:order val="1"/>
          <c:tx>
            <c:strRef>
              <c:f>'ACT UACM &gt;6'!$B$5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&gt;6'!$C$3:$H$3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&gt;6'!$C$5:$H$5</c:f>
              <c:numCache>
                <c:formatCode>General</c:formatCode>
                <c:ptCount val="5"/>
                <c:pt idx="0">
                  <c:v>10</c:v>
                </c:pt>
                <c:pt idx="1">
                  <c:v>14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9E-4A73-A78F-EC29B85B56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3676746040015431E-2"/>
                  <c:y val="-0.10538185181084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C9E-4A73-A78F-EC29B85B56EC}"/>
                </c:ext>
              </c:extLst>
            </c:dLbl>
            <c:dLbl>
              <c:idx val="1"/>
              <c:layout>
                <c:manualLayout>
                  <c:x val="-5.0571547116349647E-2"/>
                  <c:y val="-0.1547831333132793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C9E-4A73-A78F-EC29B85B56EC}"/>
                </c:ext>
              </c:extLst>
            </c:dLbl>
            <c:dLbl>
              <c:idx val="2"/>
              <c:layout>
                <c:manualLayout>
                  <c:x val="2.8668779879302178E-2"/>
                  <c:y val="-1.0721138680602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C9E-4A73-A78F-EC29B85B56EC}"/>
                </c:ext>
              </c:extLst>
            </c:dLbl>
            <c:dLbl>
              <c:idx val="3"/>
              <c:layout>
                <c:manualLayout>
                  <c:x val="0"/>
                  <c:y val="-2.642875515152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9E-4A73-A78F-EC29B85B56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&gt;6'!$C$3:$H$3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&gt;6'!$C$6:$H$6</c:f>
              <c:numCache>
                <c:formatCode>0.00%</c:formatCode>
                <c:ptCount val="5"/>
                <c:pt idx="0">
                  <c:v>1</c:v>
                </c:pt>
                <c:pt idx="1">
                  <c:v>1.1666666666666667</c:v>
                </c:pt>
                <c:pt idx="2">
                  <c:v>1.5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C9E-4A73-A78F-EC29B85B5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891006124333409"/>
          <c:y val="1.9927648551307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&gt;300'!$C$4:$D$4</c:f>
              <c:numCache>
                <c:formatCode>General</c:formatCode>
                <c:ptCount val="2"/>
                <c:pt idx="0">
                  <c:v>81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DA-494F-B5A8-7C09DD884138}"/>
            </c:ext>
          </c:extLst>
        </c:ser>
        <c:ser>
          <c:idx val="1"/>
          <c:order val="1"/>
          <c:tx>
            <c:strRef>
              <c:f>'ACT UACM &gt;300'!$B$5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2DA-494F-B5A8-7C09DD884138}"/>
              </c:ext>
            </c:extLst>
          </c:dPt>
          <c:dPt>
            <c:idx val="1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2DA-494F-B5A8-7C09DD88413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&gt;300'!$C$5:$D$5</c:f>
              <c:numCache>
                <c:formatCode>General</c:formatCode>
                <c:ptCount val="2"/>
                <c:pt idx="0">
                  <c:v>66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2DA-494F-B5A8-7C09DD8841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363994672088887"/>
                  <c:y val="-3.6094749858334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2DA-494F-B5A8-7C09DD884138}"/>
                </c:ext>
              </c:extLst>
            </c:dLbl>
            <c:dLbl>
              <c:idx val="1"/>
              <c:layout>
                <c:manualLayout>
                  <c:x val="-3.713080070086579E-3"/>
                  <c:y val="-4.53333428521455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2DA-494F-B5A8-7C09DD8841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&gt;300'!$C$6:$D$6</c:f>
              <c:numCache>
                <c:formatCode>0.00%</c:formatCode>
                <c:ptCount val="2"/>
                <c:pt idx="0">
                  <c:v>0.81481481481481477</c:v>
                </c:pt>
                <c:pt idx="1">
                  <c:v>0.66666666666666663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2DA-494F-B5A8-7C09DD884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891006124333409"/>
          <c:y val="1.9927648551307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&lt;300'!$B$4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&lt;300'!$C$4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8B-43EB-B0E7-960EBB70999C}"/>
            </c:ext>
          </c:extLst>
        </c:ser>
        <c:ser>
          <c:idx val="1"/>
          <c:order val="1"/>
          <c:tx>
            <c:strRef>
              <c:f>'ACT UACM &lt;300'!$B$5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&lt;300'!$C$5</c:f>
              <c:numCache>
                <c:formatCode>General</c:formatCode>
                <c:ptCount val="1"/>
                <c:pt idx="0">
                  <c:v>358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8B-43EB-B0E7-960EBB7099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8010925859724379E-2"/>
                  <c:y val="-5.858998942711635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102.28%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98B-43EB-B0E7-960EBB7099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&lt;300'!$C$6</c:f>
              <c:numCache>
                <c:formatCode>0.00%</c:formatCode>
                <c:ptCount val="1"/>
                <c:pt idx="0">
                  <c:v>1.0228571428571429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98B-43EB-B0E7-960EBB7099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6703659257458534"/>
          <c:y val="7.4825015889088027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CM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'!$C$4</c:f>
              <c:numCache>
                <c:formatCode>#,##0</c:formatCode>
                <c:ptCount val="1"/>
                <c:pt idx="0">
                  <c:v>16292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57-4409-9B3E-526F553E1DDE}"/>
            </c:ext>
          </c:extLst>
        </c:ser>
        <c:ser>
          <c:idx val="1"/>
          <c:order val="1"/>
          <c:tx>
            <c:strRef>
              <c:f>'Propósito CM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B31F5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1F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157-4409-9B3E-526F553E1D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'!$C$5</c:f>
              <c:numCache>
                <c:formatCode>#,##0</c:formatCode>
                <c:ptCount val="1"/>
                <c:pt idx="0">
                  <c:v>14764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57-4409-9B3E-526F553E1D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9952544431691263E-2"/>
                  <c:y val="-0.11589112946578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157-4409-9B3E-526F553E1D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'!$C$6</c:f>
              <c:numCache>
                <c:formatCode>0.00%</c:formatCode>
                <c:ptCount val="1"/>
                <c:pt idx="0">
                  <c:v>0.90621163761355261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157-4409-9B3E-526F553E1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1.1 DAOP'!$B$4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DAOP'!$C$4</c:f>
              <c:numCache>
                <c:formatCode>General</c:formatCode>
                <c:ptCount val="1"/>
                <c:pt idx="0">
                  <c:v>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E-430B-A07A-1490DFB78DA1}"/>
            </c:ext>
          </c:extLst>
        </c:ser>
        <c:ser>
          <c:idx val="1"/>
          <c:order val="1"/>
          <c:tx>
            <c:strRef>
              <c:f>'ACT. 1.1 DAOP'!$B$5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DAOP'!$C$5</c:f>
              <c:numCache>
                <c:formatCode>General</c:formatCode>
                <c:ptCount val="1"/>
                <c:pt idx="0">
                  <c:v>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5E-430B-A07A-1490DFB78DA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5E-430B-A07A-1490DFB78D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E5E-430B-A07A-1490DFB78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1.2 DAOP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(2)'!$C$4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3B-410C-B82F-C6F30C503621}"/>
            </c:ext>
          </c:extLst>
        </c:ser>
        <c:ser>
          <c:idx val="1"/>
          <c:order val="1"/>
          <c:tx>
            <c:strRef>
              <c:f>'ACT. 1.2 DAOP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(2)'!$C$5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3B-410C-B82F-C6F30C50362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63B-410C-B82F-C6F30C5036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63B-410C-B82F-C6F30C5036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'ACT.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DA'!$C$4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F4-4AAD-9296-C2E862CBAB9F}"/>
            </c:ext>
          </c:extLst>
        </c:ser>
        <c:ser>
          <c:idx val="1"/>
          <c:order val="1"/>
          <c:tx>
            <c:strRef>
              <c:f>'ACT.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DA'!$C$5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F4-4AAD-9296-C2E862CBAB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2235960196008492E-3"/>
                  <c:y val="-8.4834525776043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F4-4AAD-9296-C2E862CBAB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FF4-4AAD-9296-C2E862CBA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6835394330516104"/>
          <c:y val="0.37304364854211952"/>
          <c:w val="0.65747804066261828"/>
          <c:h val="0.46550306538996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2.1 Y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8E-402E-B1C0-43E1EEAC1B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DA'!$C$4</c:f>
              <c:numCache>
                <c:formatCode>General</c:formatCode>
                <c:ptCount val="1"/>
                <c:pt idx="0">
                  <c:v>4100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8E-402E-B1C0-43E1EEAC1B2A}"/>
            </c:ext>
          </c:extLst>
        </c:ser>
        <c:ser>
          <c:idx val="1"/>
          <c:order val="1"/>
          <c:tx>
            <c:strRef>
              <c:f>'ACT. 2.1 Y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DA'!$C$5</c:f>
              <c:numCache>
                <c:formatCode>General</c:formatCode>
                <c:ptCount val="1"/>
                <c:pt idx="0">
                  <c:v>2143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8E-402E-B1C0-43E1EEAC1B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9376369671790437E-2"/>
                  <c:y val="-7.184325909650460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52.26%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28E-402E-B1C0-43E1EEAC1B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DA'!$C$6</c:f>
              <c:numCache>
                <c:formatCode>0.00%</c:formatCode>
                <c:ptCount val="1"/>
                <c:pt idx="0">
                  <c:v>0.52268292682926831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28E-402E-B1C0-43E1EEAC1B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0189056180482643"/>
          <c:y val="9.699569779579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1E-4DDB-9E5B-5252A7F81683}"/>
              </c:ext>
            </c:extLst>
          </c:dPt>
          <c:dPt>
            <c:idx val="2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1E-4DDB-9E5B-5252A7F816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 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Cumplimiento en la aplicación de Auditorías Administrativas a Programas Sociales</c:v>
                </c:pt>
                <c:pt idx="2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'ACT. FP &gt;4 '!$C$4:$E$4</c:f>
              <c:numCache>
                <c:formatCode>0.00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1E-4DDB-9E5B-5252A7F81683}"/>
            </c:ext>
          </c:extLst>
        </c:ser>
        <c:ser>
          <c:idx val="1"/>
          <c:order val="1"/>
          <c:tx>
            <c:strRef>
              <c:f>'ACT. FP &gt;4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 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Cumplimiento en la aplicación de Auditorías Administrativas a Programas Sociales</c:v>
                </c:pt>
                <c:pt idx="2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'ACT. FP &gt;4 '!$C$5:$E$5</c:f>
              <c:numCache>
                <c:formatCode>0.00</c:formatCode>
                <c:ptCount val="3"/>
                <c:pt idx="0">
                  <c:v>6</c:v>
                </c:pt>
                <c:pt idx="1">
                  <c:v>1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1E-4DDB-9E5B-5252A7F816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7935785027731626E-2"/>
                  <c:y val="-0.138597220641980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31E-4DDB-9E5B-5252A7F816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 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Cumplimiento en la aplicación de Auditorías Administrativas a Programas Sociales</c:v>
                </c:pt>
                <c:pt idx="2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'ACT. FP &gt;4 '!$C$6:$E$6</c:f>
              <c:numCache>
                <c:formatCode>0.00%</c:formatCode>
                <c:ptCount val="3"/>
                <c:pt idx="0">
                  <c:v>0</c:v>
                </c:pt>
                <c:pt idx="1">
                  <c:v>1</c:v>
                </c:pt>
                <c:pt idx="2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31E-4DDB-9E5B-5252A7F816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135128344495047"/>
          <c:y val="0.88003536467595267"/>
          <c:w val="0.45750227474925487"/>
          <c:h val="6.15790149667745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5911563190868286"/>
          <c:y val="1.51709509755130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&gt;40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'!$C$4:$D$4</c:f>
              <c:numCache>
                <c:formatCode>General</c:formatCode>
                <c:ptCount val="2"/>
                <c:pt idx="0">
                  <c:v>8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CF-474B-9AE8-85F9CE10AAA9}"/>
            </c:ext>
          </c:extLst>
        </c:ser>
        <c:ser>
          <c:idx val="1"/>
          <c:order val="1"/>
          <c:tx>
            <c:strRef>
              <c:f>'ACT. FP &gt;40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'!$C$5:$D$5</c:f>
              <c:numCache>
                <c:formatCode>General</c:formatCode>
                <c:ptCount val="2"/>
                <c:pt idx="0">
                  <c:v>284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CF-474B-9AE8-85F9CE10AA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280813078345398E-2"/>
                  <c:y val="-1.31128041886633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CF-474B-9AE8-85F9CE10AA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'!$C$6:$D$6</c:f>
              <c:numCache>
                <c:formatCode>0.00%</c:formatCode>
                <c:ptCount val="2"/>
                <c:pt idx="0">
                  <c:v>35.5</c:v>
                </c:pt>
                <c:pt idx="1">
                  <c:v>0.52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6CF-474B-9AE8-85F9CE10AA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0343512377154258"/>
          <c:y val="5.73717497694716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 FP &lt;40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'!$C$4:$E$4</c:f>
              <c:numCache>
                <c:formatCode>General</c:formatCode>
                <c:ptCount val="3"/>
                <c:pt idx="0" formatCode="0.00">
                  <c:v>425</c:v>
                </c:pt>
                <c:pt idx="1">
                  <c:v>8902</c:v>
                </c:pt>
                <c:pt idx="2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3C-43F3-8B29-DC61F653B3B5}"/>
            </c:ext>
          </c:extLst>
        </c:ser>
        <c:ser>
          <c:idx val="1"/>
          <c:order val="1"/>
          <c:tx>
            <c:strRef>
              <c:f>'ACT FP &lt;40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981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763-4AC1-B1B2-4A6772321B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'!$C$5:$E$5</c:f>
              <c:numCache>
                <c:formatCode>General</c:formatCode>
                <c:ptCount val="3"/>
                <c:pt idx="0" formatCode="0.00">
                  <c:v>981</c:v>
                </c:pt>
                <c:pt idx="1">
                  <c:v>8630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3C-43F3-8B29-DC61F653B3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1002215534065073E-2"/>
                  <c:y val="-6.2757456139693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3C-43F3-8B29-DC61F653B3B5}"/>
                </c:ext>
              </c:extLst>
            </c:dLbl>
            <c:dLbl>
              <c:idx val="1"/>
              <c:layout>
                <c:manualLayout>
                  <c:x val="-4.403842923730996E-2"/>
                  <c:y val="-2.7731802351643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3C-43F3-8B29-DC61F653B3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'!$C$6:$E$6</c:f>
              <c:numCache>
                <c:formatCode>0.00%</c:formatCode>
                <c:ptCount val="3"/>
                <c:pt idx="0">
                  <c:v>2.3082352941176469</c:v>
                </c:pt>
                <c:pt idx="1">
                  <c:v>0.9694450685239272</c:v>
                </c:pt>
                <c:pt idx="2">
                  <c:v>9.1111111111111115E-2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D3C-43F3-8B29-DC61F653B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33311"/>
        <c:axId val="176754527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54527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33311"/>
        <c:crosses val="max"/>
        <c:crossBetween val="between"/>
      </c:valAx>
      <c:catAx>
        <c:axId val="17673331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545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0.0481</cdr:x>
      <cdr:y>0.11147</cdr:y>
    </cdr:from>
    <cdr:to>
      <cdr:x>1</cdr:x>
      <cdr:y>0.25082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594FBD3-91AF-236E-6C11-0FD0CB356CC4}"/>
            </a:ext>
          </a:extLst>
        </cdr:cNvPr>
        <cdr:cNvSpPr/>
      </cdr:nvSpPr>
      <cdr:spPr>
        <a:xfrm xmlns:a="http://schemas.openxmlformats.org/drawingml/2006/main">
          <a:off x="334096" y="553391"/>
          <a:ext cx="6611760" cy="69179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METAS PLANEADAS Y ALCANZADAS DE INDICADORES ESTRATEGICOS DEL NIVEL FIN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b="1" kern="1200" dirty="0">
              <a:solidFill>
                <a:prstClr val="black"/>
              </a:solidFill>
            </a:rPr>
            <a:t>EJE 1 GOBIERNO HUMANISTA Y DE RESULTADOS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SEGUNDO TRIMESTRE 2025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664EE-22B7-6FE7-F5FF-8A7B231F0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CC16D8D-47A9-8168-D5E1-7BF1AD552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61A61C3-AC23-2136-B433-599775598D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66FBFB9-2AF1-7D29-C777-6E31CA3867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400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00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59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08/08/2025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0FB9387-1C05-E1B8-D716-E8DD7659E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2218" y="660504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es-MX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SEGUNDA SESIÓN ORDINARIA 2025-2027</a:t>
            </a:r>
          </a:p>
          <a:p>
            <a:pPr algn="ctr"/>
            <a:r>
              <a:rPr lang="es-MX" sz="24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3000" dirty="0">
                <a:latin typeface="Arial Black" panose="020B0604020202020204" pitchFamily="34" charset="0"/>
                <a:cs typeface="Arial Black" panose="020B0604020202020204" pitchFamily="34" charset="0"/>
              </a:rPr>
              <a:t>EJE 1 GOBIERNO HUMANISTA Y DE RESULTADOS</a:t>
            </a:r>
            <a:endParaRPr lang="es-MX" sz="3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CA6AF6-6A8A-AEB8-3E3F-A4E087AD926A}"/>
              </a:ext>
            </a:extLst>
          </p:cNvPr>
          <p:cNvSpPr txBox="1"/>
          <p:nvPr/>
        </p:nvSpPr>
        <p:spPr>
          <a:xfrm>
            <a:off x="633833" y="2537638"/>
            <a:ext cx="113367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INFORME</a:t>
            </a:r>
            <a:r>
              <a:rPr lang="es-MX" sz="2400" dirty="0"/>
              <a:t> </a:t>
            </a:r>
            <a:r>
              <a:rPr lang="es-MX" sz="2400" b="1" dirty="0"/>
              <a:t>DE AVANCES EN CUMPLIMIENTO DE METAS Y OBJETIVOS</a:t>
            </a:r>
          </a:p>
          <a:p>
            <a:pPr algn="ctr"/>
            <a:r>
              <a:rPr lang="es-MX" sz="2400" b="1" dirty="0"/>
              <a:t>PROGRAMA DE CONTROL DEL GASTO PÚBLICO Y LA RENDICIÓN DE CUENTAS</a:t>
            </a:r>
            <a:br>
              <a:rPr lang="es-MX" sz="2400" b="1" dirty="0"/>
            </a:br>
            <a:r>
              <a:rPr lang="es-MX" sz="2400" b="1" dirty="0"/>
              <a:t>CONTRALORÍA MUNICIPAL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SEGUNDO TRIMESTRE</a:t>
            </a:r>
            <a:br>
              <a:rPr lang="es-MX" sz="2400" dirty="0"/>
            </a:br>
            <a:r>
              <a:rPr lang="es-MX" sz="2400" dirty="0"/>
              <a:t>ABRIL – JUNIO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79F5951-699A-57A3-C0A0-72C57C3E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-2101852" y="3404776"/>
            <a:ext cx="5638188" cy="4844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6AEAF53-B732-FD8D-35A0-08DB318D1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527" y="5130959"/>
            <a:ext cx="3250528" cy="100284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0000000-0008-0000-0000-000011000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5933" y="5066285"/>
            <a:ext cx="804215" cy="113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9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EB705F-0B0B-CE46-EA15-82BA11459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126D1C6-10D9-55EB-EDBA-2D16650CDC80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C6536AB-0413-2954-8A0A-9E530ED7ED20}"/>
              </a:ext>
            </a:extLst>
          </p:cNvPr>
          <p:cNvSpPr txBox="1"/>
          <p:nvPr/>
        </p:nvSpPr>
        <p:spPr>
          <a:xfrm>
            <a:off x="421995" y="321125"/>
            <a:ext cx="11148525" cy="2553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LA FUNCIÓN PÚBLICA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/>
              <a:t>EN TANTO, EN LAS ACTIVIDADES INTEGRACIÓN DE COMITÉS DE CONTRALORÍA SOCIAL, SE REBASÓ LA META CON EL </a:t>
            </a:r>
            <a:r>
              <a:rPr lang="es-ES" b="1" dirty="0"/>
              <a:t>3550%, </a:t>
            </a:r>
            <a:r>
              <a:rPr lang="es-ES" dirty="0"/>
              <a:t>YA QUE, EN EL SEGUNDO TRIMESTRE, SE INTEGRARON 284 COMITÉS FRENTE A LOS 8 QUE SE CONTEMPLARON</a:t>
            </a:r>
            <a:r>
              <a:rPr lang="es-MX" dirty="0"/>
              <a:t>.</a:t>
            </a:r>
            <a:endParaRPr lang="es-ES" sz="105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/>
              <a:t>POR OTRA PARTE, LA DIRECCIÓN ALCANZÓ UN AVANCE DEL </a:t>
            </a:r>
            <a:r>
              <a:rPr lang="es-ES" b="1" dirty="0"/>
              <a:t>52% </a:t>
            </a:r>
            <a:r>
              <a:rPr lang="es-ES" dirty="0"/>
              <a:t>EN LA ACTIVIDAD DE ACTAS DE ENTREGA Y RECEPCIÓN CONCLUIDAS, TODA VEZ QUE </a:t>
            </a:r>
            <a:r>
              <a:rPr lang="es-MX" dirty="0"/>
              <a:t>NO SE SOLICITARON SUFICIENTES INTERVENCIONES DE ENTREGA RECEPCIÓN EN EL PERÍODO.</a:t>
            </a:r>
            <a:endParaRPr lang="es-ES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C201F58-3597-4161-B468-7913603A6E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0643900"/>
              </p:ext>
            </p:extLst>
          </p:nvPr>
        </p:nvGraphicFramePr>
        <p:xfrm>
          <a:off x="2391196" y="2952955"/>
          <a:ext cx="7409607" cy="3757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8715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89293" y="234504"/>
            <a:ext cx="11148525" cy="1402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LA FUNCIÓN PÚBLICA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MUNICIPAL, </a:t>
            </a:r>
            <a:r>
              <a:rPr lang="es-ES" sz="1600" dirty="0"/>
              <a:t>SUPERÓ LA META PROYECTADA EN LA ACTIVIDAD DE REGISTROS EN EL SISTEMA MUNICIPAL “IDENTIFICA Y TRANSFORMA”, AL OBTENER UN </a:t>
            </a:r>
            <a:r>
              <a:rPr lang="es-ES" sz="1600" b="1" dirty="0"/>
              <a:t>230.82%</a:t>
            </a:r>
            <a:r>
              <a:rPr lang="es-MX" sz="1600" dirty="0"/>
              <a:t>, REALIZANDO UN TOTAL DE 981 REGISTROS, DE 425 CONTEMPLADOS, YA QUE SE HAN ELABORADO NUEVOS GAFETES DEL PERSONAL DE DIVERSAS DEPENDENCIAS Y ENTIDADES MUNICIPALES.</a:t>
            </a:r>
            <a:endParaRPr lang="es-ES" sz="1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" sz="7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EN LA ACTIVIDAD DE CUMPLIMIENTO EN DECLARACIONES PATRIMONIALES Y DE INTERÉS DE SUJETOS OBLIGADOS, LOGRÓ UN </a:t>
            </a:r>
            <a:r>
              <a:rPr lang="es-ES" sz="1600" b="1" dirty="0"/>
              <a:t>96.94%</a:t>
            </a:r>
            <a:r>
              <a:rPr lang="es-ES" sz="1600" dirty="0"/>
              <a:t> DE AVANCE, AL OBTENER 8630 CUMPLIMIENTOS EN DECLARACIONES PATRIMONIALES, FRENTE A LOS 8902 CONTEMPLADOS.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" sz="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EN LO QUE RESPECTA A LA ACTIVIDAD DE EVALUACIONES APLICADAS PARA DETECTAR LA SATISFACCIÓN DE LOS USUARIOS EN LOS TRÁMITES Y SERVICIOS, OBTUVO EL </a:t>
            </a:r>
            <a:r>
              <a:rPr lang="es-ES" sz="1600" b="1" dirty="0"/>
              <a:t>9.11% </a:t>
            </a:r>
            <a:r>
              <a:rPr lang="es-ES" sz="1600" dirty="0"/>
              <a:t>DE AVANCE, DEBIDO A QUE NO INGRESÓ PERSONAL DE SERVICIO SOCIAL EN LOS HORARIOS DE INSTALACIÓN DE LOS MÓDULOS DE ENCUESTAS EN LAS DIFERENTES DEPENDENCIAS Y ENTIDADES MUNICIPALES. </a:t>
            </a: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056D51C-EAFD-4300-A1D1-596AF0C3BD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6258983"/>
              </p:ext>
            </p:extLst>
          </p:nvPr>
        </p:nvGraphicFramePr>
        <p:xfrm>
          <a:off x="1636305" y="3313471"/>
          <a:ext cx="8854499" cy="354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7758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de la Función Pública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 rotWithShape="1">
          <a:blip r:embed="rId4"/>
          <a:srcRect l="11876" r="11876"/>
          <a:stretch/>
        </p:blipFill>
        <p:spPr bwMode="auto">
          <a:xfrm>
            <a:off x="566312" y="2589782"/>
            <a:ext cx="2925453" cy="288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/>
          <p:cNvPicPr/>
          <p:nvPr/>
        </p:nvPicPr>
        <p:blipFill rotWithShape="1">
          <a:blip r:embed="rId5"/>
          <a:srcRect l="14590" r="14590"/>
          <a:stretch/>
        </p:blipFill>
        <p:spPr bwMode="auto">
          <a:xfrm>
            <a:off x="4572336" y="2589783"/>
            <a:ext cx="308366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/>
          <p:cNvPicPr/>
          <p:nvPr/>
        </p:nvPicPr>
        <p:blipFill rotWithShape="1">
          <a:blip r:embed="rId6"/>
          <a:srcRect l="12278" r="12278"/>
          <a:stretch/>
        </p:blipFill>
        <p:spPr>
          <a:xfrm>
            <a:off x="8652290" y="2589782"/>
            <a:ext cx="297339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52791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5576" y="355600"/>
            <a:ext cx="11020847" cy="2339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1">
                <a:solidFill>
                  <a:prstClr val="black"/>
                </a:solidFill>
                <a:latin typeface="Calibri" panose="020F0502020204030204"/>
              </a:rPr>
              <a:t>DIRECCIÓN DE INVESTIGACIÓN EN MATERIA DE RESPONSABILIDADES ADMINISTRATIVAS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/>
              <a:t>LA DIRECCIÓN DE INVESTIGACIÓN EN MATERIA DE RESPONSABILIDADES ADMINISTRATIVAS, EN LO REFERENTE A LA ACTIVIDAD DE QUEJAS Y/O DENUNCIAS CIUDADANAS RECIBIDAS, OBTUVO UN TOTAL DE 76 QUEJAS Y/O DENUNCIAS, DE LAS 45 CONTEMPLADAS PARA ESTE PERIODO, ALCANZANDO REBASAR LA META CON EL </a:t>
            </a:r>
            <a:r>
              <a:rPr lang="es-ES_tradnl" sz="1600" b="1"/>
              <a:t>168.88%</a:t>
            </a:r>
            <a:r>
              <a:rPr lang="es-ES_tradnl" sz="1600"/>
              <a:t>, </a:t>
            </a:r>
            <a:r>
              <a:rPr lang="es-MX" sz="1600" kern="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DEBIDO A QUE EL NÚMERO DE CIUDADANAS Y CIUDADANOS QUE ASISTEN A PRESENTAR QUEJAS Y/O DENUNCIAS ES VARIABLE Y NO DEPENDE DE LA DIRECCIÓN.</a:t>
            </a:r>
            <a:endParaRPr lang="es-ES_tradnl" sz="1600"/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/>
              <a:t>EN LO QUE RESPECTA A LAS PERSONAS ATENDIDAS POR LA CONTRALORÍA MUNICIPAL, SE ATENDIERON A UN TOTAL DE 104 PERSONAS FRENTE A LAS 60 ESPERADAS, LO QUE REPRESENTA UN CUMPLIMIENTO DEL </a:t>
            </a:r>
            <a:r>
              <a:rPr lang="es-ES_tradnl" sz="1600" b="1"/>
              <a:t>173.33% </a:t>
            </a:r>
            <a:r>
              <a:rPr lang="es-ES_tradnl" sz="1600"/>
              <a:t>EN EL SEGUNDO TRIMESTRE, TODA VEZ QUE NO DEPENDE DE LA DIRECCIÓN, LA AFLUENCIA DE LAS Y LOS CIUDADANOS, MISMOS QUE SE ATIENDEN DE MANERA PUNTUAL.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2510202"/>
              </p:ext>
            </p:extLst>
          </p:nvPr>
        </p:nvGraphicFramePr>
        <p:xfrm>
          <a:off x="2728048" y="2695073"/>
          <a:ext cx="6735904" cy="390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5903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64362" y="380801"/>
            <a:ext cx="11263276" cy="3198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SUBSTANCIACIÓN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0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LA DIRECCIÓN DE SUBSTANCIACIÓN, EN LO QUE RESPECTA A LA ACTIVIDAD DE RESOLUCIONES A SERVIDORES PÚBLICOS Y/O PARTICULARES, SE REALIZARON UN TOTAL DE 12 RESOLUCIONES, DE LAS 11 QUE SE PROYECTARON EN EL TRIMESTRE, LO QUE SIGNIFICÓ SUPERAR LA META ESTABLECIDA CON EL </a:t>
            </a:r>
            <a:r>
              <a:rPr lang="es-MX" sz="1600" b="1" dirty="0"/>
              <a:t>109.09% </a:t>
            </a:r>
            <a:r>
              <a:rPr lang="es-MX" sz="1600" dirty="0"/>
              <a:t>DE CUMPLIMIENTO. DE IGUAL FORMA, EN LA ACTIVIDAD DE SANCIONES IMPUESTAS A SERVIDORES PÚBLICOS Y/O PARTICULARES, SE SUPERÓ LA META ESTABLECIDA CON EL </a:t>
            </a:r>
            <a:r>
              <a:rPr lang="es-MX" sz="1600" b="1" dirty="0"/>
              <a:t>155.55%, </a:t>
            </a:r>
            <a:r>
              <a:rPr lang="es-MX" sz="1600" dirty="0"/>
              <a:t>YA QUE SE REALIZARON 14 SANCIONES, FRENTE A LAS 9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>
                <a:solidFill>
                  <a:prstClr val="black"/>
                </a:solidFill>
              </a:rPr>
              <a:t>ASIMISMO, EN EL SEGUNDO TRIMESTRE, SE LLEVARON A CABO UN TOTAL DE 513 ACCIONES, DE LAS 500 PLANEADAS, EN LA </a:t>
            </a:r>
            <a:r>
              <a:rPr lang="es-MX" sz="1600" dirty="0">
                <a:solidFill>
                  <a:prstClr val="black"/>
                </a:solidFill>
              </a:rPr>
              <a:t>ACTIVIDAD DE ACUERDOS DE NOTIFICACIÓN E INTEGRACIÓN DE LOS PROCEDIMIENTOS DE RESPONSABILIDAD ADMINISTRATIVA, LOGRANDO SUPERAR LA META ESTABLECIDA CON UN </a:t>
            </a:r>
            <a:r>
              <a:rPr lang="es-MX" sz="1600" b="1" dirty="0">
                <a:solidFill>
                  <a:prstClr val="black"/>
                </a:solidFill>
              </a:rPr>
              <a:t>102.60%.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</a:rPr>
              <a:t>Y POR CUANTO HACE A LA ACTIVIDAD DE CONSTANCIAS DE NO INHABILITACIÓN EMITIDAS, LA DIRECCIÓN DE SUBSTANCIACIÓN OBTUVO UN CUMPLIMIENTO SUPERIOR A LA META, LOGRANDO EL </a:t>
            </a:r>
            <a:r>
              <a:rPr lang="es-MX" sz="1600" b="1" dirty="0">
                <a:solidFill>
                  <a:prstClr val="black"/>
                </a:solidFill>
              </a:rPr>
              <a:t>125.82%, </a:t>
            </a:r>
            <a:r>
              <a:rPr lang="es-MX" sz="1600" dirty="0">
                <a:solidFill>
                  <a:prstClr val="black"/>
                </a:solidFill>
              </a:rPr>
              <a:t>TODA VEZ QUE</a:t>
            </a:r>
            <a:r>
              <a:rPr lang="es-MX" sz="1600" b="1" dirty="0">
                <a:solidFill>
                  <a:prstClr val="black"/>
                </a:solidFill>
              </a:rPr>
              <a:t> </a:t>
            </a:r>
            <a:r>
              <a:rPr lang="es-MX" sz="1600" dirty="0">
                <a:solidFill>
                  <a:prstClr val="black"/>
                </a:solidFill>
              </a:rPr>
              <a:t>GENERARON</a:t>
            </a:r>
            <a:r>
              <a:rPr lang="es-MX" sz="1600" b="1" dirty="0">
                <a:solidFill>
                  <a:prstClr val="black"/>
                </a:solidFill>
              </a:rPr>
              <a:t> </a:t>
            </a:r>
            <a:r>
              <a:rPr lang="es-MX" sz="1600" dirty="0">
                <a:solidFill>
                  <a:prstClr val="black"/>
                </a:solidFill>
              </a:rPr>
              <a:t>UN TOTAL DE 536 CONSTANCIAS, FRENTE A LAS 426 PROGRAMADAS EN EL TRIMESTRE.</a:t>
            </a:r>
            <a:endParaRPr lang="es-MX" sz="1100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C3271E5-5663-4F56-B115-6D31B83A1E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1648063"/>
              </p:ext>
            </p:extLst>
          </p:nvPr>
        </p:nvGraphicFramePr>
        <p:xfrm>
          <a:off x="754380" y="3688126"/>
          <a:ext cx="4729916" cy="2789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366E6E6D-A66C-47B0-09FB-43B3AC0C91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222273"/>
              </p:ext>
            </p:extLst>
          </p:nvPr>
        </p:nvGraphicFramePr>
        <p:xfrm>
          <a:off x="6410033" y="3688125"/>
          <a:ext cx="4729916" cy="2789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6744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31683" y="281882"/>
            <a:ext cx="11328633" cy="2614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/>
              <a:t>CONTRALORÍAS INTERNAS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160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/>
              <a:t>EN LA CONTRALORÍA INTERNA DE LA SECRETARÍA MUNICIPAL DE OBRAS PÚBLICAS Y SERVICIOS, SE REALIZARON 72 ACCIONES DE CONTROL Y SEGUIMIENTO, FRENTE A LAS 95 PROGRAMADAS EN EL TRIMESTRE, ALCANZANDO UN </a:t>
            </a:r>
            <a:r>
              <a:rPr lang="es-MX" sz="1600" b="1"/>
              <a:t>75.78% </a:t>
            </a:r>
            <a:r>
              <a:rPr lang="es-MX" sz="1600"/>
              <a:t>DE CUMPLIMIENTO, DERIVADO DE LAS MODIFICACIONES REALIZADAS EN EL PLAN DE TRABAJO INTERNO.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/>
              <a:t>POR SU PARTE, LA CONTRALORÍA INTERNA DEL SISTEMA DIF MUNICIPAL, SUPERÓ LA META ESTABLECIDA CON EL </a:t>
            </a:r>
            <a:r>
              <a:rPr lang="es-MX" sz="1600" b="1"/>
              <a:t>234.61% </a:t>
            </a:r>
            <a:r>
              <a:rPr lang="es-MX" sz="1600"/>
              <a:t>DE CUMPLIMIENTO, AL REALIZAR 610 ACCIONES DE CONTROL Y SEGUIMIENTO, DE LAS 260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/>
              <a:t>ASIMISMO, DURANTE EL SEGUNDO TRIMESTRE, LA CONTRALORÍA INTERNA DE LA SECRETARÍA MUNICIPAL DE SEGURIDAD PÚBLICA Y TRÁNSITO, REALIZÓ UN TOTAL DE 1,208 ACCIONES DE CONTROL Y SEGUIMIENTO, SUPERANDO LA META ESTABLECIDA CON EL </a:t>
            </a:r>
            <a:r>
              <a:rPr lang="es-MX" sz="1600" b="1"/>
              <a:t>100.58%,</a:t>
            </a:r>
            <a:r>
              <a:rPr lang="es-MX" sz="1600"/>
              <a:t> EN COMPARACIÓN CON LAS 1,201 ACCIONES PROYECTADAS.</a:t>
            </a: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F18AE1B-3338-494C-962C-B2795DD11B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6395433"/>
              </p:ext>
            </p:extLst>
          </p:nvPr>
        </p:nvGraphicFramePr>
        <p:xfrm>
          <a:off x="754380" y="3220639"/>
          <a:ext cx="4776987" cy="3355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252281"/>
              </p:ext>
            </p:extLst>
          </p:nvPr>
        </p:nvGraphicFramePr>
        <p:xfrm>
          <a:off x="6459794" y="3182195"/>
          <a:ext cx="4940108" cy="3355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5602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Contralorías Internas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764873" y="1573619"/>
            <a:ext cx="2626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DIF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136065" y="1572130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</a:t>
            </a:r>
            <a:r>
              <a:rPr lang="es-MX" sz="1400" b="1" dirty="0" err="1"/>
              <a:t>SMOPyS</a:t>
            </a:r>
            <a:endParaRPr lang="es-MX" sz="14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8541489" y="1563553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</a:t>
            </a:r>
            <a:r>
              <a:rPr lang="es-MX" sz="1400" b="1" dirty="0" err="1"/>
              <a:t>SMSPyT</a:t>
            </a:r>
            <a:r>
              <a:rPr lang="es-MX" sz="1400" dirty="0"/>
              <a:t> </a:t>
            </a:r>
          </a:p>
        </p:txBody>
      </p:sp>
      <p:pic>
        <p:nvPicPr>
          <p:cNvPr id="7" name="Imagen 6"/>
          <p:cNvPicPr/>
          <p:nvPr/>
        </p:nvPicPr>
        <p:blipFill>
          <a:blip r:embed="rId3"/>
          <a:srcRect l="6392" r="6392"/>
          <a:stretch/>
        </p:blipFill>
        <p:spPr bwMode="auto">
          <a:xfrm>
            <a:off x="559378" y="2146156"/>
            <a:ext cx="2705100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4"/>
          <a:srcRect l="3076" r="3076"/>
          <a:stretch/>
        </p:blipFill>
        <p:spPr bwMode="auto">
          <a:xfrm>
            <a:off x="473653" y="4477943"/>
            <a:ext cx="2790825" cy="2237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/>
          <p:nvPr/>
        </p:nvPicPr>
        <p:blipFill>
          <a:blip r:embed="rId5"/>
          <a:srcRect t="330" b="330"/>
          <a:stretch/>
        </p:blipFill>
        <p:spPr>
          <a:xfrm>
            <a:off x="4364182" y="2146155"/>
            <a:ext cx="2854036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agen 12"/>
          <p:cNvPicPr/>
          <p:nvPr/>
        </p:nvPicPr>
        <p:blipFill>
          <a:blip r:embed="rId6"/>
          <a:srcRect l="592" r="592"/>
          <a:stretch/>
        </p:blipFill>
        <p:spPr>
          <a:xfrm>
            <a:off x="4364182" y="4487568"/>
            <a:ext cx="285403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rcRect l="14824" r="14824"/>
          <a:stretch/>
        </p:blipFill>
        <p:spPr>
          <a:xfrm>
            <a:off x="8839201" y="2146154"/>
            <a:ext cx="2584356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8"/>
          <a:srcRect l="15647" r="15647"/>
          <a:stretch/>
        </p:blipFill>
        <p:spPr>
          <a:xfrm>
            <a:off x="8839201" y="4477840"/>
            <a:ext cx="258435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8720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8617" y="185687"/>
            <a:ext cx="11051492" cy="3327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UNIDADES ADMINISTRATIVAS DE LA CONTRALORÍA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7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500" dirty="0"/>
              <a:t>EN LAS UNIDADES ADMINISTRATIVAS DE LA CONTRALORÍA MUNICIPAL, </a:t>
            </a:r>
            <a:r>
              <a:rPr lang="es-MX" sz="1500" dirty="0">
                <a:solidFill>
                  <a:prstClr val="black"/>
                </a:solidFill>
              </a:rPr>
              <a:t>EN LO REFERENTE A LA ACTIVIDAD DE INSTRUMENTOS NORMATIVOS Y ASESORÍAS JURÍDICAS, SE OBTUVO UN CUMPLIMIENTO DEL </a:t>
            </a:r>
            <a:r>
              <a:rPr lang="es-MX" sz="1500" b="1" dirty="0">
                <a:solidFill>
                  <a:prstClr val="black"/>
                </a:solidFill>
              </a:rPr>
              <a:t>100%, </a:t>
            </a:r>
            <a:r>
              <a:rPr lang="es-MX" sz="1500" dirty="0">
                <a:solidFill>
                  <a:prstClr val="black"/>
                </a:solidFill>
              </a:rPr>
              <a:t>YA QUE SE REALIZARON LAS 10 ACCIONES PROGRAMADAS, LO QUE SIGNIFICA UNA CORRECTA PLANEACIÓN EN EL TRIMESTRE.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500" dirty="0"/>
              <a:t>EN LAS ASESORÍAS Y </a:t>
            </a:r>
            <a:r>
              <a:rPr lang="es-MX" sz="1500" dirty="0">
                <a:solidFill>
                  <a:prstClr val="black"/>
                </a:solidFill>
              </a:rPr>
              <a:t>CAPACITACIONES DE CONTROL INTERNO E IMPLEMENTACIÓN DEL MODELO COSO, SE SUPERÓ LA META ESTABLECIDA CON EL </a:t>
            </a:r>
            <a:r>
              <a:rPr lang="es-MX" sz="1500" b="1" dirty="0">
                <a:solidFill>
                  <a:prstClr val="black"/>
                </a:solidFill>
              </a:rPr>
              <a:t>116.66%, </a:t>
            </a:r>
            <a:r>
              <a:rPr lang="es-MX" sz="1500" dirty="0">
                <a:solidFill>
                  <a:prstClr val="black"/>
                </a:solidFill>
              </a:rPr>
              <a:t>TODA VEZ QUE SE LLEVARON A CABO 14 ASESORÍAS Y/O CAPACITACIONES, FRENTE A LAS 12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500" dirty="0">
                <a:solidFill>
                  <a:prstClr val="black"/>
                </a:solidFill>
              </a:rPr>
              <a:t>ASIMISMO, EN LA ACTIVIDAD RESOLUCIÓN DE EXPEDIENTES, SE OBTUVIERON 6 RESOLUCIONES DE LAS 4 QUE SE CONTEMPLARON EN EL TRIMESTRE, ALCANZANDO EL UN TOTAL DE </a:t>
            </a:r>
            <a:r>
              <a:rPr lang="es-MX" sz="1500" b="1" dirty="0">
                <a:solidFill>
                  <a:prstClr val="black"/>
                </a:solidFill>
              </a:rPr>
              <a:t>150% </a:t>
            </a:r>
            <a:r>
              <a:rPr lang="es-MX" sz="1500" dirty="0">
                <a:solidFill>
                  <a:prstClr val="black"/>
                </a:solidFill>
              </a:rPr>
              <a:t>DE CUMPLIMIENTO,</a:t>
            </a:r>
            <a:r>
              <a:rPr lang="es-MX" sz="1500" b="1" dirty="0">
                <a:solidFill>
                  <a:prstClr val="black"/>
                </a:solidFill>
              </a:rPr>
              <a:t> </a:t>
            </a:r>
            <a:r>
              <a:rPr lang="es-MX" sz="1500" dirty="0">
                <a:solidFill>
                  <a:prstClr val="black"/>
                </a:solidFill>
              </a:rPr>
              <a:t>DERIVADO DE RESOLUCIÓN DE EXPEDIENTES EN LAS INSTANCIAS CORRESPONDIENTES, PLAZO QUE DEPENDE DE LA PARTICULARIDAD DE CADA PROCESO.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500" dirty="0"/>
              <a:t>EN EL INDICADOR DE SISTEMAS INFORMÁTICOS, SE OBTUVO EL </a:t>
            </a:r>
            <a:r>
              <a:rPr lang="es-MX" sz="1500" b="1" dirty="0"/>
              <a:t>100% </a:t>
            </a:r>
            <a:r>
              <a:rPr lang="es-MX" sz="1500" dirty="0"/>
              <a:t>DE CUMPLIMIENTO, YA QUE SE REALIZÓ LA ÚNICA ACTIVIDAD PROGRAMADA EN </a:t>
            </a:r>
            <a:r>
              <a:rPr lang="es-ES" sz="1500" dirty="0"/>
              <a:t>EL PERIODO.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500" dirty="0"/>
              <a:t>Y DE IGUAL FORMA, EN LA ACTIVIDAD DE INVENTARIOS DE BIENES MUEBLES, SE LOGRA EL </a:t>
            </a:r>
            <a:r>
              <a:rPr lang="es-ES" sz="1500" b="1" dirty="0"/>
              <a:t>100%</a:t>
            </a:r>
            <a:r>
              <a:rPr lang="es-ES" sz="1500" dirty="0"/>
              <a:t> DE CUMPLIMIENTO, YA QUE SE REALIZARON LAS 2 ACTUALIZACIONES CONTEMPLADAS</a:t>
            </a:r>
            <a:r>
              <a:rPr lang="es-ES" sz="1600" dirty="0"/>
              <a:t>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600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4380C34-C2C6-4600-83F2-1F20EC32FC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203344"/>
              </p:ext>
            </p:extLst>
          </p:nvPr>
        </p:nvGraphicFramePr>
        <p:xfrm>
          <a:off x="558617" y="3681664"/>
          <a:ext cx="11074765" cy="315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1240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0254" y="218618"/>
            <a:ext cx="11051492" cy="3210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UNIDADES ADMINISTRATIVAS DE LA CONTRALORÍA MUNICIPAL </a:t>
            </a:r>
            <a:endParaRPr kumimoji="0" lang="es-ES_tradnl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7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700" dirty="0"/>
              <a:t>EN LO RELATIVO A LA ACTIVIDAD DE </a:t>
            </a:r>
            <a:r>
              <a:rPr lang="es-MX" sz="1700" dirty="0"/>
              <a:t>VISITAS DE SUPERVISIÓN Y ASESORÍAS A ORGANISMOS DESCENTRALIZADOS,</a:t>
            </a:r>
            <a:r>
              <a:rPr lang="es-ES_tradnl" sz="1700" dirty="0"/>
              <a:t> SE REALIZARON 66 ACTIVIDADES DE LAS 81 PROGRAMADAS, </a:t>
            </a:r>
            <a:r>
              <a:rPr lang="es-MX" sz="1700" dirty="0"/>
              <a:t>LO QUE REPRESENTÓ OBTENER EL </a:t>
            </a:r>
            <a:r>
              <a:rPr lang="es-MX" sz="1700" b="1" dirty="0"/>
              <a:t>81.48% </a:t>
            </a:r>
            <a:r>
              <a:rPr lang="es-MX" sz="1700" dirty="0"/>
              <a:t>DE CUMPLIMIENTO, DEBIDO </a:t>
            </a:r>
            <a:r>
              <a:rPr lang="es-ES" sz="1700" dirty="0"/>
              <a:t>A QUE EL AVANCE DEPENDE DE LA COORDINACIÓN ESTABLECIDA CON LA UNIDAD DE VINCULACIÓN CON ORGANISMOS DESCENTRALIZADOS, CONFORME A LAS NECESIDADES DE CADA ORGANISMO DESCENTRALIZADO.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EN LA ACTIVIDAD DE PROMEDIO DE CUMPLIMIENTO NORMATIVO DE ORGANISMOS DESCENTRALIZADOS, SE REALIZARON 30 ACCIONES DE LAS 45 PLANEADAS, OBTENIENDO UN AVANCE TRIMESTRAL DEL </a:t>
            </a:r>
            <a:r>
              <a:rPr lang="es-MX" sz="1700" b="1" dirty="0"/>
              <a:t>66.66%. </a:t>
            </a:r>
            <a:r>
              <a:rPr lang="es-MX" sz="17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NO SE LLEGA A LA META TODA VEZ QUE, EL PROCESO DE AVANCE ESTA SUJETO A LAS PARTICULARIDADES DE CADA ORGANISMO DESCENTRALIZADO.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700" dirty="0">
                <a:solidFill>
                  <a:prstClr val="black"/>
                </a:solidFill>
              </a:rPr>
              <a:t>FINALMENTE, EN LO REFERENTE A LAS ACTIVIDADES ADMINISTRATIVAS, FINANCIERAS Y DE CONTROL INTERNO DE LA CONTRALORÍA MUNICIPAL, SE REALIZARON UN TOTAL DE 358 ACTIVIDADES FRENTE A LAS 350 PROGRAMADAS, LO QUE DETERMINÓ SUPERAR LA META ESTABLECIDA CON EL </a:t>
            </a:r>
            <a:r>
              <a:rPr lang="es-MX" sz="1700" b="1" dirty="0">
                <a:solidFill>
                  <a:prstClr val="black"/>
                </a:solidFill>
              </a:rPr>
              <a:t>102.28% </a:t>
            </a:r>
            <a:r>
              <a:rPr lang="es-MX" sz="1700" dirty="0">
                <a:solidFill>
                  <a:prstClr val="black"/>
                </a:solidFill>
              </a:rPr>
              <a:t>DE CUMPLIMIENTO</a:t>
            </a:r>
            <a:r>
              <a:rPr lang="es-MX" sz="1700" b="1" dirty="0">
                <a:solidFill>
                  <a:prstClr val="black"/>
                </a:solidFill>
              </a:rPr>
              <a:t> </a:t>
            </a:r>
            <a:r>
              <a:rPr lang="es-MX" sz="1700" dirty="0">
                <a:solidFill>
                  <a:prstClr val="black"/>
                </a:solidFill>
              </a:rPr>
              <a:t>EN</a:t>
            </a:r>
            <a:r>
              <a:rPr lang="es-MX" sz="1700" dirty="0"/>
              <a:t> EL SEGUNDO TRIMESTRE.</a:t>
            </a:r>
            <a:endParaRPr lang="es-MX" sz="1700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kumimoji="0" lang="es-MX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8649D07-BBEB-4B5A-968B-B3BBDD4649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339999"/>
              </p:ext>
            </p:extLst>
          </p:nvPr>
        </p:nvGraphicFramePr>
        <p:xfrm>
          <a:off x="754380" y="3972232"/>
          <a:ext cx="4822917" cy="2792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6D38F85-6512-4D0D-82E0-3BD02477B3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5434289"/>
              </p:ext>
            </p:extLst>
          </p:nvPr>
        </p:nvGraphicFramePr>
        <p:xfrm>
          <a:off x="6614705" y="3972232"/>
          <a:ext cx="4453288" cy="284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2260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Unidades Administrativas de la Contraloría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/>
          <p:nvPr/>
        </p:nvPicPr>
        <p:blipFill rotWithShape="1">
          <a:blip r:embed="rId3"/>
          <a:srcRect l="5334" r="5334"/>
          <a:stretch/>
        </p:blipFill>
        <p:spPr>
          <a:xfrm>
            <a:off x="8912995" y="1835163"/>
            <a:ext cx="2669406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4"/>
          <a:srcRect l="2854" r="2854"/>
          <a:stretch/>
        </p:blipFill>
        <p:spPr>
          <a:xfrm>
            <a:off x="9005455" y="4524321"/>
            <a:ext cx="2576945" cy="2049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/>
          <p:nvPr/>
        </p:nvPicPr>
        <p:blipFill>
          <a:blip r:embed="rId5"/>
          <a:srcRect l="22297" r="22297"/>
          <a:stretch/>
        </p:blipFill>
        <p:spPr bwMode="auto">
          <a:xfrm>
            <a:off x="4818421" y="1837960"/>
            <a:ext cx="2761269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n 10"/>
          <p:cNvPicPr/>
          <p:nvPr/>
        </p:nvPicPr>
        <p:blipFill>
          <a:blip r:embed="rId6"/>
          <a:srcRect l="5917" r="5917"/>
          <a:stretch/>
        </p:blipFill>
        <p:spPr bwMode="auto">
          <a:xfrm>
            <a:off x="4835235" y="4501802"/>
            <a:ext cx="2744455" cy="2072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41461F9-2E48-01FD-E129-512698F7EDAB}"/>
              </a:ext>
            </a:extLst>
          </p:cNvPr>
          <p:cNvPicPr/>
          <p:nvPr/>
        </p:nvPicPr>
        <p:blipFill>
          <a:blip r:embed="rId7"/>
          <a:srcRect t="19589" b="19589"/>
          <a:stretch/>
        </p:blipFill>
        <p:spPr bwMode="auto">
          <a:xfrm>
            <a:off x="723847" y="1837960"/>
            <a:ext cx="2761269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CE8F591-F9D1-9A1D-6207-0D1F7C670391}"/>
              </a:ext>
            </a:extLst>
          </p:cNvPr>
          <p:cNvPicPr/>
          <p:nvPr/>
        </p:nvPicPr>
        <p:blipFill>
          <a:blip r:embed="rId8"/>
          <a:srcRect l="4108" r="4108"/>
          <a:stretch/>
        </p:blipFill>
        <p:spPr bwMode="auto">
          <a:xfrm>
            <a:off x="740661" y="4501802"/>
            <a:ext cx="2744455" cy="2072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8002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7BCE2DF-96BB-5F20-E4DF-8A28FD688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4525" y="1721115"/>
            <a:ext cx="14322287" cy="367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7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894074-B84A-E8ED-4C52-E48A3D9F9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A09957A-6A51-EDBF-683C-41BFB1B179A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864708" y="-17527"/>
            <a:ext cx="4622400" cy="689305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2F8BDEE-692E-5CFB-F6CE-9370EFD580C3}"/>
              </a:ext>
            </a:extLst>
          </p:cNvPr>
          <p:cNvSpPr txBox="1"/>
          <p:nvPr/>
        </p:nvSpPr>
        <p:spPr>
          <a:xfrm>
            <a:off x="1383492" y="507546"/>
            <a:ext cx="9421177" cy="314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66598">
              <a:lnSpc>
                <a:spcPct val="90000"/>
              </a:lnSpc>
              <a:spcAft>
                <a:spcPts val="438"/>
              </a:spcAft>
              <a:defRPr/>
            </a:pPr>
            <a:r>
              <a:rPr lang="es-ES" sz="1604" b="1" dirty="0"/>
              <a:t>OBJETIVO ESTRATÉGICO  DEL </a:t>
            </a:r>
            <a:r>
              <a:rPr lang="es-MX" sz="1604" b="1" dirty="0"/>
              <a:t>EJE 1 GOBIERNO HUMANISTA Y DE RESULTADOS </a:t>
            </a:r>
            <a:endParaRPr lang="es-ES" sz="1604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539307-5359-AFC2-A3F6-BD5631600BCA}"/>
              </a:ext>
            </a:extLst>
          </p:cNvPr>
          <p:cNvSpPr txBox="1"/>
          <p:nvPr/>
        </p:nvSpPr>
        <p:spPr>
          <a:xfrm>
            <a:off x="1383490" y="1172224"/>
            <a:ext cx="95848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40664">
              <a:spcAft>
                <a:spcPts val="486"/>
              </a:spcAft>
              <a:defRPr/>
            </a:pPr>
            <a:r>
              <a:rPr lang="es-MX" sz="1600" dirty="0"/>
              <a:t>CONTRIBUIR AL LOGRO DEL OBJETIVO ESTRATÉGICO DEL PLAN MUNICIPAL DE DESARROLLO, COMBINANDO NUESTRO COMPROMISO CON EL BIENESTAR DE LAS PERSONAS, MEDIANTE UN ENFOQUE PRAGMÁTICO Y PROFESIONAL DE LA GESTIÓN PÚBLICA, LOGRANDO QUE LOS BENEFICIOS SEAN PALPABLES Y SOSTENIBLES EN EL TIEMPO.</a:t>
            </a:r>
            <a:endParaRPr lang="es-ES_tradnl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94B14D9-BF0B-11A3-044C-DC5BA41554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680470"/>
              </p:ext>
            </p:extLst>
          </p:nvPr>
        </p:nvGraphicFramePr>
        <p:xfrm>
          <a:off x="5246144" y="1786686"/>
          <a:ext cx="6945856" cy="496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4E7A2133-8C77-F9EF-AE1C-F811A8D365AB}"/>
              </a:ext>
            </a:extLst>
          </p:cNvPr>
          <p:cNvSpPr txBox="1"/>
          <p:nvPr/>
        </p:nvSpPr>
        <p:spPr>
          <a:xfrm>
            <a:off x="159816" y="2389239"/>
            <a:ext cx="5747329" cy="3683649"/>
          </a:xfrm>
          <a:prstGeom prst="rect">
            <a:avLst/>
          </a:prstGeom>
          <a:noFill/>
        </p:spPr>
        <p:txBody>
          <a:bodyPr vert="horz" lIns="109728" tIns="54864" rIns="109728" bIns="54864" rtlCol="0">
            <a:normAutofit/>
          </a:bodyPr>
          <a:lstStyle>
            <a:defPPr>
              <a:defRPr lang="en-US"/>
            </a:defPPr>
            <a:lvl1pPr algn="just" defTabSz="617220">
              <a:lnSpc>
                <a:spcPct val="150000"/>
              </a:lnSpc>
              <a:spcAft>
                <a:spcPts val="405"/>
              </a:spcAft>
              <a:defRPr sz="1200">
                <a:latin typeface="Century Gothic" panose="020B0502020202020204" pitchFamily="34" charset="0"/>
              </a:defRPr>
            </a:lvl1pPr>
          </a:lstStyle>
          <a:p>
            <a:pPr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TRIMESTRAL:  </a:t>
            </a: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TRIMESTRAL ES DEL </a:t>
            </a:r>
            <a:r>
              <a:rPr lang="en-US" sz="1440" b="1" dirty="0">
                <a:latin typeface="+mn-lt"/>
              </a:rPr>
              <a:t>100%.</a:t>
            </a:r>
          </a:p>
          <a:p>
            <a:pPr defTabSz="1097280">
              <a:lnSpc>
                <a:spcPct val="90000"/>
              </a:lnSpc>
            </a:pPr>
            <a:r>
              <a:rPr lang="es-MX" sz="1440" dirty="0">
                <a:latin typeface="+mn-lt"/>
              </a:rPr>
              <a:t>EL ÍNDICE DE GOBIERNO HUMANISTA Y DE RESULTADOS SE INTEGRA CON 5 DIMENSIONES Y 10 SUBDIMENSIONES QUE MIDEN ASPECTOS DE BIENESTAR CIUDADANA, TRANSPARENCIA, PARTICIPACIÓN Y EFICACIA EN LA ADMINISTRACIÓN PÚBLICA CON INDICADORES DE DIFERENTES INSTITUCIONES EXTERNAS E INTERNAS AL MUNICIPIO. </a:t>
            </a:r>
          </a:p>
          <a:p>
            <a:pPr defTabSz="1097280">
              <a:lnSpc>
                <a:spcPct val="90000"/>
              </a:lnSpc>
            </a:pPr>
            <a:endParaRPr lang="en-US" sz="1440" dirty="0">
              <a:latin typeface="+mn-lt"/>
            </a:endParaRPr>
          </a:p>
          <a:p>
            <a:pPr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ANUAL:</a:t>
            </a:r>
            <a:endParaRPr lang="en-US" sz="1440" dirty="0">
              <a:latin typeface="+mn-lt"/>
            </a:endParaRP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AL CIERRE DEL SEGUNDO TRIMESTRE, LA META ANUAL TIENE UN AVANCE DEL </a:t>
            </a:r>
            <a:r>
              <a:rPr lang="en-US" sz="1440" b="1" dirty="0">
                <a:latin typeface="+mn-lt"/>
              </a:rPr>
              <a:t>50%.</a:t>
            </a:r>
            <a:endParaRPr lang="en-US" sz="144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083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231759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OBJETIVO GENERAL DEL PROGRAMA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277792" y="573391"/>
            <a:ext cx="11678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s-ES_tradn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IMPLEMENTAR ACCIONES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ESTRATEGIAS QUE FORTALECEN LA SUPERVISIÓN DEL INGRESO Y EL USO EFICIENTE DE LOS RECURSOS PÚBLICOS, ASÍ COMO </a:t>
            </a:r>
            <a:r>
              <a:rPr lang="es-ES_tradnl" dirty="0">
                <a:solidFill>
                  <a:prstClr val="black"/>
                </a:solidFill>
              </a:rPr>
              <a:t>LA EVALUACIÓN DE LA ACTUACIÓN Y DESEMPEÑO DE LAS Y LOS SERVIDORES PÚBLICOS.</a:t>
            </a:r>
            <a:endParaRPr lang="es-MX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104A3F-4F68-F92E-8E7B-02E06A480E78}"/>
              </a:ext>
            </a:extLst>
          </p:cNvPr>
          <p:cNvSpPr txBox="1"/>
          <p:nvPr/>
        </p:nvSpPr>
        <p:spPr>
          <a:xfrm>
            <a:off x="277792" y="1400571"/>
            <a:ext cx="11678856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EL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SEGUNDO 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TRIMESTRE, SE IMPLEMENTARON </a:t>
            </a:r>
            <a:r>
              <a:rPr lang="es-ES_tradnl" dirty="0">
                <a:solidFill>
                  <a:prstClr val="black"/>
                </a:solidFill>
              </a:rPr>
              <a:t>14,764 ACCIONES DE CUMPLIMIENTO Y SEGUIMIENTO DE RENDICIÓN DE CUENTAS, FRENTE A LAS 16,292 PROYECTADAS, LO QUE REPRESENTÓ OBTENER EL 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90.62% </a:t>
            </a:r>
            <a:r>
              <a:rPr kumimoji="0" lang="es-ES_tradn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AVANCE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EN LA META DEL INDICADOR.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6543895"/>
              </p:ext>
            </p:extLst>
          </p:nvPr>
        </p:nvGraphicFramePr>
        <p:xfrm>
          <a:off x="3452282" y="2324998"/>
          <a:ext cx="5051462" cy="3673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5549032"/>
              </p:ext>
            </p:extLst>
          </p:nvPr>
        </p:nvGraphicFramePr>
        <p:xfrm>
          <a:off x="754379" y="3076279"/>
          <a:ext cx="4967995" cy="330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201CFEB-9DF9-45C8-ABA3-83B2847756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4199663"/>
              </p:ext>
            </p:extLst>
          </p:nvPr>
        </p:nvGraphicFramePr>
        <p:xfrm>
          <a:off x="6369822" y="3076279"/>
          <a:ext cx="4848784" cy="330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4F064996-1FC7-D839-0A73-785D4D3F113B}"/>
              </a:ext>
            </a:extLst>
          </p:cNvPr>
          <p:cNvSpPr txBox="1"/>
          <p:nvPr/>
        </p:nvSpPr>
        <p:spPr>
          <a:xfrm>
            <a:off x="629265" y="305152"/>
            <a:ext cx="11012129" cy="23298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AUDITORÍA DE OBRA PÚBLICA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EN ESTE SEGUNDO TRIMESTRE 2025, LA DIRECCIÓN DE AUDITORÍA DE OBRA PÚBLICA REALIZÓ LAS 167 ACCIONES PROGRAMADAS EN LA ACTIVIDAD DENOMINADA AUDITORÍAS Y REVISIONES A LA OBRA PÚBLICA, ADQUISICIONES Y SERVICIOS RELACIONADOS, RESULTADO QUE REPRESENTA EL </a:t>
            </a:r>
            <a:r>
              <a:rPr lang="es-ES_tradnl" b="1" dirty="0"/>
              <a:t>100%</a:t>
            </a:r>
            <a:r>
              <a:rPr lang="es-ES_tradnl" dirty="0"/>
              <a:t> DE CUMPLIMIENTO.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Y EN LA ACTIVIDAD DE VERIFICACIONES EN MATERIA DE CONSTRUCCIÓN, IMPLEMENTARON 18 VERIFICACIONES, DE LAS 18 PROYECTADAS, REPRESENTANDO EL </a:t>
            </a:r>
            <a:r>
              <a:rPr lang="es-ES_tradnl" b="1" dirty="0"/>
              <a:t>100%</a:t>
            </a:r>
            <a:r>
              <a:rPr lang="es-ES_tradnl" dirty="0"/>
              <a:t> DE CUMPLIMIENTO EN LA META PLANEADA.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819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 de Obra Pública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/>
          <p:cNvPicPr/>
          <p:nvPr/>
        </p:nvPicPr>
        <p:blipFill>
          <a:blip r:embed="rId3"/>
          <a:srcRect l="3356" r="3356"/>
          <a:stretch/>
        </p:blipFill>
        <p:spPr>
          <a:xfrm>
            <a:off x="198010" y="2437613"/>
            <a:ext cx="3863427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/>
          <p:cNvPicPr/>
          <p:nvPr/>
        </p:nvPicPr>
        <p:blipFill>
          <a:blip r:embed="rId4"/>
          <a:srcRect l="5416" r="5416"/>
          <a:stretch/>
        </p:blipFill>
        <p:spPr>
          <a:xfrm>
            <a:off x="4324451" y="2437613"/>
            <a:ext cx="3729355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5"/>
          <a:srcRect l="14732" r="14732"/>
          <a:stretch/>
        </p:blipFill>
        <p:spPr bwMode="auto">
          <a:xfrm>
            <a:off x="8316820" y="2437613"/>
            <a:ext cx="3710983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42453" y="403378"/>
            <a:ext cx="11120282" cy="2290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DIRECCIÓN DE AUDITORÍA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lang="es-ES_tradnl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LA DIRECCIÓN DE AUDITORÍA, AL CIERRE DEL SEGUNDO TRIMESTRE, EN LO RELATIVO A LA REALIZACIÓN DE ACCIONES DE CONTROL Y SEGUIMIENTO, LOGRA ALCANZAR UN 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52.26%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 DE AVANCE, </a:t>
            </a:r>
            <a:r>
              <a:rPr lang="es-MX" dirty="0">
                <a:solidFill>
                  <a:prstClr val="black"/>
                </a:solidFill>
                <a:latin typeface="Calibri" panose="020F0502020204030204"/>
              </a:rPr>
              <a:t>DEBIDO A LA REVISIÓN DE LA GLOSA DE EGRESOS DE LA CUENTA PÚBLICA, YA QUE LOS TRÁMITES REALIZADOS CORRESPONDEN A LAS DEPENDENCIAS Y ENTIDADES MUNICIPALES.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EN LAS AUDITORÍAS, REVISIONES Y ARQUEOS, CUMPLIÓ LA META ESTABLECIDA AL 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100%,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REALIZANDO LAS 30 ACCIONES PROGRAMADAS EN EL TRIMESTRE. 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024969B-4E58-430E-A3AD-5BF683DCD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8144774"/>
              </p:ext>
            </p:extLst>
          </p:nvPr>
        </p:nvGraphicFramePr>
        <p:xfrm>
          <a:off x="6600283" y="3043829"/>
          <a:ext cx="4254529" cy="3262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0155097"/>
              </p:ext>
            </p:extLst>
          </p:nvPr>
        </p:nvGraphicFramePr>
        <p:xfrm>
          <a:off x="1042220" y="3043829"/>
          <a:ext cx="5111092" cy="326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34079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/>
          <a:srcRect l="18668" r="18668"/>
          <a:stretch/>
        </p:blipFill>
        <p:spPr>
          <a:xfrm>
            <a:off x="8700372" y="2833703"/>
            <a:ext cx="3016877" cy="2715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C230978-5E70-39BA-B26E-BE470C76D8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41" r="19341"/>
          <a:stretch/>
        </p:blipFill>
        <p:spPr>
          <a:xfrm>
            <a:off x="562844" y="2816082"/>
            <a:ext cx="2902782" cy="273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6DEA300-5586-6CE4-2F8A-494A506E95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57" r="3557"/>
          <a:stretch/>
        </p:blipFill>
        <p:spPr>
          <a:xfrm>
            <a:off x="4504038" y="2772426"/>
            <a:ext cx="3294242" cy="2776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5335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21995" y="321126"/>
            <a:ext cx="11148525" cy="3208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LA FUNCIÓN PÚBLICA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05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EN ESTE TRIMESTRE, LA DIRECCIÓN DE LA FUNCIÓN PÚBLICA MUNICIPAL, NO PROGRAMÓ LLEVAR A CABO ACCIONES </a:t>
            </a:r>
            <a:r>
              <a:rPr lang="es-ES" dirty="0"/>
              <a:t>EN LA ACTIVIDAD DE EVALUACIONES DE PROGRAMA MUNICIPAL DE ACREDITACIÓN “CALIDAD Y SERVICIO CON CUENTAS CLARAS”; SIN EMBARGO, REALIZÓ 6 EVALUACIONES EXTRAORDINARIAS.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br>
              <a:rPr lang="es-ES" dirty="0"/>
            </a:br>
            <a:r>
              <a:rPr lang="es-ES" dirty="0"/>
              <a:t>POR OTRA PARTE, LOGRÓ LA META DEL </a:t>
            </a:r>
            <a:r>
              <a:rPr lang="es-ES" b="1" dirty="0"/>
              <a:t>100%</a:t>
            </a:r>
            <a:r>
              <a:rPr lang="es-ES" dirty="0"/>
              <a:t> EN LA ACTIVIDAD </a:t>
            </a:r>
            <a:r>
              <a:rPr lang="es-MX" dirty="0"/>
              <a:t>CUMPLIMIENTO EN LA APLICACIÓN DE AUDITORÍAS ADMINISTRATIVAS A PROGRAMAS SOCIALES, REALIZANDO LA ÚNICA ACTIVIDAD PROGRAMADA. </a:t>
            </a:r>
            <a:endParaRPr lang="es-ES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br>
              <a:rPr lang="es-ES" dirty="0"/>
            </a:br>
            <a:r>
              <a:rPr lang="es-ES" dirty="0"/>
              <a:t>EN LAS ACTIVIDADES DE DIFUSIÓN SOBRE EL PROTOCOLO DE ATENCIÓN CIUDADANA PARA TRÁMITES Y SERVICIOS, LOGRÓ OBTENER EL </a:t>
            </a:r>
            <a:r>
              <a:rPr lang="es-ES" b="1" dirty="0"/>
              <a:t>80% </a:t>
            </a:r>
            <a:r>
              <a:rPr lang="es-ES" dirty="0"/>
              <a:t>DE AVANCE, AL REALIZAR 12 ACTIVIDADES FRENTE A LAS 15 PROYECTADAS EN EL TRIMESTRE; DERIVADO A LA FALTA DE LOGÍSTICA Y EVENTOS QUE NO SE PROGRAMARON. </a:t>
            </a: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3E29603-BE45-41E6-8308-EAD4C5EED4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733991"/>
              </p:ext>
            </p:extLst>
          </p:nvPr>
        </p:nvGraphicFramePr>
        <p:xfrm>
          <a:off x="1081549" y="3559278"/>
          <a:ext cx="9704438" cy="3480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2853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17769</TotalTime>
  <Words>2052</Words>
  <Application>Microsoft Office PowerPoint</Application>
  <PresentationFormat>Panorámica</PresentationFormat>
  <Paragraphs>288</Paragraphs>
  <Slides>19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Unidad Jurídica CM</cp:lastModifiedBy>
  <cp:revision>394</cp:revision>
  <cp:lastPrinted>2022-08-09T15:08:40Z</cp:lastPrinted>
  <dcterms:created xsi:type="dcterms:W3CDTF">2021-04-16T16:11:05Z</dcterms:created>
  <dcterms:modified xsi:type="dcterms:W3CDTF">2025-08-08T20:17:27Z</dcterms:modified>
</cp:coreProperties>
</file>