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9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0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80" r:id="rId3"/>
    <p:sldId id="281" r:id="rId4"/>
    <p:sldId id="303" r:id="rId5"/>
    <p:sldId id="304" r:id="rId6"/>
    <p:sldId id="298" r:id="rId7"/>
    <p:sldId id="296" r:id="rId8"/>
    <p:sldId id="277" r:id="rId9"/>
    <p:sldId id="295" r:id="rId10"/>
    <p:sldId id="283" r:id="rId11"/>
    <p:sldId id="297" r:id="rId12"/>
    <p:sldId id="285" r:id="rId13"/>
    <p:sldId id="299" r:id="rId14"/>
    <p:sldId id="287" r:id="rId15"/>
    <p:sldId id="300" r:id="rId16"/>
    <p:sldId id="289" r:id="rId17"/>
    <p:sldId id="301" r:id="rId18"/>
    <p:sldId id="291" r:id="rId19"/>
    <p:sldId id="302" r:id="rId20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F. DE PARTES" initials="ODP" lastIdx="1" clrIdx="0">
    <p:extLst>
      <p:ext uri="{19B8F6BF-5375-455C-9EA6-DF929625EA0E}">
        <p15:presenceInfo xmlns:p15="http://schemas.microsoft.com/office/powerpoint/2012/main" userId="OF. DE PARTES" providerId="None"/>
      </p:ext>
    </p:extLst>
  </p:cmAuthor>
  <p:cmAuthor id="2" name="Ileana Irai Vázquez Cavita" initials="IIVC" lastIdx="1" clrIdx="1">
    <p:extLst>
      <p:ext uri="{19B8F6BF-5375-455C-9EA6-DF929625EA0E}">
        <p15:presenceInfo xmlns:p15="http://schemas.microsoft.com/office/powerpoint/2012/main" userId="Ileana Irai Vázquez Cavi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07"/>
    <p:restoredTop sz="95885"/>
  </p:normalViewPr>
  <p:slideViewPr>
    <p:cSldViewPr snapToGrid="0" snapToObjects="1">
      <p:cViewPr varScale="1">
        <p:scale>
          <a:sx n="82" d="100"/>
          <a:sy n="82" d="100"/>
        </p:scale>
        <p:origin x="9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OFICIALÍA MAYOR</a:t>
            </a:r>
          </a:p>
          <a:p>
            <a:pPr>
              <a:defRPr/>
            </a:pPr>
            <a:r>
              <a:rPr lang="es-MX" sz="1200"/>
              <a:t>PROPÓSITO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431186486304598"/>
          <c:y val="0.13308089395802269"/>
          <c:w val="0.82231089320978823"/>
          <c:h val="0.7383740324928349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'Propósito 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490028490028491E-3"/>
                  <c:y val="5.53709856035437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009-4855-B3F5-FF8E7CBA1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1T25'!$C$3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1T25'!$C$4</c:f>
              <c:numCache>
                <c:formatCode>#,##0</c:formatCode>
                <c:ptCount val="1"/>
                <c:pt idx="0">
                  <c:v>1110472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09-4855-B3F5-FF8E7CBA1C5E}"/>
            </c:ext>
          </c:extLst>
        </c:ser>
        <c:ser>
          <c:idx val="0"/>
          <c:order val="1"/>
          <c:tx>
            <c:strRef>
              <c:f>'Propósito 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490028490027446E-3"/>
                  <c:y val="1.10741971207087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009-4855-B3F5-FF8E7CBA1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1T25'!$C$3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1T25'!$C$5</c:f>
              <c:numCache>
                <c:formatCode>#,##0</c:formatCode>
                <c:ptCount val="1"/>
                <c:pt idx="0">
                  <c:v>1140598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09-4855-B3F5-FF8E7CBA1C5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25094416"/>
        <c:axId val="6250939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8451331404087307E-2"/>
                  <c:y val="-8.0394420174222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738228234291224"/>
                      <c:h val="4.60993740875606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009-4855-B3F5-FF8E7CBA1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FFFF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FFFF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'Propósito  1T25'!$C$6</c:f>
              <c:numCache>
                <c:formatCode>0.00%</c:formatCode>
                <c:ptCount val="1"/>
                <c:pt idx="0">
                  <c:v>1.0271290046034478</c:v>
                </c:pt>
              </c:numCache>
            </c:numRef>
          </c:cat>
          <c:val>
            <c:numRef>
              <c:f>'Propósito  1T25'!$C$6</c:f>
              <c:numCache>
                <c:formatCode>0.00%</c:formatCode>
                <c:ptCount val="1"/>
                <c:pt idx="0">
                  <c:v>1.0271290046034478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009-4855-B3F5-FF8E7CBA1C5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5771696"/>
        <c:axId val="805771216"/>
      </c:lineChart>
      <c:catAx>
        <c:axId val="62509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25093936"/>
        <c:crosses val="autoZero"/>
        <c:auto val="1"/>
        <c:lblAlgn val="ctr"/>
        <c:lblOffset val="100"/>
        <c:noMultiLvlLbl val="0"/>
      </c:catAx>
      <c:valAx>
        <c:axId val="625093936"/>
        <c:scaling>
          <c:orientation val="minMax"/>
          <c:max val="14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25094416"/>
        <c:crosses val="autoZero"/>
        <c:crossBetween val="between"/>
        <c:majorUnit val="200000"/>
      </c:valAx>
      <c:valAx>
        <c:axId val="805771216"/>
        <c:scaling>
          <c:orientation val="minMax"/>
          <c:max val="1.2"/>
          <c:min val="0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05771696"/>
        <c:crosses val="max"/>
        <c:crossBetween val="between"/>
      </c:valAx>
      <c:catAx>
        <c:axId val="805771696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extTo"/>
        <c:crossAx val="805771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386679229198929E-2"/>
          <c:y val="0.96657146532870186"/>
          <c:w val="0.80692457844434851"/>
          <c:h val="3.34285346712980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rotWithShape="1">
      <a:gsLst>
        <a:gs pos="0">
          <a:schemeClr val="accent3">
            <a:satMod val="103000"/>
            <a:lumMod val="102000"/>
            <a:tint val="94000"/>
          </a:schemeClr>
        </a:gs>
        <a:gs pos="50000">
          <a:schemeClr val="accent3">
            <a:satMod val="110000"/>
            <a:lumMod val="100000"/>
            <a:shade val="100000"/>
          </a:schemeClr>
        </a:gs>
        <a:gs pos="100000">
          <a:schemeClr val="accent3">
            <a:lumMod val="99000"/>
            <a:satMod val="120000"/>
            <a:shade val="78000"/>
          </a:schemeClr>
        </a:gs>
      </a:gsLst>
      <a:lin ang="5400000" scaled="0"/>
    </a:gradFill>
    <a:ln w="6350" cap="flat" cmpd="sng" algn="ctr">
      <a:solidFill>
        <a:schemeClr val="accent3"/>
      </a:solidFill>
      <a:prstDash val="solid"/>
      <a:miter lim="800000"/>
    </a:ln>
    <a:effectLst>
      <a:glow rad="63500">
        <a:schemeClr val="accent2">
          <a:satMod val="175000"/>
          <a:alpha val="40000"/>
        </a:schemeClr>
      </a:glow>
    </a:effectLst>
  </c:spPr>
  <c:txPr>
    <a:bodyPr/>
    <a:lstStyle/>
    <a:p>
      <a:pPr>
        <a:defRPr sz="1200">
          <a:solidFill>
            <a:schemeClr val="lt1"/>
          </a:solidFill>
          <a:latin typeface="+mn-lt"/>
          <a:ea typeface="+mn-ea"/>
          <a:cs typeface="+mn-cs"/>
        </a:defRPr>
      </a:pPr>
      <a:endParaRPr lang="es-MX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1354981152892578"/>
          <c:y val="1.99275566591310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2.1278654451825418E-2"/>
                  <c:y val="1.9981838030157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6B-441C-BA5C-112A8B35CD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1T25'!$C$4:$E$4</c:f>
              <c:numCache>
                <c:formatCode>#,##0</c:formatCode>
                <c:ptCount val="3"/>
                <c:pt idx="0">
                  <c:v>39</c:v>
                </c:pt>
                <c:pt idx="1">
                  <c:v>5</c:v>
                </c:pt>
                <c:pt idx="2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6B-441C-BA5C-112A8B35CD3B}"/>
            </c:ext>
          </c:extLst>
        </c:ser>
        <c:ser>
          <c:idx val="1"/>
          <c:order val="1"/>
          <c:tx>
            <c:strRef>
              <c:f>'Actividades 4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9.99091901507894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6B-441C-BA5C-112A8B35CD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1T25'!$C$5:$E$5</c:f>
              <c:numCache>
                <c:formatCode>#,##0</c:formatCode>
                <c:ptCount val="3"/>
                <c:pt idx="0">
                  <c:v>56</c:v>
                </c:pt>
                <c:pt idx="1">
                  <c:v>2</c:v>
                </c:pt>
                <c:pt idx="2">
                  <c:v>238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26B-441C-BA5C-112A8B35CD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2870017161151043E-3"/>
                  <c:y val="-3.868137700562454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143.58%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726B-441C-BA5C-112A8B35CD3B}"/>
                </c:ext>
              </c:extLst>
            </c:dLbl>
            <c:dLbl>
              <c:idx val="1"/>
              <c:layout>
                <c:manualLayout>
                  <c:x val="-2.1413949833477774E-2"/>
                  <c:y val="7.5007938978297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6B-441C-BA5C-112A8B35CD3B}"/>
                </c:ext>
              </c:extLst>
            </c:dLbl>
            <c:dLbl>
              <c:idx val="2"/>
              <c:layout>
                <c:manualLayout>
                  <c:x val="-1.0819651256257411E-2"/>
                  <c:y val="-1.7827890292891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26B-441C-BA5C-112A8B35CD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1T25'!$C$6:$E$6</c:f>
              <c:numCache>
                <c:formatCode>0.00%</c:formatCode>
                <c:ptCount val="3"/>
                <c:pt idx="0">
                  <c:v>1.4358974358974359</c:v>
                </c:pt>
                <c:pt idx="1">
                  <c:v>0.4</c:v>
                </c:pt>
                <c:pt idx="2">
                  <c:v>0.95199999999999996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26B-441C-BA5C-112A8B35C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2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20"/>
      </c:valAx>
      <c:valAx>
        <c:axId val="-882929360"/>
        <c:scaling>
          <c:orientation val="minMax"/>
          <c:max val="1.6"/>
          <c:min val="0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>
                <a:effectLst/>
              </a:rPr>
              <a:t>COMPONENTE</a:t>
            </a:r>
          </a:p>
          <a:p>
            <a:pPr>
              <a:defRPr/>
            </a:pP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38863975363674402"/>
          <c:y val="4.204924908680701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5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1T25'!$C$4</c:f>
              <c:numCache>
                <c:formatCode>#,##0</c:formatCode>
                <c:ptCount val="1"/>
                <c:pt idx="0">
                  <c:v>1150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7C-47A6-A4D1-4261EC86F289}"/>
            </c:ext>
          </c:extLst>
        </c:ser>
        <c:ser>
          <c:idx val="1"/>
          <c:order val="1"/>
          <c:tx>
            <c:strRef>
              <c:f>'Componente 5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1T25'!$C$5</c:f>
              <c:numCache>
                <c:formatCode>#,##0</c:formatCode>
                <c:ptCount val="1"/>
                <c:pt idx="0">
                  <c:v>1246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7C-47A6-A4D1-4261EC86F2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451581217650063"/>
                  <c:y val="-7.687642461738847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108.34%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A7C-47A6-A4D1-4261EC86F2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1T25'!$C$6</c:f>
              <c:numCache>
                <c:formatCode>0.00%</c:formatCode>
                <c:ptCount val="1"/>
                <c:pt idx="0">
                  <c:v>1.0834782608695652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A7C-47A6-A4D1-4261EC86F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4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0"/>
        <c:minorUnit val="100"/>
      </c:valAx>
      <c:valAx>
        <c:axId val="-882921200"/>
        <c:scaling>
          <c:orientation val="minMax"/>
          <c:max val="1.2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2152930694836038"/>
          <c:y val="1.62438585922279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'!$C$4:$E$4</c:f>
              <c:numCache>
                <c:formatCode>#,##0</c:formatCode>
                <c:ptCount val="3"/>
                <c:pt idx="0">
                  <c:v>200</c:v>
                </c:pt>
                <c:pt idx="1">
                  <c:v>150</c:v>
                </c:pt>
                <c:pt idx="2">
                  <c:v>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97-4567-BE60-45237E17FEF3}"/>
            </c:ext>
          </c:extLst>
        </c:ser>
        <c:ser>
          <c:idx val="1"/>
          <c:order val="1"/>
          <c:tx>
            <c:strRef>
              <c:f>'Actividades 5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197-4567-BE60-45237E17FE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'!$C$5:$E$5</c:f>
              <c:numCache>
                <c:formatCode>#,##0</c:formatCode>
                <c:ptCount val="3"/>
                <c:pt idx="0">
                  <c:v>176</c:v>
                </c:pt>
                <c:pt idx="1">
                  <c:v>216</c:v>
                </c:pt>
                <c:pt idx="2">
                  <c:v>854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97-4567-BE60-45237E17FE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825004848433571"/>
                  <c:y val="-1.27319551597106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197-4567-BE60-45237E17FEF3}"/>
                </c:ext>
              </c:extLst>
            </c:dLbl>
            <c:dLbl>
              <c:idx val="1"/>
              <c:layout>
                <c:manualLayout>
                  <c:x val="-7.6729445678485497E-2"/>
                  <c:y val="-3.4889606210279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197-4567-BE60-45237E17FEF3}"/>
                </c:ext>
              </c:extLst>
            </c:dLbl>
            <c:dLbl>
              <c:idx val="2"/>
              <c:layout>
                <c:manualLayout>
                  <c:x val="-3.110746600127588E-3"/>
                  <c:y val="8.42909032477565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197-4567-BE60-45237E17FE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'!$C$6:$E$6</c:f>
              <c:numCache>
                <c:formatCode>0.00%</c:formatCode>
                <c:ptCount val="3"/>
                <c:pt idx="0">
                  <c:v>0.88</c:v>
                </c:pt>
                <c:pt idx="1">
                  <c:v>1.44</c:v>
                </c:pt>
                <c:pt idx="2">
                  <c:v>1.0674999999999999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197-4567-BE60-45237E17F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3439792"/>
        <c:axId val="413439312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413439312"/>
        <c:scaling>
          <c:orientation val="minMax"/>
          <c:max val="1.6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13439792"/>
        <c:crosses val="max"/>
        <c:crossBetween val="between"/>
      </c:valAx>
      <c:catAx>
        <c:axId val="41343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34393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 sz="1200" b="1" i="0" baseline="0" dirty="0">
              <a:effectLst/>
            </a:endParaRPr>
          </a:p>
          <a:p>
            <a:pPr>
              <a:defRPr/>
            </a:pPr>
            <a:r>
              <a:rPr lang="es-MX" sz="1200" b="0" i="0" baseline="0" dirty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 dirty="0">
                <a:effectLst/>
              </a:rPr>
              <a:t>COMPONENTE</a:t>
            </a:r>
            <a:endParaRPr lang="es-MX" sz="1200" i="1" dirty="0">
              <a:effectLst/>
            </a:endParaRPr>
          </a:p>
        </c:rich>
      </c:tx>
      <c:layout>
        <c:manualLayout>
          <c:xMode val="edge"/>
          <c:yMode val="edge"/>
          <c:x val="0.24337828909045869"/>
          <c:y val="6.1040272674928902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6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961913497256268E-17"/>
                  <c:y val="1.0811875355252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0C-44FF-AA36-8DA1CD5F3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1T25'!$C$4</c:f>
              <c:numCache>
                <c:formatCode>#,##0</c:formatCode>
                <c:ptCount val="1"/>
                <c:pt idx="0">
                  <c:v>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0C-44FF-AA36-8DA1CD5F3AA6}"/>
            </c:ext>
          </c:extLst>
        </c:ser>
        <c:ser>
          <c:idx val="1"/>
          <c:order val="1"/>
          <c:tx>
            <c:strRef>
              <c:f>'Componente 6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389529501768749E-2"/>
                  <c:y val="7.20791690350160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A0C-44FF-AA36-8DA1CD5F3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1T25'!$C$5</c:f>
              <c:numCache>
                <c:formatCode>#,##0</c:formatCode>
                <c:ptCount val="1"/>
                <c:pt idx="0">
                  <c:v>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0C-44FF-AA36-8DA1CD5F3A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6854497531407836"/>
                  <c:y val="-3.8711054191900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A0C-44FF-AA36-8DA1CD5F3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1T25'!$C$6</c:f>
              <c:numCache>
                <c:formatCode>0.00%</c:formatCode>
                <c:ptCount val="1"/>
                <c:pt idx="0">
                  <c:v>1.4609800362976406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A0C-44FF-AA36-8DA1CD5F3A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880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60"/>
      </c:valAx>
      <c:valAx>
        <c:axId val="-882921200"/>
        <c:scaling>
          <c:orientation val="minMax"/>
          <c:max val="1.6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25661973494671331"/>
          <c:y val="1.65154809629064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226900158309083"/>
          <c:y val="0.26406807164285323"/>
          <c:w val="0.67744313183047611"/>
          <c:h val="0.54482233442691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6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3218281275797495E-3"/>
                  <c:y val="1.6903196061635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BB-419B-A829-F7D46DAAF047}"/>
                </c:ext>
              </c:extLst>
            </c:dLbl>
            <c:dLbl>
              <c:idx val="2"/>
              <c:layout>
                <c:manualLayout>
                  <c:x val="-1.374999945866154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BB-419B-A829-F7D46DAAF0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1T25'!$C$4:$E$4</c:f>
              <c:numCache>
                <c:formatCode>#,##0</c:formatCode>
                <c:ptCount val="3"/>
                <c:pt idx="0">
                  <c:v>300</c:v>
                </c:pt>
                <c:pt idx="1">
                  <c:v>1</c:v>
                </c:pt>
                <c:pt idx="2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BB-419B-A829-F7D46DAAF047}"/>
            </c:ext>
          </c:extLst>
        </c:ser>
        <c:ser>
          <c:idx val="1"/>
          <c:order val="1"/>
          <c:tx>
            <c:strRef>
              <c:f>'Actividades 6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9827421913696364E-3"/>
                  <c:y val="1.6903196061635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BB-419B-A829-F7D46DAAF047}"/>
                </c:ext>
              </c:extLst>
            </c:dLbl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BB-419B-A829-F7D46DAAF0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1T25'!$C$5:$E$5</c:f>
              <c:numCache>
                <c:formatCode>#,##0</c:formatCode>
                <c:ptCount val="3"/>
                <c:pt idx="0">
                  <c:v>425</c:v>
                </c:pt>
                <c:pt idx="1">
                  <c:v>1</c:v>
                </c:pt>
                <c:pt idx="2">
                  <c:v>379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BB-419B-A829-F7D46DAAF0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746072532746004"/>
                  <c:y val="-1.838482108965195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141.66%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1BBB-419B-A829-F7D46DAAF047}"/>
                </c:ext>
              </c:extLst>
            </c:dLbl>
            <c:dLbl>
              <c:idx val="1"/>
              <c:layout>
                <c:manualLayout>
                  <c:x val="-5.4821953421013592E-2"/>
                  <c:y val="1.176409207477015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BBB-419B-A829-F7D46DAAF047}"/>
                </c:ext>
              </c:extLst>
            </c:dLbl>
            <c:dLbl>
              <c:idx val="2"/>
              <c:layout>
                <c:manualLayout>
                  <c:x val="-1.6690426324527594E-2"/>
                  <c:y val="-2.3276366457031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BB-419B-A829-F7D46DAAF0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1T25'!$C$6:$E$6</c:f>
              <c:numCache>
                <c:formatCode>0.00%</c:formatCode>
                <c:ptCount val="3"/>
                <c:pt idx="0">
                  <c:v>1.4166666666666667</c:v>
                </c:pt>
                <c:pt idx="1">
                  <c:v>1</c:v>
                </c:pt>
                <c:pt idx="2">
                  <c:v>1.516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BBB-419B-A829-F7D46DAAF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/>
              <a:t>UNIDAD DE EVENTOS CÍVICOS</a:t>
            </a:r>
          </a:p>
          <a:p>
            <a:pPr>
              <a:defRPr sz="1100"/>
            </a:pPr>
            <a:r>
              <a:rPr lang="es-MX" sz="1100" b="1" i="1"/>
              <a:t>COMPONENTE</a:t>
            </a:r>
          </a:p>
          <a:p>
            <a:pPr>
              <a:defRPr sz="1100"/>
            </a:pPr>
            <a:endParaRPr lang="es-MX" sz="1100" b="1" i="1"/>
          </a:p>
        </c:rich>
      </c:tx>
      <c:layout>
        <c:manualLayout>
          <c:xMode val="edge"/>
          <c:yMode val="edge"/>
          <c:x val="0.3006704285760704"/>
          <c:y val="8.978860792307873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7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1T25'!$C$4</c:f>
              <c:numCache>
                <c:formatCode>General</c:formatCode>
                <c:ptCount val="1"/>
                <c:pt idx="0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20-40D3-A7C1-0CC45352C9FD}"/>
            </c:ext>
          </c:extLst>
        </c:ser>
        <c:ser>
          <c:idx val="1"/>
          <c:order val="1"/>
          <c:tx>
            <c:strRef>
              <c:f>'Componente 7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1T25'!$C$5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20-40D3-A7C1-0CC45352C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087116001834021"/>
                  <c:y val="-5.985907194871918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112.06%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C20-40D3-A7C1-0CC45352C9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1T25'!$C$6</c:f>
              <c:numCache>
                <c:formatCode>0.00%</c:formatCode>
                <c:ptCount val="1"/>
                <c:pt idx="0">
                  <c:v>1.1206896551724137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C20-40D3-A7C1-0CC45352C9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UNIDAD DE EVENTOS CÍVICOS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177958664957114"/>
          <c:y val="5.604547019352575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281553459058905"/>
          <c:y val="0.17294924978071555"/>
          <c:w val="0.70014815472597658"/>
          <c:h val="0.64118042282498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7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374999945866154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D6-49AE-8E7C-6615C8A163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1T25'!$C$4:$E$4</c:f>
              <c:numCache>
                <c:formatCode>#,##0</c:formatCode>
                <c:ptCount val="3"/>
                <c:pt idx="0">
                  <c:v>21</c:v>
                </c:pt>
                <c:pt idx="1">
                  <c:v>31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D6-49AE-8E7C-6615C8A163B8}"/>
            </c:ext>
          </c:extLst>
        </c:ser>
        <c:ser>
          <c:idx val="1"/>
          <c:order val="1"/>
          <c:tx>
            <c:strRef>
              <c:f>'Actividades 7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DD6-49AE-8E7C-6615C8A163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1T25'!$C$5:$E$5</c:f>
              <c:numCache>
                <c:formatCode>#,##0</c:formatCode>
                <c:ptCount val="3"/>
                <c:pt idx="0">
                  <c:v>21</c:v>
                </c:pt>
                <c:pt idx="1">
                  <c:v>40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D6-49AE-8E7C-6615C8A163B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7027077009124899E-2"/>
                  <c:y val="-2.9205665062572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DD6-49AE-8E7C-6615C8A163B8}"/>
                </c:ext>
              </c:extLst>
            </c:dLbl>
            <c:dLbl>
              <c:idx val="1"/>
              <c:layout>
                <c:manualLayout>
                  <c:x val="-9.8746209233757848E-2"/>
                  <c:y val="-3.3718079851462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D6-49AE-8E7C-6615C8A163B8}"/>
                </c:ext>
              </c:extLst>
            </c:dLbl>
            <c:dLbl>
              <c:idx val="2"/>
              <c:layout>
                <c:manualLayout>
                  <c:x val="-1.0188346767342803E-2"/>
                  <c:y val="-2.331893550553628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DD6-49AE-8E7C-6615C8A163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1T25'!$C$6:$E$6</c:f>
              <c:numCache>
                <c:formatCode>0.00%</c:formatCode>
                <c:ptCount val="3"/>
                <c:pt idx="0">
                  <c:v>1</c:v>
                </c:pt>
                <c:pt idx="1">
                  <c:v>1.2903225806451613</c:v>
                </c:pt>
                <c:pt idx="2">
                  <c:v>0.66666666666666663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DD6-49AE-8E7C-6615C8A16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5"/>
      </c:valAx>
      <c:valAx>
        <c:axId val="-882929360"/>
        <c:scaling>
          <c:orientation val="minMax"/>
          <c:max val="1.4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 dirty="0">
                <a:effectLst/>
              </a:rPr>
              <a:t>DIRECCIÓN DE RECURSOS HUMANOS</a:t>
            </a: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COMPONENTE</a:t>
            </a:r>
            <a:endParaRPr lang="es-MX" sz="1100" dirty="0">
              <a:effectLst/>
            </a:endParaRPr>
          </a:p>
        </c:rich>
      </c:tx>
      <c:layout>
        <c:manualLayout>
          <c:xMode val="edge"/>
          <c:yMode val="edge"/>
          <c:x val="0.22107034982861881"/>
          <c:y val="4.205020544862814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8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'!$C$4</c:f>
              <c:numCache>
                <c:formatCode>General</c:formatCode>
                <c:ptCount val="1"/>
                <c:pt idx="0">
                  <c:v>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20-477F-B5AA-1DC35000191B}"/>
            </c:ext>
          </c:extLst>
        </c:ser>
        <c:ser>
          <c:idx val="1"/>
          <c:order val="1"/>
          <c:tx>
            <c:strRef>
              <c:f>'Componente 8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'!$C$5</c:f>
              <c:numCache>
                <c:formatCode>General</c:formatCode>
                <c:ptCount val="1"/>
                <c:pt idx="0">
                  <c:v>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20-477F-B5AA-1DC3500019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5733081061201685E-2"/>
                  <c:y val="-7.6237301787033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20-477F-B5AA-1DC3500019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'!$C$6</c:f>
              <c:numCache>
                <c:formatCode>0.00%</c:formatCode>
                <c:ptCount val="1"/>
                <c:pt idx="0">
                  <c:v>1.0094339622641511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20-477F-B5AA-1DC350001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40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1000000000000001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baseline="0" dirty="0">
                <a:effectLst/>
              </a:rPr>
              <a:t>DIRECCIÓN DE RECURSOS HUMANOS</a:t>
            </a:r>
          </a:p>
          <a:p>
            <a:pPr>
              <a:defRPr sz="1050"/>
            </a:pPr>
            <a:r>
              <a:rPr lang="es-MX" sz="1050" b="1" i="0" baseline="0" dirty="0">
                <a:effectLst/>
              </a:rPr>
              <a:t>ACTIVIDADES</a:t>
            </a:r>
            <a:endParaRPr lang="es-MX" sz="1050" dirty="0">
              <a:effectLst/>
            </a:endParaRPr>
          </a:p>
        </c:rich>
      </c:tx>
      <c:layout>
        <c:manualLayout>
          <c:xMode val="edge"/>
          <c:yMode val="edge"/>
          <c:x val="0.34380567235089976"/>
          <c:y val="3.82581345892041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8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49999935039375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38-4197-BE1E-CF97873032BD}"/>
                </c:ext>
              </c:extLst>
            </c:dLbl>
            <c:dLbl>
              <c:idx val="2"/>
              <c:layout>
                <c:manualLayout>
                  <c:x val="-3.2999998700787556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38-4197-BE1E-CF97873032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'!$C$4:$E$4</c:f>
              <c:numCache>
                <c:formatCode>#,##0</c:formatCode>
                <c:ptCount val="3"/>
                <c:pt idx="0">
                  <c:v>1207</c:v>
                </c:pt>
                <c:pt idx="1">
                  <c:v>200</c:v>
                </c:pt>
                <c:pt idx="2">
                  <c:v>1207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38-4197-BE1E-CF97873032BD}"/>
            </c:ext>
          </c:extLst>
        </c:ser>
        <c:ser>
          <c:idx val="1"/>
          <c:order val="1"/>
          <c:tx>
            <c:strRef>
              <c:f>'Actividades 8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499999350393677E-2"/>
                  <c:y val="-3.336052502868794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038-4197-BE1E-CF97873032BD}"/>
                </c:ext>
              </c:extLst>
            </c:dLbl>
            <c:dLbl>
              <c:idx val="2"/>
              <c:layout>
                <c:manualLayout>
                  <c:x val="1.9249999242125913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038-4197-BE1E-CF97873032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'!$C$5:$E$5</c:f>
              <c:numCache>
                <c:formatCode>#,##0</c:formatCode>
                <c:ptCount val="3"/>
                <c:pt idx="0">
                  <c:v>1203</c:v>
                </c:pt>
                <c:pt idx="1">
                  <c:v>132</c:v>
                </c:pt>
                <c:pt idx="2">
                  <c:v>1203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38-4197-BE1E-CF97873032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8002225010742783E-3"/>
                  <c:y val="6.734324993377086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99.66%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4038-4197-BE1E-CF97873032BD}"/>
                </c:ext>
              </c:extLst>
            </c:dLbl>
            <c:dLbl>
              <c:idx val="1"/>
              <c:layout>
                <c:manualLayout>
                  <c:x val="-3.8730926447222674E-2"/>
                  <c:y val="2.569564541209137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038-4197-BE1E-CF97873032BD}"/>
                </c:ext>
              </c:extLst>
            </c:dLbl>
            <c:dLbl>
              <c:idx val="2"/>
              <c:layout>
                <c:manualLayout>
                  <c:x val="1.7050615388092233E-3"/>
                  <c:y val="7.4584974568262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99.66%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4038-4197-BE1E-CF97873032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bg1">
                          <a:lumMod val="8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'!$C$6:$E$6</c:f>
              <c:numCache>
                <c:formatCode>0.00%</c:formatCode>
                <c:ptCount val="3"/>
                <c:pt idx="0">
                  <c:v>0.9966859983429992</c:v>
                </c:pt>
                <c:pt idx="1">
                  <c:v>0.66</c:v>
                </c:pt>
                <c:pt idx="2">
                  <c:v>0.9966859983429992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038-4197-BE1E-CF9787303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100"/>
      </c:valAx>
      <c:valAx>
        <c:axId val="-88292936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 Avance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1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OFICIALÍA MAYOR</a:t>
            </a:r>
          </a:p>
          <a:p>
            <a:pPr>
              <a:defRPr/>
            </a:pPr>
            <a:r>
              <a:rPr lang="es-MX" sz="1200" b="1" i="1"/>
              <a:t>COMPONENTE</a:t>
            </a:r>
          </a:p>
        </c:rich>
      </c:tx>
      <c:layout>
        <c:manualLayout>
          <c:xMode val="edge"/>
          <c:yMode val="edge"/>
          <c:x val="0.370353302611367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1T25'!$C$4</c:f>
              <c:numCache>
                <c:formatCode>#,##0</c:formatCode>
                <c:ptCount val="1"/>
                <c:pt idx="0">
                  <c:v>1379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C-4DEE-AB23-4972FE0929D8}"/>
            </c:ext>
          </c:extLst>
        </c:ser>
        <c:ser>
          <c:idx val="1"/>
          <c:order val="1"/>
          <c:tx>
            <c:strRef>
              <c:f>'Componente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1T25'!$C$5</c:f>
              <c:numCache>
                <c:formatCode>#,##0</c:formatCode>
                <c:ptCount val="1"/>
                <c:pt idx="0">
                  <c:v>1481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2C-4DEE-AB23-4972FE0929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8741568594248303"/>
                  <c:y val="-7.876592048590079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107.39%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708363067519786"/>
                      <c:h val="8.346561848038225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2F2C-4DEE-AB23-4972FE0929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1T25'!$C$6</c:f>
              <c:numCache>
                <c:formatCode>0.00%</c:formatCode>
                <c:ptCount val="1"/>
                <c:pt idx="0">
                  <c:v>1.0739666424945613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F2C-4DEE-AB23-4972FE092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1445696"/>
        <c:axId val="821447136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9200"/>
        <c:crosses val="autoZero"/>
        <c:crossBetween val="between"/>
      </c:valAx>
      <c:valAx>
        <c:axId val="821447136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21445696"/>
        <c:crosses val="max"/>
        <c:crossBetween val="between"/>
        <c:majorUnit val="0.1"/>
      </c:valAx>
      <c:catAx>
        <c:axId val="821445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14471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baseline="0">
                <a:effectLst/>
              </a:rPr>
              <a:t>OFICIALÍA MAYOR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6567283901231856"/>
          <c:y val="2.3440376196670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1T25'!$C$4:$D$4</c:f>
              <c:numCache>
                <c:formatCode>General</c:formatCode>
                <c:ptCount val="2"/>
                <c:pt idx="0">
                  <c:v>1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E-447B-B42C-A3C030FE05DD}"/>
            </c:ext>
          </c:extLst>
        </c:ser>
        <c:ser>
          <c:idx val="1"/>
          <c:order val="1"/>
          <c:tx>
            <c:strRef>
              <c:f>'Actividades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1T25'!$C$5:$D$5</c:f>
              <c:numCache>
                <c:formatCode>General</c:formatCode>
                <c:ptCount val="2"/>
                <c:pt idx="0">
                  <c:v>1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8E-447B-B42C-A3C030FE05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200865052700275E-2"/>
                  <c:y val="-4.96282095502418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28E-447B-B42C-A3C030FE05DD}"/>
                </c:ext>
              </c:extLst>
            </c:dLbl>
            <c:dLbl>
              <c:idx val="1"/>
              <c:layout>
                <c:manualLayout>
                  <c:x val="-6.3835963355476255E-2"/>
                  <c:y val="-7.37689342339025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776424172383913E-2"/>
                      <c:h val="9.635627933504510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28E-447B-B42C-A3C030FE0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1T25'!$C$6:$D$6</c:f>
              <c:numCache>
                <c:formatCode>0%</c:formatCode>
                <c:ptCount val="2"/>
                <c:pt idx="0">
                  <c:v>1</c:v>
                </c:pt>
                <c:pt idx="1">
                  <c:v>0.65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28E-447B-B42C-A3C030FE05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2"/>
      </c:valAx>
      <c:valAx>
        <c:axId val="-882929360"/>
        <c:scaling>
          <c:orientation val="minMax"/>
          <c:max val="1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>
          <a:outerShdw blurRad="50800" dist="50800" dir="5400000" algn="ctr" rotWithShape="0">
            <a:schemeClr val="bg1"/>
          </a:outerShdw>
        </a:effec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dirty="0"/>
              <a:t>DIRECCIÓN DE RECURSOS MATERIALES</a:t>
            </a:r>
          </a:p>
          <a:p>
            <a:pPr>
              <a:defRPr sz="1100"/>
            </a:pPr>
            <a:r>
              <a:rPr lang="es-MX" sz="1100" b="1" i="1" dirty="0"/>
              <a:t>COMPONENTE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1T25'!$C$4</c:f>
              <c:numCache>
                <c:formatCode>#,##0</c:formatCode>
                <c:ptCount val="1"/>
                <c:pt idx="0">
                  <c:v>1100956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E5-43FD-BE52-BFC48CA4D53D}"/>
            </c:ext>
          </c:extLst>
        </c:ser>
        <c:ser>
          <c:idx val="1"/>
          <c:order val="1"/>
          <c:tx>
            <c:strRef>
              <c:f>'Componente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1T25'!$C$5</c:f>
              <c:numCache>
                <c:formatCode>#,##0</c:formatCode>
                <c:ptCount val="1"/>
                <c:pt idx="0">
                  <c:v>1130765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E5-43FD-BE52-BFC48CA4D5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6402583321203587"/>
                  <c:y val="-2.418448453998784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102.70%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72298746200445"/>
                      <c:h val="8.429426068794919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2AE5-43FD-BE52-BFC48CA4D5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'Componente 2 1T25'!$C$6</c:f>
              <c:numCache>
                <c:formatCode>0.00%</c:formatCode>
                <c:ptCount val="1"/>
                <c:pt idx="0">
                  <c:v>1.0270755597862222</c:v>
                </c:pt>
              </c:numCache>
            </c:numRef>
          </c:cat>
          <c:val>
            <c:numRef>
              <c:f>'Componente 2 1T25'!$C$6</c:f>
              <c:numCache>
                <c:formatCode>0.00%</c:formatCode>
                <c:ptCount val="1"/>
                <c:pt idx="0">
                  <c:v>1.0270755597862222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E5-43FD-BE52-BFC48CA4D5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678373552"/>
        <c:axId val="-678367024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9200"/>
        <c:crosses val="autoZero"/>
        <c:crossBetween val="between"/>
      </c:valAx>
      <c:valAx>
        <c:axId val="-678367024"/>
        <c:scaling>
          <c:orientation val="minMax"/>
          <c:max val="1.1000000000000001"/>
          <c:min val="0.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73552"/>
        <c:crosses val="max"/>
        <c:crossBetween val="between"/>
      </c:valAx>
      <c:catAx>
        <c:axId val="-678373552"/>
        <c:scaling>
          <c:orientation val="minMax"/>
        </c:scaling>
        <c:delete val="1"/>
        <c:axPos val="t"/>
        <c:numFmt formatCode="0.00%" sourceLinked="1"/>
        <c:majorTickMark val="out"/>
        <c:minorTickMark val="none"/>
        <c:tickLblPos val="nextTo"/>
        <c:crossAx val="-6783670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0" i="0" baseline="0" dirty="0">
                <a:effectLst/>
              </a:rPr>
              <a:t>DIRECCIÓN DE RECURSOS MATERIALES</a:t>
            </a:r>
          </a:p>
          <a:p>
            <a:pPr algn="ctr">
              <a:defRPr sz="1100"/>
            </a:pPr>
            <a:r>
              <a:rPr lang="es-MX" sz="1100" b="1" i="1" baseline="0" dirty="0">
                <a:effectLst/>
              </a:rPr>
              <a:t>ACTIVIDAD</a:t>
            </a:r>
            <a:r>
              <a:rPr lang="es-MX" sz="1100" b="1" i="0" baseline="0" dirty="0">
                <a:effectLst/>
              </a:rPr>
              <a:t> </a:t>
            </a:r>
            <a:endParaRPr lang="es-MX" sz="1100" dirty="0">
              <a:effectLst/>
            </a:endParaRPr>
          </a:p>
        </c:rich>
      </c:tx>
      <c:layout>
        <c:manualLayout>
          <c:xMode val="edge"/>
          <c:yMode val="edge"/>
          <c:x val="0.29746490225097605"/>
          <c:y val="5.82194173927779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2A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49600331228E-2"/>
                  <c:y val="2.1909760539543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D4-4E94-AFB1-92CFABD4DFB1}"/>
                </c:ext>
              </c:extLst>
            </c:dLbl>
            <c:dLbl>
              <c:idx val="1"/>
              <c:layout>
                <c:manualLayout>
                  <c:x val="-5.511774800165614E-3"/>
                  <c:y val="3.6516267565906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D4-4E94-AFB1-92CFABD4DFB1}"/>
                </c:ext>
              </c:extLst>
            </c:dLbl>
            <c:dLbl>
              <c:idx val="2"/>
              <c:layout>
                <c:manualLayout>
                  <c:x val="-8.2676622002484206E-3"/>
                  <c:y val="7.30325351318122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D4-4E94-AFB1-92CFABD4DFB1}"/>
                </c:ext>
              </c:extLst>
            </c:dLbl>
            <c:dLbl>
              <c:idx val="3"/>
              <c:layout>
                <c:manualLayout>
                  <c:x val="-8.8567982987973401E-3"/>
                  <c:y val="7.78091396943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D4-4E94-AFB1-92CFABD4DFB1}"/>
                </c:ext>
              </c:extLst>
            </c:dLbl>
            <c:dLbl>
              <c:idx val="4"/>
              <c:layout>
                <c:manualLayout>
                  <c:x val="-8.1186379866987493E-17"/>
                  <c:y val="7.78091396943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D4-4E94-AFB1-92CFABD4DFB1}"/>
                </c:ext>
              </c:extLst>
            </c:dLbl>
            <c:dLbl>
              <c:idx val="5"/>
              <c:layout>
                <c:manualLayout>
                  <c:x val="-2.214199574699335E-3"/>
                  <c:y val="1.1671370954154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D4-4E94-AFB1-92CFABD4DF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1T25'!$C$4:$H$4</c:f>
              <c:numCache>
                <c:formatCode>#,##0</c:formatCode>
                <c:ptCount val="6"/>
                <c:pt idx="0">
                  <c:v>600</c:v>
                </c:pt>
                <c:pt idx="1">
                  <c:v>30</c:v>
                </c:pt>
                <c:pt idx="2">
                  <c:v>45</c:v>
                </c:pt>
                <c:pt idx="3">
                  <c:v>155</c:v>
                </c:pt>
                <c:pt idx="4">
                  <c:v>79</c:v>
                </c:pt>
                <c:pt idx="5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FD4-4E94-AFB1-92CFABD4DFB1}"/>
            </c:ext>
          </c:extLst>
        </c:ser>
        <c:ser>
          <c:idx val="1"/>
          <c:order val="1"/>
          <c:tx>
            <c:strRef>
              <c:f>'Actividades 2A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228E-2"/>
                  <c:y val="1.460650702636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FD4-4E94-AFB1-92CFABD4DFB1}"/>
                </c:ext>
              </c:extLst>
            </c:dLbl>
            <c:dLbl>
              <c:idx val="3"/>
              <c:layout>
                <c:manualLayout>
                  <c:x val="1.6250830106907482E-3"/>
                  <c:y val="1.8735766900972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FD4-4E94-AFB1-92CFABD4DFB1}"/>
                </c:ext>
              </c:extLst>
            </c:dLbl>
            <c:dLbl>
              <c:idx val="4"/>
              <c:layout>
                <c:manualLayout>
                  <c:x val="8.2676622002484206E-3"/>
                  <c:y val="1.0954880269771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FD4-4E94-AFB1-92CFABD4DFB1}"/>
                </c:ext>
              </c:extLst>
            </c:dLbl>
            <c:dLbl>
              <c:idx val="5"/>
              <c:layout>
                <c:manualLayout>
                  <c:x val="5.511774800165614E-3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FD4-4E94-AFB1-92CFABD4DF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1T25'!$C$5:$H$5</c:f>
              <c:numCache>
                <c:formatCode>#,##0</c:formatCode>
                <c:ptCount val="6"/>
                <c:pt idx="0">
                  <c:v>650</c:v>
                </c:pt>
                <c:pt idx="1">
                  <c:v>34</c:v>
                </c:pt>
                <c:pt idx="2">
                  <c:v>48</c:v>
                </c:pt>
                <c:pt idx="3">
                  <c:v>158</c:v>
                </c:pt>
                <c:pt idx="4">
                  <c:v>70</c:v>
                </c:pt>
                <c:pt idx="5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FD4-4E94-AFB1-92CFABD4DF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423922804982891E-2"/>
                  <c:y val="-4.8582005012869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FD4-4E94-AFB1-92CFABD4DFB1}"/>
                </c:ext>
              </c:extLst>
            </c:dLbl>
            <c:dLbl>
              <c:idx val="1"/>
              <c:layout>
                <c:manualLayout>
                  <c:x val="-5.0377398984989996E-2"/>
                  <c:y val="-4.9770585571979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FD4-4E94-AFB1-92CFABD4DFB1}"/>
                </c:ext>
              </c:extLst>
            </c:dLbl>
            <c:dLbl>
              <c:idx val="2"/>
              <c:layout>
                <c:manualLayout>
                  <c:x val="-5.3631400627681992E-2"/>
                  <c:y val="-5.715173211109674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AFD4-4E94-AFB1-92CFABD4DFB1}"/>
                </c:ext>
              </c:extLst>
            </c:dLbl>
            <c:dLbl>
              <c:idx val="3"/>
              <c:layout>
                <c:manualLayout>
                  <c:x val="-4.81236227722232E-2"/>
                  <c:y val="-7.841016934822285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101.93%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AFD4-4E94-AFB1-92CFABD4DFB1}"/>
                </c:ext>
              </c:extLst>
            </c:dLbl>
            <c:dLbl>
              <c:idx val="4"/>
              <c:layout>
                <c:manualLayout>
                  <c:x val="-5.9212578327309952E-2"/>
                  <c:y val="-7.64376770234512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88.60%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566086273235378E-2"/>
                      <c:h val="7.026134680881436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0-AFD4-4E94-AFB1-92CFABD4DFB1}"/>
                </c:ext>
              </c:extLst>
            </c:dLbl>
            <c:dLbl>
              <c:idx val="5"/>
              <c:layout>
                <c:manualLayout>
                  <c:x val="-4.8339812336997155E-2"/>
                  <c:y val="-4.9414930409833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FD4-4E94-AFB1-92CFABD4DF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1T25'!$C$6:$H$6</c:f>
              <c:numCache>
                <c:formatCode>0.00%</c:formatCode>
                <c:ptCount val="6"/>
                <c:pt idx="0">
                  <c:v>1.0833333333333333</c:v>
                </c:pt>
                <c:pt idx="1">
                  <c:v>1.1333333333333333</c:v>
                </c:pt>
                <c:pt idx="2">
                  <c:v>1.0666666666666667</c:v>
                </c:pt>
                <c:pt idx="3">
                  <c:v>1.0193548387096774</c:v>
                </c:pt>
                <c:pt idx="4">
                  <c:v>0.88607594936708856</c:v>
                </c:pt>
                <c:pt idx="5">
                  <c:v>1.9787234042553192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AFD4-4E94-AFB1-92CFABD4DF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RECURSOS MATERIALES</a:t>
            </a:r>
          </a:p>
          <a:p>
            <a:pPr algn="ctr">
              <a:defRPr/>
            </a:pPr>
            <a:r>
              <a:rPr lang="es-MX" sz="1200" b="1" i="1" baseline="0">
                <a:effectLst/>
              </a:rPr>
              <a:t>ACTIVIDAD</a:t>
            </a:r>
            <a:r>
              <a:rPr lang="es-MX" sz="1200" b="1" i="0" baseline="0">
                <a:effectLst/>
              </a:rPr>
              <a:t> 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746493494196352"/>
          <c:y val="7.918201437777437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2B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4F-4432-94EB-35FEBEDDC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'!$C$4</c:f>
              <c:numCache>
                <c:formatCode>#,##0</c:formatCode>
                <c:ptCount val="1"/>
                <c:pt idx="0">
                  <c:v>1100000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4F-4432-94EB-35FEBEDDC129}"/>
            </c:ext>
          </c:extLst>
        </c:ser>
        <c:ser>
          <c:idx val="1"/>
          <c:order val="1"/>
          <c:tx>
            <c:strRef>
              <c:f>'Actividades 2B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4F-4432-94EB-35FEBEDDC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'!$C$5</c:f>
              <c:numCache>
                <c:formatCode>#,##0</c:formatCode>
                <c:ptCount val="1"/>
                <c:pt idx="0">
                  <c:v>1129712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4F-4432-94EB-35FEBEDDC1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278132486439866"/>
                  <c:y val="-7.5663364961142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4F-4432-94EB-35FEBEDDC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222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'!$C$6</c:f>
              <c:numCache>
                <c:formatCode>0.00%</c:formatCode>
                <c:ptCount val="1"/>
                <c:pt idx="0">
                  <c:v>1.0270109090909092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B4F-4432-94EB-35FEBEDDC1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1000000000000001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/>
              <a:t>DIRECCIÓN DE PATRIMONIO MUNICIPAL</a:t>
            </a:r>
          </a:p>
          <a:p>
            <a:pPr>
              <a:defRPr sz="1100"/>
            </a:pPr>
            <a:r>
              <a:rPr lang="es-MX" sz="1100" b="1" i="1"/>
              <a:t>COMPONENTE</a:t>
            </a:r>
          </a:p>
        </c:rich>
      </c:tx>
      <c:layout>
        <c:manualLayout>
          <c:xMode val="edge"/>
          <c:yMode val="edge"/>
          <c:x val="0.2372482526624292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3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1T25'!$C$4</c:f>
              <c:numCache>
                <c:formatCode>#,##0</c:formatCode>
                <c:ptCount val="1"/>
                <c:pt idx="0">
                  <c:v>2681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F-4487-B05D-568480923B5E}"/>
            </c:ext>
          </c:extLst>
        </c:ser>
        <c:ser>
          <c:idx val="1"/>
          <c:order val="1"/>
          <c:tx>
            <c:strRef>
              <c:f>'Componente 3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1T25'!$C$5</c:f>
              <c:numCache>
                <c:formatCode>#,##0</c:formatCode>
                <c:ptCount val="1"/>
                <c:pt idx="0">
                  <c:v>2187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6F-4487-B05D-568480923B5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4.0316642013768812E-2"/>
                  <c:y val="-7.30748224513802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6F-4487-B05D-568480923B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1T25'!$C$6</c:f>
              <c:numCache>
                <c:formatCode>0.00%</c:formatCode>
                <c:ptCount val="1"/>
                <c:pt idx="0">
                  <c:v>0.81574039537486009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06F-4487-B05D-568480923B5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8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00"/>
      </c:valAx>
      <c:valAx>
        <c:axId val="-882921200"/>
        <c:scaling>
          <c:orientation val="minMax"/>
          <c:max val="1"/>
          <c:min val="0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829212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DIRECCIÓN DE PATRIMONIO MUNICIPAL</a:t>
            </a:r>
          </a:p>
          <a:p>
            <a:pPr>
              <a:defRPr/>
            </a:pPr>
            <a:r>
              <a:rPr lang="es-MX" sz="1200" b="1" i="1" baseline="0" dirty="0">
                <a:effectLst/>
              </a:rPr>
              <a:t>ACTIVIDADES</a:t>
            </a:r>
            <a:endParaRPr lang="es-MX" sz="1200" i="1" dirty="0">
              <a:effectLst/>
            </a:endParaRPr>
          </a:p>
        </c:rich>
      </c:tx>
      <c:layout>
        <c:manualLayout>
          <c:xMode val="edge"/>
          <c:yMode val="edge"/>
          <c:x val="0.29041124220615794"/>
          <c:y val="3.67332822166582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59455082049E-2"/>
                  <c:y val="6.56506538484204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4D4-472F-8DAB-E24859664120}"/>
                </c:ext>
              </c:extLst>
            </c:dLbl>
            <c:dLbl>
              <c:idx val="1"/>
              <c:layout>
                <c:manualLayout>
                  <c:x val="-7.9522664170662873E-3"/>
                  <c:y val="2.8527008416220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4D4-472F-8DAB-E24859664120}"/>
                </c:ext>
              </c:extLst>
            </c:dLbl>
            <c:dLbl>
              <c:idx val="2"/>
              <c:layout>
                <c:manualLayout>
                  <c:x val="3.9344349238698848E-3"/>
                  <c:y val="1.0412609028309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D4-472F-8DAB-E24859664120}"/>
                </c:ext>
              </c:extLst>
            </c:dLbl>
            <c:dLbl>
              <c:idx val="3"/>
              <c:layout>
                <c:manualLayout>
                  <c:x val="2.9453977295764394E-3"/>
                  <c:y val="1.1824085692425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D4-472F-8DAB-E24859664120}"/>
                </c:ext>
              </c:extLst>
            </c:dLbl>
            <c:dLbl>
              <c:idx val="4"/>
              <c:layout>
                <c:manualLayout>
                  <c:x val="-9.260093723140005E-3"/>
                  <c:y val="1.1741086457536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4D4-472F-8DAB-E24859664120}"/>
                </c:ext>
              </c:extLst>
            </c:dLbl>
            <c:dLbl>
              <c:idx val="5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D4-472F-8DAB-E248596641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1T25'!$C$4:$H$4</c:f>
              <c:numCache>
                <c:formatCode>#,##0</c:formatCode>
                <c:ptCount val="6"/>
                <c:pt idx="0">
                  <c:v>1</c:v>
                </c:pt>
                <c:pt idx="1">
                  <c:v>714</c:v>
                </c:pt>
                <c:pt idx="2">
                  <c:v>714</c:v>
                </c:pt>
                <c:pt idx="3">
                  <c:v>610</c:v>
                </c:pt>
                <c:pt idx="4">
                  <c:v>610</c:v>
                </c:pt>
                <c:pt idx="5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D4-472F-8DAB-E24859664120}"/>
            </c:ext>
          </c:extLst>
        </c:ser>
        <c:ser>
          <c:idx val="1"/>
          <c:order val="1"/>
          <c:tx>
            <c:strRef>
              <c:f>'Actividades 3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59455082026E-2"/>
                  <c:y val="5.39984360606889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4D4-472F-8DAB-E24859664120}"/>
                </c:ext>
              </c:extLst>
            </c:dLbl>
            <c:dLbl>
              <c:idx val="1"/>
              <c:layout>
                <c:manualLayout>
                  <c:x val="7.5716014312696015E-3"/>
                  <c:y val="1.239724560061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4D4-472F-8DAB-E24859664120}"/>
                </c:ext>
              </c:extLst>
            </c:dLbl>
            <c:dLbl>
              <c:idx val="2"/>
              <c:layout>
                <c:manualLayout>
                  <c:x val="2.0024015906070097E-2"/>
                  <c:y val="1.5466013771996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4D4-472F-8DAB-E24859664120}"/>
                </c:ext>
              </c:extLst>
            </c:dLbl>
            <c:dLbl>
              <c:idx val="3"/>
              <c:layout>
                <c:manualLayout>
                  <c:x val="1.3315315136279177E-2"/>
                  <c:y val="1.40237413333307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4D4-472F-8DAB-E24859664120}"/>
                </c:ext>
              </c:extLst>
            </c:dLbl>
            <c:dLbl>
              <c:idx val="4"/>
              <c:layout>
                <c:manualLayout>
                  <c:x val="2.0886932501316586E-2"/>
                  <c:y val="1.7092658087876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4D4-472F-8DAB-E24859664120}"/>
                </c:ext>
              </c:extLst>
            </c:dLbl>
            <c:dLbl>
              <c:idx val="5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4D4-472F-8DAB-E248596641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1T25'!$C$5:$H$5</c:f>
              <c:numCache>
                <c:formatCode>#,##0</c:formatCode>
                <c:ptCount val="6"/>
                <c:pt idx="0">
                  <c:v>1</c:v>
                </c:pt>
                <c:pt idx="1">
                  <c:v>608</c:v>
                </c:pt>
                <c:pt idx="2">
                  <c:v>680</c:v>
                </c:pt>
                <c:pt idx="3">
                  <c:v>432</c:v>
                </c:pt>
                <c:pt idx="4">
                  <c:v>432</c:v>
                </c:pt>
                <c:pt idx="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4D4-472F-8DAB-E248596641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7332929673440942E-2"/>
                  <c:y val="-2.64395409334353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4D4-472F-8DAB-E24859664120}"/>
                </c:ext>
              </c:extLst>
            </c:dLbl>
            <c:dLbl>
              <c:idx val="1"/>
              <c:layout>
                <c:manualLayout>
                  <c:x val="-9.8880660470083787E-2"/>
                  <c:y val="2.002778882938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4D4-472F-8DAB-E24859664120}"/>
                </c:ext>
              </c:extLst>
            </c:dLbl>
            <c:dLbl>
              <c:idx val="2"/>
              <c:layout>
                <c:manualLayout>
                  <c:x val="-1.9049774877302316E-2"/>
                  <c:y val="-1.285900535577658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95.23%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14D4-472F-8DAB-E24859664120}"/>
                </c:ext>
              </c:extLst>
            </c:dLbl>
            <c:dLbl>
              <c:idx val="3"/>
              <c:layout>
                <c:manualLayout>
                  <c:x val="-9.2575380218218456E-2"/>
                  <c:y val="4.931721499617501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70.81%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14D4-472F-8DAB-E24859664120}"/>
                </c:ext>
              </c:extLst>
            </c:dLbl>
            <c:dLbl>
              <c:idx val="4"/>
              <c:layout>
                <c:manualLayout>
                  <c:x val="-3.3361702258490458E-2"/>
                  <c:y val="-3.328269319051256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70.81%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14D4-472F-8DAB-E24859664120}"/>
                </c:ext>
              </c:extLst>
            </c:dLbl>
            <c:dLbl>
              <c:idx val="5"/>
              <c:layout>
                <c:manualLayout>
                  <c:x val="-0.10424551950009714"/>
                  <c:y val="-8.43458301453710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4D4-472F-8DAB-E248596641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1T25'!$C$6:$H$6</c:f>
              <c:numCache>
                <c:formatCode>0.00%</c:formatCode>
                <c:ptCount val="6"/>
                <c:pt idx="0">
                  <c:v>1</c:v>
                </c:pt>
                <c:pt idx="1">
                  <c:v>0.85154061624649857</c:v>
                </c:pt>
                <c:pt idx="2">
                  <c:v>0.95238095238095233</c:v>
                </c:pt>
                <c:pt idx="3">
                  <c:v>0.70819672131147537</c:v>
                </c:pt>
                <c:pt idx="4">
                  <c:v>0.70819672131147537</c:v>
                </c:pt>
                <c:pt idx="5">
                  <c:v>1.0625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14D4-472F-8DAB-E248596641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50"/>
      </c:valAx>
      <c:valAx>
        <c:axId val="-882929360"/>
        <c:scaling>
          <c:orientation val="minMax"/>
          <c:max val="1.1000000000000001"/>
          <c:min val="0.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1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COMPONENTE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9661924905617851"/>
          <c:y val="1.50168719173030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4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'!$C$4</c:f>
              <c:numCache>
                <c:formatCode>General</c:formatCode>
                <c:ptCount val="1"/>
                <c:pt idx="0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A9-4CA3-8356-5AEC7CD63EA8}"/>
            </c:ext>
          </c:extLst>
        </c:ser>
        <c:ser>
          <c:idx val="1"/>
          <c:order val="1"/>
          <c:tx>
            <c:strRef>
              <c:f>'Componente 4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'!$C$5</c:f>
              <c:numCache>
                <c:formatCode>General</c:formatCode>
                <c:ptCount val="1"/>
                <c:pt idx="0">
                  <c:v>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A9-4CA3-8356-5AEC7CD63E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7466298674398475"/>
                  <c:y val="-1.496607596747129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/>
                      <a:t>195.55%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61627172003992"/>
                      <c:h val="6.72138251251524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2A9-4CA3-8356-5AEC7CD63E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'!$C$6</c:f>
              <c:numCache>
                <c:formatCode>0.00%</c:formatCode>
                <c:ptCount val="1"/>
                <c:pt idx="0">
                  <c:v>1.9555555555555555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2A9-4CA3-8356-5AEC7CD63E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900"/>
          <c:min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0"/>
      </c:valAx>
      <c:valAx>
        <c:axId val="-882921200"/>
        <c:scaling>
          <c:orientation val="minMax"/>
          <c:max val="2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8/11/2025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10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54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57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788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341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52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613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jpg"/><Relationship Id="rId7" Type="http://schemas.openxmlformats.org/officeDocument/2006/relationships/image" Target="../media/image3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jpg"/><Relationship Id="rId9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4430485" y="2579129"/>
            <a:ext cx="6602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SEGUNDA SESIÓN</a:t>
            </a:r>
            <a:r>
              <a:rPr lang="es-MX" sz="2200" b="1" dirty="0">
                <a:solidFill>
                  <a:srgbClr val="FF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ORDINARIA 2025-2027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1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GOBIERNO HUMANISTA Y DE RESULTADOS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752851" y="4503038"/>
            <a:ext cx="81083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/>
              <a:t>INFORME</a:t>
            </a:r>
            <a:r>
              <a:rPr lang="es-MX" sz="2200" dirty="0"/>
              <a:t> </a:t>
            </a:r>
            <a:r>
              <a:rPr lang="es-MX" sz="2200" b="1" dirty="0"/>
              <a:t>DE AVANCES EN CUMPLIMIENTO DE METAS Y OBJETIVOS</a:t>
            </a:r>
          </a:p>
          <a:p>
            <a:pPr algn="ctr"/>
            <a:r>
              <a:rPr lang="es-MX" sz="2000" b="1" dirty="0"/>
              <a:t>PROGRAMA DE ADMINISTRACIÓN DE BIENES Y SERVICIOS DEL MUNICIPIO</a:t>
            </a:r>
          </a:p>
          <a:p>
            <a:pPr algn="ctr"/>
            <a:r>
              <a:rPr lang="es-MX" sz="2400" b="1" dirty="0"/>
              <a:t> OFICIALÍA MAYOR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TRIMESTRE ABRIL-JUNIO 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363933" y="6252303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Agosto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934516" y="594801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4ECF4D7-2E31-A965-47B8-72D6BFD3A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870" y="605900"/>
            <a:ext cx="1299021" cy="1004867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05397225-691D-227A-AAF4-F528E7D76F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8057" y="645045"/>
            <a:ext cx="2934726" cy="100486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8C276AA-D742-B06C-B9A2-3D4C4EA817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592" y="1852352"/>
            <a:ext cx="2674368" cy="371691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82CD26B-7597-D5B1-E89C-356A3F20DA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39" y="780566"/>
            <a:ext cx="3742171" cy="73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86CF7B5-93D5-6778-109E-95F2DE2DE6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45"/>
          <a:stretch/>
        </p:blipFill>
        <p:spPr bwMode="auto">
          <a:xfrm>
            <a:off x="220115" y="1527811"/>
            <a:ext cx="3917260" cy="24608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7A607EA-FDC3-05A5-69C2-BB5A7F7706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b="19377"/>
          <a:stretch/>
        </p:blipFill>
        <p:spPr bwMode="auto">
          <a:xfrm>
            <a:off x="4263499" y="4118389"/>
            <a:ext cx="4257763" cy="26233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F02F7B2-4189-4EE1-3367-AC07C1AF05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386" y="1527810"/>
            <a:ext cx="3380417" cy="24608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0B46B03-4D40-8805-360A-FF3344A03E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386" y="4135766"/>
            <a:ext cx="3380418" cy="26059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29E6C46-228F-222C-0D61-DFE6877D033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5"/>
          <a:stretch/>
        </p:blipFill>
        <p:spPr>
          <a:xfrm>
            <a:off x="225659" y="4135765"/>
            <a:ext cx="3911715" cy="2605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9D9FB12-CAF5-C973-7EB4-B3CA9CAA73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499" y="1527810"/>
            <a:ext cx="4257763" cy="24608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42674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67496" y="491566"/>
            <a:ext cx="6316453" cy="26753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MX" sz="1400" dirty="0">
                <a:solidFill>
                  <a:prstClr val="black"/>
                </a:solidFill>
              </a:rPr>
              <a:t>En la actividad “Cursos de Capacitación Integral Institucional impartidos” se logra superar la meta con el </a:t>
            </a:r>
            <a:r>
              <a:rPr lang="es-MX" sz="1400" b="1" dirty="0">
                <a:solidFill>
                  <a:prstClr val="black"/>
                </a:solidFill>
              </a:rPr>
              <a:t>143.58%, </a:t>
            </a:r>
            <a:r>
              <a:rPr lang="es-MX" sz="1400" dirty="0">
                <a:solidFill>
                  <a:prstClr val="black"/>
                </a:solidFill>
              </a:rPr>
              <a:t>ya que se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impartieron </a:t>
            </a:r>
            <a:r>
              <a:rPr lang="es-MX" sz="1400" dirty="0">
                <a:solidFill>
                  <a:prstClr val="black"/>
                </a:solidFill>
              </a:rPr>
              <a:t>56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cursos de los </a:t>
            </a:r>
            <a:r>
              <a:rPr lang="es-MX" sz="1400" dirty="0">
                <a:solidFill>
                  <a:prstClr val="black"/>
                </a:solidFill>
              </a:rPr>
              <a:t>39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que estaban programados</a:t>
            </a:r>
            <a:r>
              <a:rPr lang="es-MX" sz="1400" dirty="0">
                <a:solidFill>
                  <a:prstClr val="black"/>
                </a:solidFill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MX" sz="1400" dirty="0">
                <a:solidFill>
                  <a:prstClr val="black"/>
                </a:solidFill>
              </a:rPr>
              <a:t>Se logró la firma de 2 convenios, frente a los 5 programados, en la actividad “Convenios de colaboración para la capacitación celebrados” obteniendo un logro del </a:t>
            </a:r>
            <a:r>
              <a:rPr lang="es-MX" sz="1400" b="1" dirty="0">
                <a:solidFill>
                  <a:prstClr val="black"/>
                </a:solidFill>
              </a:rPr>
              <a:t>40% </a:t>
            </a:r>
            <a:r>
              <a:rPr lang="es-MX" sz="1400" dirty="0">
                <a:solidFill>
                  <a:prstClr val="black"/>
                </a:solidFill>
              </a:rPr>
              <a:t>de avance, debido a que hizo falta documentación de las Instituciones, a fin de sustentar la firma, lo por lo que continúan en proceso los convenios con el CECATI 119, CECATI 149, Universidad </a:t>
            </a:r>
            <a:r>
              <a:rPr lang="es-MX" sz="1400" dirty="0" err="1">
                <a:solidFill>
                  <a:prstClr val="black"/>
                </a:solidFill>
              </a:rPr>
              <a:t>Henbord</a:t>
            </a:r>
            <a:r>
              <a:rPr lang="es-MX" sz="1400" dirty="0">
                <a:solidFill>
                  <a:prstClr val="black"/>
                </a:solidFill>
              </a:rPr>
              <a:t> y Universidad Aztlán.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En la actividad “Servidores(as) públicos(as) evaluados(as) se obtiene el </a:t>
            </a:r>
            <a:r>
              <a:rPr lang="es-MX" sz="1400" b="1" dirty="0">
                <a:solidFill>
                  <a:prstClr val="black"/>
                </a:solidFill>
              </a:rPr>
              <a:t>95.20% </a:t>
            </a:r>
            <a:r>
              <a:rPr lang="es-MX" sz="1400" dirty="0">
                <a:solidFill>
                  <a:prstClr val="black"/>
                </a:solidFill>
              </a:rPr>
              <a:t>de cumplimiento, al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evaluar a </a:t>
            </a:r>
            <a:r>
              <a:rPr lang="es-MX" sz="1400" dirty="0">
                <a:solidFill>
                  <a:prstClr val="black"/>
                </a:solidFill>
              </a:rPr>
              <a:t>238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servidores públicos, </a:t>
            </a:r>
            <a:r>
              <a:rPr lang="es-MX" sz="1400" dirty="0">
                <a:solidFill>
                  <a:prstClr val="black"/>
                </a:solidFill>
              </a:rPr>
              <a:t>de 250 programados en el trimestre.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08051" y="542251"/>
            <a:ext cx="4597720" cy="2191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 En el Componente</a:t>
            </a:r>
            <a:r>
              <a:rPr lang="es-ES_tradnl" sz="1400" b="1" dirty="0"/>
              <a:t> </a:t>
            </a:r>
            <a:r>
              <a:rPr lang="es-ES_tradnl" sz="1400" dirty="0"/>
              <a:t>de esta dirección denominado “</a:t>
            </a:r>
            <a:r>
              <a:rPr lang="es-MX" sz="1400" dirty="0"/>
              <a:t>Porcentaje de integrantes del Personal Municipal Profesionalizado</a:t>
            </a:r>
            <a:r>
              <a:rPr lang="es-ES_tradnl" sz="1400" dirty="0"/>
              <a:t>” (PPMP) se logra el </a:t>
            </a:r>
            <a:r>
              <a:rPr lang="es-ES_tradnl" sz="1400" b="1" dirty="0"/>
              <a:t>195.55% </a:t>
            </a:r>
            <a:r>
              <a:rPr lang="es-ES_tradnl" sz="1400" dirty="0"/>
              <a:t>de avance trimestral, al capacitar a 880 personas servidoras públicas de las 450 contempladas. </a:t>
            </a:r>
            <a:r>
              <a:rPr lang="es-MX" sz="1400" dirty="0"/>
              <a:t>Esto derivado de las capacitaciones de la Dirección de Archivo Municipal, y en conjunto con la Contraloría Municipal la impartición de los cursos de la Ley de Responsabilidades Administrativas, Código de Ética y Reglas de Integridad y Código de Conducta.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80199B-C8A0-F90C-C0C1-989607479404}"/>
              </a:ext>
            </a:extLst>
          </p:cNvPr>
          <p:cNvSpPr txBox="1"/>
          <p:nvPr/>
        </p:nvSpPr>
        <p:spPr>
          <a:xfrm>
            <a:off x="3228580" y="108077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FB1CB63-1B95-4965-A0F7-F1F3CBFDA4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1762143"/>
              </p:ext>
            </p:extLst>
          </p:nvPr>
        </p:nvGraphicFramePr>
        <p:xfrm>
          <a:off x="120460" y="2648608"/>
          <a:ext cx="4774738" cy="4209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8D06F30-0058-4EC7-AA5A-13AA8AE920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7578360"/>
              </p:ext>
            </p:extLst>
          </p:nvPr>
        </p:nvGraphicFramePr>
        <p:xfrm>
          <a:off x="5379906" y="3028334"/>
          <a:ext cx="6504043" cy="3829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90865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4D2A21A-5749-12BD-E3B1-CB05A04847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28" r="11286"/>
          <a:stretch/>
        </p:blipFill>
        <p:spPr>
          <a:xfrm>
            <a:off x="4369066" y="1747675"/>
            <a:ext cx="3663528" cy="40611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46C72AC-5D18-3EA8-B151-EB5FDD8E93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797" r="6211"/>
          <a:stretch/>
        </p:blipFill>
        <p:spPr>
          <a:xfrm>
            <a:off x="8133617" y="1747675"/>
            <a:ext cx="3857845" cy="40611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8F4EEDC-332D-432F-8CB1-19DB3A7823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47" r="2229"/>
          <a:stretch/>
        </p:blipFill>
        <p:spPr>
          <a:xfrm>
            <a:off x="200538" y="1747675"/>
            <a:ext cx="4067505" cy="40611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16727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904930" y="725444"/>
            <a:ext cx="5734838" cy="1631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alcanza el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88%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de la meta programada en </a:t>
            </a:r>
            <a:r>
              <a:rPr lang="es-MX" sz="1400" dirty="0">
                <a:solidFill>
                  <a:prstClr val="black"/>
                </a:solidFill>
              </a:rPr>
              <a:t>el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indicador  “Sistemas Informáticos” </a:t>
            </a:r>
            <a:r>
              <a:rPr lang="es-MX" sz="1400" dirty="0">
                <a:solidFill>
                  <a:prstClr val="black"/>
                </a:solidFill>
              </a:rPr>
              <a:t>al desarrollar 176 sistemas de 200 proyectados. Debido a que en el Primer Trimestre se adelantó la entrega de proyectos que estaban programados para este periodo.</a:t>
            </a:r>
            <a:endParaRPr kumimoji="0" lang="es-MX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MX" sz="1400" dirty="0">
                <a:solidFill>
                  <a:prstClr val="black"/>
                </a:solidFill>
              </a:rPr>
              <a:t>Se</a:t>
            </a:r>
            <a:r>
              <a:rPr lang="es-MX" sz="1400" b="1" dirty="0">
                <a:solidFill>
                  <a:prstClr val="black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rebasa la meta proyectada con el </a:t>
            </a:r>
            <a:r>
              <a:rPr lang="es-MX" sz="1400" b="1" dirty="0">
                <a:solidFill>
                  <a:prstClr val="black"/>
                </a:solidFill>
              </a:rPr>
              <a:t>144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%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de cumplimiento, en el indicador “Servicios de Telecomunicaciones”, al </a:t>
            </a:r>
            <a:r>
              <a:rPr lang="es-MX" sz="1400" dirty="0">
                <a:solidFill>
                  <a:prstClr val="black"/>
                </a:solidFill>
              </a:rPr>
              <a:t>atender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un total de 216 servicios, frente a los 150 contemplados.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“Servicios Técnicos Atendidos” 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se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logró 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superar la meta, con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el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106.75%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 atenderse 854 servicios de los 800 programados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 en el trimestre.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52231" y="763191"/>
            <a:ext cx="4353540" cy="13149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</a:t>
            </a:r>
            <a:r>
              <a:rPr lang="es-ES_tradnl" sz="1400" b="1" dirty="0"/>
              <a:t> “</a:t>
            </a:r>
            <a:r>
              <a:rPr lang="es-MX" sz="1400" b="1" dirty="0"/>
              <a:t>Porcentaje de Servicios de Sistemas de Información Brindados</a:t>
            </a:r>
            <a:r>
              <a:rPr lang="es-ES_tradnl" sz="1400" b="1" dirty="0"/>
              <a:t>” </a:t>
            </a:r>
            <a:r>
              <a:rPr lang="es-ES_tradnl" sz="1400" dirty="0"/>
              <a:t>(PSIB) se rebasa la meta trimestral con un logro del </a:t>
            </a:r>
            <a:r>
              <a:rPr lang="es-ES_tradnl" sz="1400" b="1" dirty="0"/>
              <a:t>108.34%</a:t>
            </a:r>
            <a:r>
              <a:rPr lang="es-ES_tradnl" sz="1400" dirty="0"/>
              <a:t> al brindar 1,246 servicios, de los 1,150 contemplados para este período.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 (DTIC)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6B6E0C0-2738-4983-8949-8C6753266B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754861"/>
              </p:ext>
            </p:extLst>
          </p:nvPr>
        </p:nvGraphicFramePr>
        <p:xfrm>
          <a:off x="275897" y="2356944"/>
          <a:ext cx="4706005" cy="4497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995F249-062E-4228-863F-5B8323B983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374925"/>
              </p:ext>
            </p:extLst>
          </p:nvPr>
        </p:nvGraphicFramePr>
        <p:xfrm>
          <a:off x="5582336" y="3172408"/>
          <a:ext cx="6057432" cy="3685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6913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866274" y="116249"/>
            <a:ext cx="101666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4489E77-97B7-9025-A2F3-4CC6B8CBB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542" y="1506775"/>
            <a:ext cx="3103263" cy="5059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8B39EAC-4CBC-9C1B-BDA3-FB2A4A224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058" y="1506775"/>
            <a:ext cx="3673811" cy="5059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4F48A98-9692-96AD-6BA2-7C6E99C7A6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131" y="1506774"/>
            <a:ext cx="4650158" cy="5059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66175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29649" y="557784"/>
            <a:ext cx="5805303" cy="1781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/>
              <a:t> </a:t>
            </a:r>
            <a:r>
              <a:rPr lang="es-MX" sz="1400" b="1" dirty="0">
                <a:solidFill>
                  <a:prstClr val="black"/>
                </a:solidFill>
              </a:rPr>
              <a:t>ACT. 1.- 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lang="es-MX" sz="1400" dirty="0"/>
              <a:t>“Servicios de Mantenimiento Municipal” se rebasa la meta con el </a:t>
            </a:r>
            <a:r>
              <a:rPr lang="es-MX" sz="1400" b="1" dirty="0"/>
              <a:t>141.66%</a:t>
            </a:r>
            <a:r>
              <a:rPr lang="es-MX" sz="1400" dirty="0"/>
              <a:t> de cumplimiento, al realizar 425 servicios de 300 programados.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 </a:t>
            </a:r>
            <a:r>
              <a:rPr lang="es-MX" sz="1400" dirty="0">
                <a:solidFill>
                  <a:prstClr val="black"/>
                </a:solidFill>
              </a:rPr>
              <a:t>E</a:t>
            </a:r>
            <a:r>
              <a:rPr lang="es-MX" sz="1400" dirty="0"/>
              <a:t>n el indicador “Logística de Eventos Oficiales Especiales” se realizó satisfactoriamente el único evento programado para un logro del </a:t>
            </a:r>
            <a:r>
              <a:rPr lang="es-MX" sz="1400" b="1" dirty="0"/>
              <a:t>100%</a:t>
            </a:r>
            <a:r>
              <a:rPr lang="es-MX" sz="1400" dirty="0"/>
              <a:t>.</a:t>
            </a:r>
            <a:endParaRPr lang="es-ES" sz="1400" dirty="0"/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lang="es-MX" sz="1400" dirty="0"/>
              <a:t>“Logística de Eventos Atendidos” también se supera la meta con un logro del </a:t>
            </a:r>
            <a:r>
              <a:rPr lang="es-MX" sz="1400" b="1" dirty="0"/>
              <a:t>151.60%</a:t>
            </a:r>
            <a:r>
              <a:rPr lang="es-MX" sz="1400" dirty="0"/>
              <a:t>  al atender 379 eventos de 250 programados.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185678" y="589992"/>
            <a:ext cx="4755342" cy="1910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sz="1400" dirty="0"/>
              <a:t> 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Servicios de Mantenimiento y Logística Realizados</a:t>
            </a:r>
            <a:r>
              <a:rPr lang="es-ES_tradnl" sz="1400" b="1" dirty="0"/>
              <a:t>” </a:t>
            </a:r>
            <a:r>
              <a:rPr lang="es-ES_tradnl" sz="1400" dirty="0"/>
              <a:t>(PSML) se logró un avance trimestral del </a:t>
            </a:r>
            <a:r>
              <a:rPr lang="es-ES_tradnl" sz="1400" b="1" dirty="0"/>
              <a:t>146.10%</a:t>
            </a:r>
            <a:r>
              <a:rPr lang="es-ES_tradnl" sz="1400" dirty="0"/>
              <a:t> al realizar  805 servicios de mantenimiento de 551 programados; </a:t>
            </a:r>
            <a:r>
              <a:rPr lang="es-MX" sz="1400" dirty="0"/>
              <a:t>este incremento se debió a que las solicitudes de mantenimiento correctivo y solicitudes de logística para la realización de las audiencias públicas, aumentaron. </a:t>
            </a:r>
            <a:endParaRPr lang="es-ES" sz="1200" dirty="0">
              <a:solidFill>
                <a:prstClr val="black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E767BF5-0F8D-4355-BA7C-115396E16A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2840212"/>
              </p:ext>
            </p:extLst>
          </p:nvPr>
        </p:nvGraphicFramePr>
        <p:xfrm>
          <a:off x="291662" y="2617076"/>
          <a:ext cx="4755342" cy="424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E03B9F87-1FB3-4429-822E-CD79E5A1F4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5996034"/>
              </p:ext>
            </p:extLst>
          </p:nvPr>
        </p:nvGraphicFramePr>
        <p:xfrm>
          <a:off x="5411449" y="2680210"/>
          <a:ext cx="6488889" cy="4177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12498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EB2CA6A-87A3-6F7A-8B40-1A20A3B52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322" y="1527810"/>
            <a:ext cx="3275878" cy="51570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84C8F1E-4C34-30B4-17A4-D1C19B51E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175" y="1527810"/>
            <a:ext cx="3350172" cy="51795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AF71F88-8D4D-C6EB-E9FB-F12C80BBC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527809"/>
            <a:ext cx="4724400" cy="25552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2F97070-37E7-2F4B-99FA-6D611248798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5776"/>
          <a:stretch/>
        </p:blipFill>
        <p:spPr>
          <a:xfrm>
            <a:off x="304799" y="4174643"/>
            <a:ext cx="4724401" cy="25290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26391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56422" y="418668"/>
            <a:ext cx="5939246" cy="2403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MX" sz="1400" dirty="0"/>
              <a:t>En el indicador correspondiente a “Conmemoraciones y Celebraciones Cívicas“ se alcanza</a:t>
            </a:r>
            <a:r>
              <a:rPr lang="es-ES_tradnl" sz="1400" dirty="0"/>
              <a:t> la meta con el </a:t>
            </a:r>
            <a:r>
              <a:rPr lang="es-ES_tradnl" sz="1400" b="1" dirty="0"/>
              <a:t>100%, </a:t>
            </a:r>
            <a:r>
              <a:rPr lang="es-ES_tradnl" sz="1400" dirty="0"/>
              <a:t>al participar en 21 conmemoraciones  cívicas  de un total de 21 programadas.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ACT. 2.- </a:t>
            </a:r>
            <a:r>
              <a:rPr lang="es-ES_tradnl" sz="1400" dirty="0"/>
              <a:t>Se supera la meta establecida en el indicador “Participaciones Musicales Realizadas” con el </a:t>
            </a:r>
            <a:r>
              <a:rPr lang="es-ES_tradnl" sz="1400" b="1" dirty="0"/>
              <a:t>129.03%</a:t>
            </a:r>
            <a:r>
              <a:rPr lang="es-ES_tradnl" sz="1400" dirty="0"/>
              <a:t> de logro, al tener 40</a:t>
            </a:r>
            <a:r>
              <a:rPr lang="es-MX" sz="1400" dirty="0"/>
              <a:t> participaciones, frente a las 31 contempladas para este t</a:t>
            </a:r>
            <a:r>
              <a:rPr lang="es-ES_tradnl" sz="1400" dirty="0"/>
              <a:t>rimestre.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S</a:t>
            </a:r>
            <a:r>
              <a:rPr lang="es-MX" sz="1400" dirty="0"/>
              <a:t>e alcanza</a:t>
            </a:r>
            <a:r>
              <a:rPr lang="es-ES_tradnl" sz="1400" dirty="0"/>
              <a:t> el </a:t>
            </a:r>
            <a:r>
              <a:rPr lang="es-ES_tradnl" sz="1400" b="1" dirty="0"/>
              <a:t>66.66% </a:t>
            </a:r>
            <a:r>
              <a:rPr lang="es-ES_tradnl" sz="1400" dirty="0"/>
              <a:t>de avance de la meta en el indicador “</a:t>
            </a:r>
            <a:r>
              <a:rPr lang="es-MX" sz="1400" dirty="0"/>
              <a:t>Eventos Especiales Atendidos”</a:t>
            </a:r>
            <a:r>
              <a:rPr lang="es-ES" sz="1400" dirty="0"/>
              <a:t> al atender 4 de 6 eventos programados. La meta no se alcanza debido a que no se realizaron las solicitudes de apoyo esperadas por parte de las </a:t>
            </a:r>
            <a:r>
              <a:rPr lang="es-MX" sz="1400" dirty="0"/>
              <a:t>fuerzas armadas.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4" y="510577"/>
            <a:ext cx="4353540" cy="1196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Eventos Cívicos y Culturales Realizados</a:t>
            </a:r>
            <a:r>
              <a:rPr lang="es-ES_tradnl" sz="1400" dirty="0"/>
              <a:t>”(PECR) se logró superar la meta con el </a:t>
            </a:r>
            <a:r>
              <a:rPr lang="es-ES_tradnl" sz="1400" b="1" dirty="0"/>
              <a:t>112.06%</a:t>
            </a:r>
            <a:r>
              <a:rPr lang="es-ES_tradnl" sz="1400" dirty="0"/>
              <a:t> al realizar 65 eventos de 58 programados en el segundo trimestre 2025.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UNIDAD DE EVENTOS CÍVICOS</a:t>
            </a: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7605E02-1BC5-4CBE-9DCF-D7C5C61CCC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106399"/>
              </p:ext>
            </p:extLst>
          </p:nvPr>
        </p:nvGraphicFramePr>
        <p:xfrm>
          <a:off x="160744" y="2278118"/>
          <a:ext cx="4791719" cy="4541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4488A24-AA24-454F-A5EC-605895E45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834295"/>
              </p:ext>
            </p:extLst>
          </p:nvPr>
        </p:nvGraphicFramePr>
        <p:xfrm>
          <a:off x="5380226" y="2947904"/>
          <a:ext cx="6651030" cy="3895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902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Eventos Cívicos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D996416-51BF-3896-0E74-8FD538E02E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82"/>
          <a:stretch/>
        </p:blipFill>
        <p:spPr>
          <a:xfrm>
            <a:off x="4524703" y="1527808"/>
            <a:ext cx="4496211" cy="24333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F09A8EB-DE6A-5C98-E6C5-8DA9F174C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702" y="4086303"/>
            <a:ext cx="4496211" cy="24877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98259F7-7F2F-04F0-3A99-BF677D7651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731" r="12727"/>
          <a:stretch/>
        </p:blipFill>
        <p:spPr>
          <a:xfrm>
            <a:off x="200538" y="4076510"/>
            <a:ext cx="4217276" cy="24877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647AA2C-7B80-C123-3D61-BAA5E18CA0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654" r="8872"/>
          <a:stretch/>
        </p:blipFill>
        <p:spPr>
          <a:xfrm>
            <a:off x="9127801" y="1527808"/>
            <a:ext cx="2863661" cy="50364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3AEA208-917D-11DA-282F-5673928BBC4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4425" r="2956"/>
          <a:stretch/>
        </p:blipFill>
        <p:spPr>
          <a:xfrm>
            <a:off x="200538" y="1527809"/>
            <a:ext cx="4217276" cy="24333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AA70D870-1685-6060-2F8E-7C0033FF47F7}"/>
              </a:ext>
            </a:extLst>
          </p:cNvPr>
          <p:cNvSpPr/>
          <p:nvPr/>
        </p:nvSpPr>
        <p:spPr>
          <a:xfrm>
            <a:off x="10708597" y="3212691"/>
            <a:ext cx="334297" cy="35396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9E9ECE31-7597-4DC2-75DB-6B557A342A89}"/>
              </a:ext>
            </a:extLst>
          </p:cNvPr>
          <p:cNvSpPr/>
          <p:nvPr/>
        </p:nvSpPr>
        <p:spPr>
          <a:xfrm>
            <a:off x="4175358" y="4819037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A5D5A8E8-A608-901A-6902-DE0C54958297}"/>
              </a:ext>
            </a:extLst>
          </p:cNvPr>
          <p:cNvSpPr/>
          <p:nvPr/>
        </p:nvSpPr>
        <p:spPr>
          <a:xfrm>
            <a:off x="3916588" y="4874344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28FE0E38-EE8D-4CD3-E76A-2E4884F18550}"/>
              </a:ext>
            </a:extLst>
          </p:cNvPr>
          <p:cNvSpPr/>
          <p:nvPr/>
        </p:nvSpPr>
        <p:spPr>
          <a:xfrm>
            <a:off x="3587620" y="4819037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E55295EE-74CA-64FD-92A9-5C09298A93AB}"/>
              </a:ext>
            </a:extLst>
          </p:cNvPr>
          <p:cNvSpPr/>
          <p:nvPr/>
        </p:nvSpPr>
        <p:spPr>
          <a:xfrm>
            <a:off x="3178235" y="4777251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A068743D-DE90-9C04-4C90-48525B3C524E}"/>
              </a:ext>
            </a:extLst>
          </p:cNvPr>
          <p:cNvSpPr/>
          <p:nvPr/>
        </p:nvSpPr>
        <p:spPr>
          <a:xfrm>
            <a:off x="2997682" y="4777251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354AC148-D500-A598-4F55-A3FBDC56D4F7}"/>
              </a:ext>
            </a:extLst>
          </p:cNvPr>
          <p:cNvSpPr/>
          <p:nvPr/>
        </p:nvSpPr>
        <p:spPr>
          <a:xfrm>
            <a:off x="2833198" y="4721944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0533A76-62BE-A53F-C715-219CEAE3FC59}"/>
              </a:ext>
            </a:extLst>
          </p:cNvPr>
          <p:cNvSpPr/>
          <p:nvPr/>
        </p:nvSpPr>
        <p:spPr>
          <a:xfrm>
            <a:off x="1432265" y="4583065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076B9B31-0F93-617F-196A-F107C8200862}"/>
              </a:ext>
            </a:extLst>
          </p:cNvPr>
          <p:cNvSpPr/>
          <p:nvPr/>
        </p:nvSpPr>
        <p:spPr>
          <a:xfrm>
            <a:off x="936368" y="4721944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9908AD8-94D4-B824-71CD-95EA9E482250}"/>
              </a:ext>
            </a:extLst>
          </p:cNvPr>
          <p:cNvSpPr/>
          <p:nvPr/>
        </p:nvSpPr>
        <p:spPr>
          <a:xfrm>
            <a:off x="532313" y="4777251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3A5F0B62-98B6-082C-C7CD-3FD4EDCF315B}"/>
              </a:ext>
            </a:extLst>
          </p:cNvPr>
          <p:cNvSpPr/>
          <p:nvPr/>
        </p:nvSpPr>
        <p:spPr>
          <a:xfrm>
            <a:off x="9479861" y="3234814"/>
            <a:ext cx="183683" cy="19418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ACEF0960-9A29-89AE-10DC-4E6566AF9FD2}"/>
              </a:ext>
            </a:extLst>
          </p:cNvPr>
          <p:cNvSpPr/>
          <p:nvPr/>
        </p:nvSpPr>
        <p:spPr>
          <a:xfrm>
            <a:off x="11454582" y="2963198"/>
            <a:ext cx="77094" cy="121673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5270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415456" y="418668"/>
            <a:ext cx="6390430" cy="2472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MX" sz="1400" dirty="0"/>
              <a:t>En el indicador “Porcentaje de Incidencias Atendidas” se logra un </a:t>
            </a:r>
            <a:r>
              <a:rPr lang="es-MX" sz="1400" b="1" dirty="0"/>
              <a:t>99.66%</a:t>
            </a:r>
            <a:r>
              <a:rPr lang="es-MX" sz="1400" dirty="0"/>
              <a:t> de avance trimestral, al atender 1,203 de 1,207 incidencias proyectadas.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MX" sz="1400" dirty="0">
                <a:solidFill>
                  <a:prstClr val="black"/>
                </a:solidFill>
              </a:rPr>
              <a:t>E</a:t>
            </a:r>
            <a:r>
              <a:rPr lang="es-MX" sz="1400" dirty="0"/>
              <a:t>n el indicador “Reporte de Finiquitos y/o Liquidación” se logra el </a:t>
            </a:r>
            <a:r>
              <a:rPr lang="es-MX" sz="1400" b="1" dirty="0"/>
              <a:t>66%</a:t>
            </a:r>
            <a:r>
              <a:rPr lang="es-MX" sz="1400" dirty="0"/>
              <a:t> de la meta programada, al entregar 132 reportes, frente a los 200 proyectados; Esto debido a que no fueron gestionados en tiempo los trámites de finiquito de la totalidad de las bajas efectuadas en el período correspondiente.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Y finalmente, en el indicador </a:t>
            </a:r>
            <a:r>
              <a:rPr lang="es-MX" sz="1400" dirty="0"/>
              <a:t>“Expedientes de Personal por Incidencias Actualizados”, se alcanza el </a:t>
            </a:r>
            <a:r>
              <a:rPr lang="es-MX" sz="1400" b="1" dirty="0"/>
              <a:t>99.66% </a:t>
            </a:r>
            <a:r>
              <a:rPr lang="es-MX" sz="1400" dirty="0"/>
              <a:t>de avance, al integrar 1,203 incidencias a cada uno de los expedientes personales de un total de 1,207 expedientes programados en el trimestre.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3" y="557784"/>
            <a:ext cx="4436533" cy="1562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de esta dirección denominado </a:t>
            </a:r>
            <a:r>
              <a:rPr lang="es-ES_tradnl" sz="1400" b="1" dirty="0"/>
              <a:t>“</a:t>
            </a:r>
            <a:r>
              <a:rPr lang="es-MX" sz="1400" dirty="0"/>
              <a:t>Porcentaje de Plantillas de Personal Municipal Entregadas</a:t>
            </a:r>
            <a:r>
              <a:rPr lang="es-ES_tradnl" sz="1400" b="1" dirty="0"/>
              <a:t>”</a:t>
            </a:r>
            <a:r>
              <a:rPr lang="es-ES_tradnl" sz="1400" dirty="0"/>
              <a:t> (PPPME) se logró rebasar la meta trimestral, con el </a:t>
            </a:r>
            <a:r>
              <a:rPr lang="es-ES_tradnl" sz="1400" b="1" dirty="0"/>
              <a:t>100.94%</a:t>
            </a:r>
            <a:r>
              <a:rPr lang="es-ES_tradnl" sz="1400" dirty="0"/>
              <a:t> al procesar 321 plantillas de personal de 318 programadas en el trimestre.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HUMANOS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04CC414-731E-47DB-B503-68115E7958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2816339"/>
              </p:ext>
            </p:extLst>
          </p:nvPr>
        </p:nvGraphicFramePr>
        <p:xfrm>
          <a:off x="120460" y="2561897"/>
          <a:ext cx="4695906" cy="4296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1521ECCD-206B-4C5B-A296-6F2A71C048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4843946"/>
              </p:ext>
            </p:extLst>
          </p:nvPr>
        </p:nvGraphicFramePr>
        <p:xfrm>
          <a:off x="5244131" y="2890713"/>
          <a:ext cx="6674601" cy="3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38587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5">
            <a:extLst>
              <a:ext uri="{FF2B5EF4-FFF2-40B4-BE49-F238E27FC236}">
                <a16:creationId xmlns:a16="http://schemas.microsoft.com/office/drawing/2014/main" id="{7ED7575E-88D2-B771-681D-46A7E5541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76457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1" name="Straight Connector 37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687430" y="1028580"/>
            <a:ext cx="3939871" cy="527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600" b="1" dirty="0"/>
              <a:t>  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El Programa Presupuestario Anual M-PPA 1.4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Programa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Administración de Bienes </a:t>
            </a:r>
            <a:r>
              <a:rPr lang="en-US" sz="1600" dirty="0"/>
              <a:t>y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Servicios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del Municipio,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correspondiente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a la Oficialía Mayor, tiene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como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Propósito</a:t>
            </a:r>
            <a:r>
              <a:rPr lang="en-US" sz="1600" dirty="0"/>
              <a:t> </a:t>
            </a:r>
            <a:r>
              <a:rPr lang="es-MX" sz="1600" dirty="0"/>
              <a:t>c</a:t>
            </a:r>
            <a:r>
              <a:rPr kumimoji="0" lang="es-MX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ontribuir</a:t>
            </a:r>
            <a:r>
              <a:rPr kumimoji="0" lang="es-MX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al logro del Objetivo Estratégico del Plan Municipal de Desarrollo, combinando nuestro compromiso con el Bienestar de las personas mediante un enfoque pragmático y profesional de la gestión pública logrando que los beneficios sean palpables y sostenibles en el tiempo.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n-US" sz="1600" dirty="0"/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400" b="1" dirty="0"/>
              <a:t>NIVEL </a:t>
            </a:r>
            <a:r>
              <a:rPr kumimoji="0" lang="en-US" sz="14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PROPÓSITO</a:t>
            </a:r>
            <a:endParaRPr lang="en-US" sz="1400" b="1" dirty="0"/>
          </a:p>
          <a:p>
            <a:pPr marR="0" lvl="0" algn="just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1600" dirty="0"/>
              <a:t>  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En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este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trimestre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se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alcanza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el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sz="1600" b="1" dirty="0"/>
              <a:t>102.71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%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de avance del indicador “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Porcentaje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Solicitudes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Administrativas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Atendidas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” (PSAA), al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atender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1,140,598</a:t>
            </a:r>
            <a:r>
              <a:rPr lang="en-US" sz="1600" dirty="0"/>
              <a:t>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solicitudes administrativas  de un total de 1,</a:t>
            </a:r>
            <a:r>
              <a:rPr lang="en-US" sz="1600" dirty="0"/>
              <a:t>110,472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programadas en el trimestre. 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500" b="1" dirty="0"/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1637B4D-E131-B60F-5BD5-CB04473B2F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7051624"/>
              </p:ext>
            </p:extLst>
          </p:nvPr>
        </p:nvGraphicFramePr>
        <p:xfrm>
          <a:off x="1085761" y="1125138"/>
          <a:ext cx="5419969" cy="4466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354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353504" y="468949"/>
            <a:ext cx="5271220" cy="1864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ES_tradnl" sz="1400" dirty="0"/>
              <a:t>En la actividad correspondiente a “Eventos Especiales Atendidos” se logra el </a:t>
            </a:r>
            <a:r>
              <a:rPr lang="es-ES_tradnl" sz="1400" b="1" dirty="0"/>
              <a:t>100%</a:t>
            </a:r>
            <a:r>
              <a:rPr lang="es-ES_tradnl" sz="1400" dirty="0"/>
              <a:t> de cumplimiento de la meta programada, con la realización del evento del “55 Aniversario de Cancún”.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ES_tradnl" sz="1400" dirty="0"/>
              <a:t>En la actividad “Cumplimiento de Acuerdos Establecidos” se alcanza el </a:t>
            </a:r>
            <a:r>
              <a:rPr lang="es-ES_tradnl" sz="1400" b="1" dirty="0"/>
              <a:t>65% </a:t>
            </a:r>
            <a:r>
              <a:rPr lang="es-ES_tradnl" sz="1400" dirty="0"/>
              <a:t>de avance, al darle cumplimiento a 13 acuerdos de 20 que se tenían proyectados. </a:t>
            </a:r>
            <a:r>
              <a:rPr lang="es-MX" sz="1400" dirty="0"/>
              <a:t>No se llega a la meta debido a que no se ejerció el presupuesto programado en este período.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s-ES_tradnl" sz="1400" dirty="0"/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411891" y="468949"/>
            <a:ext cx="4894628" cy="15740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La Oficialía Mayor </a:t>
            </a:r>
            <a:r>
              <a:rPr lang="es-ES" sz="1400" dirty="0">
                <a:solidFill>
                  <a:prstClr val="black"/>
                </a:solidFill>
              </a:rPr>
              <a:t>realiza 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gestiones de apoyo a las diversas Dependencias Municipales</a:t>
            </a:r>
            <a:r>
              <a:rPr lang="es-ES" sz="1400" dirty="0">
                <a:solidFill>
                  <a:prstClr val="black"/>
                </a:solidFill>
              </a:rPr>
              <a:t>, así como en los eventos oficiales del Municipio.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su nivel Componente “Porcentaje de Gestiones Realizadas” (PGER), se supera la meta con un logro del </a:t>
            </a:r>
            <a:r>
              <a:rPr lang="es-ES_tradnl" sz="1400" b="1" dirty="0"/>
              <a:t>107.39% </a:t>
            </a:r>
            <a:r>
              <a:rPr lang="es-ES_tradnl" sz="1400" dirty="0"/>
              <a:t>al realizar 1,481 gestiones de 1,379 programadas.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   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A3BD20-A974-324E-08B3-AAD034A84895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9538A3C-4969-4420-B8CA-7AD648B149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456231"/>
              </p:ext>
            </p:extLst>
          </p:nvPr>
        </p:nvGraphicFramePr>
        <p:xfrm>
          <a:off x="411890" y="2548328"/>
          <a:ext cx="4894628" cy="430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951634D7-40ED-46FE-B168-A371D93FDC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897610"/>
              </p:ext>
            </p:extLst>
          </p:nvPr>
        </p:nvGraphicFramePr>
        <p:xfrm>
          <a:off x="6095999" y="2548328"/>
          <a:ext cx="5528724" cy="430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72819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D04AE6D-096B-9F48-061C-0A42C5FF8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87" y="1962807"/>
            <a:ext cx="5932248" cy="38625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9AD61EB-07D2-E4FC-135A-0BDDE514E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271" y="1962806"/>
            <a:ext cx="5704775" cy="38625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7733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E4A5C8-2821-A5AB-B2BB-76275DD392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73"/>
          <a:stretch/>
        </p:blipFill>
        <p:spPr>
          <a:xfrm>
            <a:off x="6793667" y="1804268"/>
            <a:ext cx="5062002" cy="422604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D2A1FCF-8E7D-7549-0D29-6D54C2E4FD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6624"/>
          <a:stretch/>
        </p:blipFill>
        <p:spPr>
          <a:xfrm>
            <a:off x="200538" y="1804268"/>
            <a:ext cx="6476160" cy="422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8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33506" y="413540"/>
            <a:ext cx="5906264" cy="2909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prstClr val="black"/>
                </a:solidFill>
              </a:rPr>
              <a:t>Esta Dirección gestiona 7 indicadores, en 5 de los cuales se alcanza y se supera la meta programada; correspondientes a las “Solicitudes Administrativas Atendidas” con el </a:t>
            </a:r>
            <a:r>
              <a:rPr lang="es-MX" sz="1400" b="1" dirty="0">
                <a:solidFill>
                  <a:prstClr val="black"/>
                </a:solidFill>
              </a:rPr>
              <a:t>108.33%, </a:t>
            </a:r>
            <a:r>
              <a:rPr lang="es-MX" sz="1400" dirty="0">
                <a:solidFill>
                  <a:prstClr val="black"/>
                </a:solidFill>
              </a:rPr>
              <a:t>al atender 650 de las 600 programadas; en la “Integración de Expedientes”, con el </a:t>
            </a:r>
            <a:r>
              <a:rPr lang="es-MX" sz="1400" b="1" dirty="0">
                <a:solidFill>
                  <a:prstClr val="black"/>
                </a:solidFill>
              </a:rPr>
              <a:t>113.33%, </a:t>
            </a:r>
            <a:r>
              <a:rPr lang="es-MX" sz="1400" dirty="0">
                <a:solidFill>
                  <a:prstClr val="black"/>
                </a:solidFill>
              </a:rPr>
              <a:t>al integrar 34 expedientes, frente a los 30 contemplados;</a:t>
            </a:r>
            <a:r>
              <a:rPr lang="es-MX" sz="1400" b="1" dirty="0">
                <a:solidFill>
                  <a:prstClr val="black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en las “Requisiciones para eventos atendidos”, con el </a:t>
            </a:r>
            <a:r>
              <a:rPr lang="es-MX" sz="1400" b="1" dirty="0">
                <a:solidFill>
                  <a:prstClr val="black"/>
                </a:solidFill>
              </a:rPr>
              <a:t>106.66% </a:t>
            </a:r>
            <a:r>
              <a:rPr lang="es-MX" sz="1400" dirty="0">
                <a:solidFill>
                  <a:prstClr val="black"/>
                </a:solidFill>
              </a:rPr>
              <a:t>ya que se atendieron 48 requisiciones de las 45 proyectadas</a:t>
            </a:r>
            <a:r>
              <a:rPr lang="es-MX" sz="1400" b="1" dirty="0">
                <a:solidFill>
                  <a:prstClr val="black"/>
                </a:solidFill>
              </a:rPr>
              <a:t>; </a:t>
            </a:r>
            <a:r>
              <a:rPr lang="es-MX" sz="1400" dirty="0">
                <a:solidFill>
                  <a:prstClr val="black"/>
                </a:solidFill>
              </a:rPr>
              <a:t>de igual forma, en la “Elaboración de solicitudes de pago”, con el </a:t>
            </a:r>
            <a:r>
              <a:rPr lang="es-MX" sz="1400" b="1" dirty="0">
                <a:solidFill>
                  <a:prstClr val="black"/>
                </a:solidFill>
              </a:rPr>
              <a:t>101.93%</a:t>
            </a:r>
            <a:r>
              <a:rPr lang="es-MX" sz="1400" dirty="0">
                <a:solidFill>
                  <a:prstClr val="black"/>
                </a:solidFill>
              </a:rPr>
              <a:t>, realizando 158 solicitudes, frente a las 155 contempladas; y se destaca el logro del </a:t>
            </a:r>
            <a:r>
              <a:rPr lang="es-MX" sz="1400" b="1" dirty="0">
                <a:solidFill>
                  <a:prstClr val="black"/>
                </a:solidFill>
              </a:rPr>
              <a:t>197.87%</a:t>
            </a:r>
            <a:r>
              <a:rPr lang="es-MX" sz="1400" dirty="0">
                <a:solidFill>
                  <a:prstClr val="black"/>
                </a:solidFill>
              </a:rPr>
              <a:t> en las “Solicitudes de Reparaciones de Vehículos”, atendiendo 93 de las 47 solicitudes planteadas en el trimestre, derivado de un incremento sustancial en los requerimientos y necesidades de reparación en el periodo. Por otro lado, en el sexto indicador de “Asistencia de Siniestros” se llega al </a:t>
            </a:r>
            <a:r>
              <a:rPr lang="es-MX" sz="1400" b="1" dirty="0">
                <a:solidFill>
                  <a:prstClr val="black"/>
                </a:solidFill>
              </a:rPr>
              <a:t>88.60%</a:t>
            </a:r>
            <a:r>
              <a:rPr lang="es-MX" sz="1400" dirty="0">
                <a:solidFill>
                  <a:prstClr val="black"/>
                </a:solidFill>
              </a:rPr>
              <a:t> de la meta, lo cual en la práctica se traduce favorablemente, ya que significa un menor número de accidentes.</a:t>
            </a:r>
            <a:endParaRPr kumimoji="0" lang="es-E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52231" y="638748"/>
            <a:ext cx="4353540" cy="1709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su Componente “</a:t>
            </a:r>
            <a:r>
              <a:rPr lang="es-MX" sz="1400" dirty="0"/>
              <a:t>Porcentaje de los Recursos Materiales y Servicios Suministrados</a:t>
            </a:r>
            <a:r>
              <a:rPr lang="es-ES_tradnl" sz="1400" b="1" dirty="0"/>
              <a:t>” </a:t>
            </a:r>
            <a:r>
              <a:rPr lang="es-ES_tradnl" sz="1400" dirty="0"/>
              <a:t>(PRMS) se logró un avance trimestral del </a:t>
            </a:r>
            <a:r>
              <a:rPr lang="es-ES_tradnl" sz="1400" b="1" dirty="0"/>
              <a:t>102.70% </a:t>
            </a:r>
            <a:r>
              <a:rPr lang="es-ES_tradnl" sz="1400" dirty="0"/>
              <a:t>realizando 1,130,765 gestiones de 1,100,956 programadas.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0AF229-D747-EBEB-6ED8-3B26E8DBA379}"/>
              </a:ext>
            </a:extLst>
          </p:cNvPr>
          <p:cNvSpPr txBox="1"/>
          <p:nvPr/>
        </p:nvSpPr>
        <p:spPr>
          <a:xfrm>
            <a:off x="3228580" y="162770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4A3A43F3-1520-4543-8F3D-9FA9157FB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7004752"/>
              </p:ext>
            </p:extLst>
          </p:nvPr>
        </p:nvGraphicFramePr>
        <p:xfrm>
          <a:off x="266047" y="2429521"/>
          <a:ext cx="4925907" cy="442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9479416"/>
              </p:ext>
            </p:extLst>
          </p:nvPr>
        </p:nvGraphicFramePr>
        <p:xfrm>
          <a:off x="5733505" y="3323302"/>
          <a:ext cx="6114281" cy="3534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6211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807598" y="2026826"/>
            <a:ext cx="4010208" cy="3184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600" b="1" dirty="0">
                <a:solidFill>
                  <a:prstClr val="black"/>
                </a:solidFill>
              </a:rPr>
              <a:t>ACTIVIDAD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“Porcentaje de </a:t>
            </a:r>
            <a:r>
              <a:rPr lang="es-ES" sz="1600" b="1" dirty="0">
                <a:solidFill>
                  <a:prstClr val="black"/>
                </a:solidFill>
              </a:rPr>
              <a:t>Combustible Suministrado”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600" dirty="0"/>
              <a:t>En el séptimo indicador correspondiente al “Porcentaje de Combustible Suministrado”, se supera la meta con el </a:t>
            </a:r>
            <a:r>
              <a:rPr lang="es-ES_tradnl" sz="1600" b="1" dirty="0"/>
              <a:t>102.70%</a:t>
            </a:r>
            <a:r>
              <a:rPr lang="es-ES_tradnl" sz="1600" dirty="0"/>
              <a:t>, al suministrarse 1,129,712 litros de combustible de un total de 1,100,000 programados.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2E26F96-492D-4700-0CC4-4606E7EC545B}"/>
              </a:ext>
            </a:extLst>
          </p:cNvPr>
          <p:cNvSpPr txBox="1"/>
          <p:nvPr/>
        </p:nvSpPr>
        <p:spPr>
          <a:xfrm>
            <a:off x="3228580" y="339824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3F4123E-58DC-4856-8285-B8ABCDADF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945607"/>
              </p:ext>
            </p:extLst>
          </p:nvPr>
        </p:nvGraphicFramePr>
        <p:xfrm>
          <a:off x="5649563" y="1499895"/>
          <a:ext cx="5734839" cy="4421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698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97FD97E-19D0-47C2-2ECD-B25EF65D5F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68"/>
          <a:stretch/>
        </p:blipFill>
        <p:spPr>
          <a:xfrm>
            <a:off x="200538" y="1521379"/>
            <a:ext cx="3121415" cy="51080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C470E8E-DFA8-7CFD-5EE9-BBB6508291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29" b="16754"/>
          <a:stretch/>
        </p:blipFill>
        <p:spPr>
          <a:xfrm>
            <a:off x="3425729" y="1521379"/>
            <a:ext cx="5043714" cy="23219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1EE5F90-DCAC-0662-49BE-3D4326C1A3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082" r="10975"/>
          <a:stretch/>
        </p:blipFill>
        <p:spPr>
          <a:xfrm>
            <a:off x="3425729" y="3952260"/>
            <a:ext cx="5043714" cy="26640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B095DEA-2D97-5ACC-2963-FD8A7DBFDB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94" b="9913"/>
          <a:stretch/>
        </p:blipFill>
        <p:spPr>
          <a:xfrm>
            <a:off x="8573218" y="1527810"/>
            <a:ext cx="3418244" cy="51015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29409" y="370627"/>
            <a:ext cx="6182828" cy="3118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algn="just">
              <a:defRPr/>
            </a:pPr>
            <a:r>
              <a:rPr lang="es-ES_tradnl" sz="1400" dirty="0"/>
              <a:t>Se logra el </a:t>
            </a:r>
            <a:r>
              <a:rPr lang="es-ES_tradnl" sz="1400" b="1" dirty="0"/>
              <a:t>100%</a:t>
            </a:r>
            <a:r>
              <a:rPr lang="es-ES_tradnl" sz="1400" dirty="0"/>
              <a:t> en el indicador “Mantenimiento de las Áreas”, ya que se cumplió realizar el único mantenimiento programado; se obtiene el </a:t>
            </a:r>
            <a:r>
              <a:rPr lang="es-ES_tradnl" sz="1400" b="1" dirty="0"/>
              <a:t>85.15%</a:t>
            </a:r>
            <a:r>
              <a:rPr lang="es-ES_tradnl" sz="1400" dirty="0"/>
              <a:t> en “Expedientes Actualizados”, al actualizar 608 expedientes de los 714 contemplados; por otro lado, debido a que se averió un vehículo de los dos que se tienen destinados para la inspección, verificación y </a:t>
            </a:r>
            <a:r>
              <a:rPr lang="es-MX" sz="1400" dirty="0"/>
              <a:t>actualización</a:t>
            </a:r>
            <a:r>
              <a:rPr lang="es-ES_tradnl" sz="1400" dirty="0"/>
              <a:t> de expedientes; se logra el </a:t>
            </a:r>
            <a:r>
              <a:rPr lang="es-ES_tradnl" sz="1400" b="1" dirty="0"/>
              <a:t>95.23% </a:t>
            </a:r>
            <a:r>
              <a:rPr lang="es-ES_tradnl" sz="1400" dirty="0"/>
              <a:t>de cumplimiento en la actividad “Regulación de Bienes“ al realizar 680 regulaciones de las 714 programadas; por otra parte, en las actividades de “Avance en Claves de Bienes” y “Avance en los Resguardos e Inventarios”,</a:t>
            </a:r>
            <a:r>
              <a:rPr lang="es-ES_tradnl" sz="1400" b="1" dirty="0"/>
              <a:t> </a:t>
            </a:r>
            <a:r>
              <a:rPr lang="es-ES_tradnl" sz="1400" dirty="0"/>
              <a:t>únicamente</a:t>
            </a:r>
            <a:r>
              <a:rPr lang="es-ES_tradnl" sz="1400" b="1" dirty="0"/>
              <a:t> </a:t>
            </a:r>
            <a:r>
              <a:rPr lang="es-ES_tradnl" sz="1400" dirty="0"/>
              <a:t>se alcanza el </a:t>
            </a:r>
            <a:r>
              <a:rPr lang="es-ES_tradnl" sz="1400" b="1" dirty="0"/>
              <a:t>70.81% </a:t>
            </a:r>
            <a:r>
              <a:rPr lang="es-ES_tradnl" sz="1400" dirty="0"/>
              <a:t>de cumplimiento, en ambos indicadores, toda vez que se realizaron 432 acciones de las 610 proyectadas, debido </a:t>
            </a:r>
            <a:r>
              <a:rPr lang="es-MX" sz="1400" dirty="0">
                <a:solidFill>
                  <a:prstClr val="black"/>
                </a:solidFill>
              </a:rPr>
              <a:t>a que las dependencias no solicitaron los bienes muebles proyectados en el trimestre; en lo referente a la actividad</a:t>
            </a:r>
            <a:r>
              <a:rPr lang="es-ES_tradnl" sz="1400" dirty="0"/>
              <a:t> “Evaluaciones basadas en Auditoría”, se logra rebasar la meta establecida con el </a:t>
            </a:r>
            <a:r>
              <a:rPr lang="es-ES_tradnl" sz="1400" b="1" dirty="0"/>
              <a:t>106.25%</a:t>
            </a:r>
            <a:r>
              <a:rPr lang="es-ES_tradnl" sz="1400" dirty="0"/>
              <a:t> ya que se obtuvo un avance de 34 evaluaciones frente a las 32 contempladas.</a:t>
            </a: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98354" y="557784"/>
            <a:ext cx="4353540" cy="161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Avance en las Operaciones de Resguardo y Control</a:t>
            </a:r>
            <a:r>
              <a:rPr lang="es-ES_tradnl" sz="1400" dirty="0"/>
              <a:t>” (PAORC) se logró un avance trimestral del </a:t>
            </a:r>
            <a:r>
              <a:rPr lang="es-ES_tradnl" sz="1400" b="1" dirty="0"/>
              <a:t>81.57%</a:t>
            </a:r>
            <a:r>
              <a:rPr lang="es-ES_tradnl" sz="1400" dirty="0"/>
              <a:t> al realizarse 2,187 operaciones de 2,681 programadas. Esto derivado de que en 2 indicadores “Claves de Bienes Generadas” y “Resguardos e Inventarios” solo se alcanza el 70.81% respecto a la meta programada.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1086707-97E2-2911-77F7-90C74AA90580}"/>
              </a:ext>
            </a:extLst>
          </p:cNvPr>
          <p:cNvSpPr txBox="1"/>
          <p:nvPr/>
        </p:nvSpPr>
        <p:spPr>
          <a:xfrm>
            <a:off x="3228580" y="112643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B5B4B8A-0152-4BFE-B3DE-9F12887F4E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5215849"/>
              </p:ext>
            </p:extLst>
          </p:nvPr>
        </p:nvGraphicFramePr>
        <p:xfrm>
          <a:off x="173515" y="2501770"/>
          <a:ext cx="4803219" cy="4370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0C9DBA0-BEF7-4D0D-A1C5-A710B0527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1665838"/>
              </p:ext>
            </p:extLst>
          </p:nvPr>
        </p:nvGraphicFramePr>
        <p:xfrm>
          <a:off x="5385978" y="3746977"/>
          <a:ext cx="6469691" cy="3160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11978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Naranja roj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3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4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5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6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7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8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9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18836</TotalTime>
  <Words>2072</Words>
  <Application>Microsoft Office PowerPoint</Application>
  <PresentationFormat>Panorámica</PresentationFormat>
  <Paragraphs>394</Paragraphs>
  <Slides>19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Unidad Jurídica CM</cp:lastModifiedBy>
  <cp:revision>376</cp:revision>
  <cp:lastPrinted>2021-08-02T16:59:29Z</cp:lastPrinted>
  <dcterms:created xsi:type="dcterms:W3CDTF">2021-04-16T16:11:05Z</dcterms:created>
  <dcterms:modified xsi:type="dcterms:W3CDTF">2025-08-11T22:20:58Z</dcterms:modified>
</cp:coreProperties>
</file>