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6"/>
  </p:notesMasterIdLst>
  <p:sldIdLst>
    <p:sldId id="257" r:id="rId2"/>
    <p:sldId id="315" r:id="rId3"/>
    <p:sldId id="324" r:id="rId4"/>
    <p:sldId id="312" r:id="rId5"/>
    <p:sldId id="325" r:id="rId6"/>
    <p:sldId id="327" r:id="rId7"/>
    <p:sldId id="283" r:id="rId8"/>
    <p:sldId id="326" r:id="rId9"/>
    <p:sldId id="317" r:id="rId10"/>
    <p:sldId id="313" r:id="rId11"/>
    <p:sldId id="328" r:id="rId12"/>
    <p:sldId id="314" r:id="rId13"/>
    <p:sldId id="319" r:id="rId14"/>
    <p:sldId id="300" r:id="rId15"/>
  </p:sldIdLst>
  <p:sldSz cx="12192000" cy="6858000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C09F4C"/>
    <a:srgbClr val="FFCC66"/>
    <a:srgbClr val="9966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7" autoAdjust="0"/>
    <p:restoredTop sz="95885"/>
  </p:normalViewPr>
  <p:slideViewPr>
    <p:cSldViewPr snapToGrid="0" snapToObjects="1">
      <p:cViewPr varScale="1">
        <p:scale>
          <a:sx n="114" d="100"/>
          <a:sy n="114" d="100"/>
        </p:scale>
        <p:origin x="4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ownloads\Gr&#225;ficas%20OF.%20MAYOR%203Tr24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ANTICORRUPCI&#211;N%203T%202024\Graficas\graficas%202TRIM%20anticorrupcion%20CM24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ANTICORRUPCI&#211;N%203T%202024\Graficas\graficas%202TRIM%20anticorrupcion%20CM24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ANTICORRUPCI&#211;N%203T%202024\Graficas\graficas%202TRIM%20anticorrupcion%20CM24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ANTICORRUPCI&#211;N%203T%202024\Graficas\graficas%202TRIM%20anticorrupcion%20CM24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ANTICORRUPCI&#211;N%203T%202024\Graficas\graficas%202TRIM%20anticorrupcion%20CM24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ANTICORRUPCI&#211;N%203T%202024\Graficas\graficas%202TRIM%20anticorrupcion%20CM24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TERCER%20TRIMESTRE\ANTICORRUPCI&#211;N%203T%202024\Graficas\graficas%202TRIM%20anticorrupcion%20CM24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ownloads\Gr&#225;ficas%20OF.%20MAYOR%203Tr24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META PLANEADA Y ALCANZADA A</a:t>
            </a:r>
            <a:r>
              <a:rPr lang="es-MX" sz="1200" b="1" i="0" baseline="0" dirty="0">
                <a:effectLst/>
              </a:rPr>
              <a:t> </a:t>
            </a:r>
            <a:r>
              <a:rPr lang="es-MX" sz="1400" b="1" i="0" baseline="0" dirty="0">
                <a:effectLst/>
              </a:rPr>
              <a:t>NIVEL PROPÓSITO </a:t>
            </a:r>
            <a:endParaRPr lang="es-MX" sz="1400" b="1" dirty="0">
              <a:effectLst/>
            </a:endParaRPr>
          </a:p>
          <a:p>
            <a:pPr>
              <a:defRPr/>
            </a:pPr>
            <a:r>
              <a:rPr lang="es-MX" sz="1200" b="0" i="0" baseline="0" dirty="0">
                <a:effectLst/>
              </a:rPr>
              <a:t>TERCER TRIMESTRE 2024</a:t>
            </a:r>
            <a:endParaRPr lang="es-MX" sz="1200" b="0" dirty="0">
              <a:effectLst/>
            </a:endParaRPr>
          </a:p>
          <a:p>
            <a:pPr>
              <a:defRPr/>
            </a:pPr>
            <a:r>
              <a:rPr lang="es-MX" sz="1200" b="0" i="0" baseline="0" dirty="0">
                <a:effectLst/>
              </a:rPr>
              <a:t>EN UNIDADES Y PORCENTAJE DE AVANCE</a:t>
            </a:r>
            <a:endParaRPr lang="es-MX" sz="1200" b="0" dirty="0">
              <a:effectLst/>
            </a:endParaRPr>
          </a:p>
        </c:rich>
      </c:tx>
      <c:layout>
        <c:manualLayout>
          <c:xMode val="edge"/>
          <c:yMode val="edge"/>
          <c:x val="0.16661794177277731"/>
          <c:y val="5.790195714561438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 1 1T22'!$B$4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70AD47">
                <a:lumMod val="5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Puntaje Obtenido en Sistema Politico Estable y Funcional</c:v>
                </c:pt>
              </c:strCache>
            </c:strRef>
          </c:cat>
          <c:val>
            <c:numRef>
              <c:f>'Propósito 1 1T22'!$C$4</c:f>
              <c:numCache>
                <c:formatCode>General</c:formatCode>
                <c:ptCount val="1"/>
                <c:pt idx="0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F0-465D-A222-AE0611C6BA6D}"/>
            </c:ext>
          </c:extLst>
        </c:ser>
        <c:ser>
          <c:idx val="1"/>
          <c:order val="1"/>
          <c:tx>
            <c:strRef>
              <c:f>'Propósito 1 1T22'!$B$5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70AD47">
                <a:lumMod val="40000"/>
                <a:lumOff val="6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Puntaje Obtenido en Sistema Politico Estable y Funcional</c:v>
                </c:pt>
              </c:strCache>
            </c:strRef>
          </c:cat>
          <c:val>
            <c:numRef>
              <c:f>'Propósito 1 1T22'!$C$5</c:f>
              <c:numCache>
                <c:formatCode>General</c:formatCode>
                <c:ptCount val="1"/>
                <c:pt idx="0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F0-465D-A222-AE0611C6BA6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3618843145044483E-2"/>
                  <c:y val="-1.08172416710597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0F0-465D-A222-AE0611C6BA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Puntaje Obtenido en Sistema Politico Estable y Funcional</c:v>
                </c:pt>
              </c:strCache>
            </c:strRef>
          </c:cat>
          <c:val>
            <c:numRef>
              <c:f>'Propósito 1 1T22'!$C$6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0F0-465D-A222-AE0611C6BA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7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6432"/>
        <c:crosses val="autoZero"/>
        <c:crossBetween val="between"/>
        <c:majorUnit val="10"/>
        <c:minorUnit val="10"/>
      </c:valAx>
      <c:valAx>
        <c:axId val="-882921200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</a:p>
          <a:p>
            <a:pPr algn="ctr">
              <a:defRPr sz="1100"/>
            </a:pPr>
            <a:r>
              <a:rPr lang="es-MX" sz="11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</a:p>
          <a:p>
            <a:pPr algn="ctr">
              <a:defRPr sz="1100"/>
            </a:pPr>
            <a:r>
              <a:rPr lang="es-MX" sz="11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</a:p>
        </c:rich>
      </c:tx>
      <c:layout>
        <c:manualLayout>
          <c:xMode val="edge"/>
          <c:yMode val="edge"/>
          <c:x val="0.10680297763969517"/>
          <c:y val="1.77063674791868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2B 3T24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0954880269771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E2B-4A49-A73F-81CA4249D3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2B 3T24 '!$C$3</c:f>
              <c:strCache>
                <c:ptCount val="1"/>
                <c:pt idx="0">
                  <c:v>Solicitudes de acceso a la información pública recibidas</c:v>
                </c:pt>
              </c:strCache>
            </c:strRef>
          </c:cat>
          <c:val>
            <c:numRef>
              <c:f>'Actividades 2B 3T24 '!$C$4</c:f>
              <c:numCache>
                <c:formatCode>#,##0</c:formatCode>
                <c:ptCount val="1"/>
                <c:pt idx="0">
                  <c:v>122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2B-4A49-A73F-81CA4249D3B7}"/>
            </c:ext>
          </c:extLst>
        </c:ser>
        <c:ser>
          <c:idx val="1"/>
          <c:order val="1"/>
          <c:tx>
            <c:strRef>
              <c:f>'Actividades 2B 3T24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023549600331126E-2"/>
                  <c:y val="7.30325351318118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E2B-4A49-A73F-81CA4249D3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2B 3T24 '!$C$3</c:f>
              <c:strCache>
                <c:ptCount val="1"/>
                <c:pt idx="0">
                  <c:v>Solicitudes de acceso a la información pública recibidas</c:v>
                </c:pt>
              </c:strCache>
            </c:strRef>
          </c:cat>
          <c:val>
            <c:numRef>
              <c:f>'Actividades 2B 3T24 '!$C$5</c:f>
              <c:numCache>
                <c:formatCode>#,##0</c:formatCode>
                <c:ptCount val="1"/>
                <c:pt idx="0">
                  <c:v>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E2B-4A49-A73F-81CA4249D3B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2957690413301293"/>
                  <c:y val="4.5357844885501248E-5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127.04%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FE2B-4A49-A73F-81CA4249D3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22225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2B 3T24 '!$C$3</c:f>
              <c:strCache>
                <c:ptCount val="1"/>
                <c:pt idx="0">
                  <c:v>Solicitudes de acceso a la información pública recibidas</c:v>
                </c:pt>
              </c:strCache>
            </c:strRef>
          </c:cat>
          <c:val>
            <c:numRef>
              <c:f>'Actividades 2B 3T24 '!$C$6</c:f>
              <c:numCache>
                <c:formatCode>0%</c:formatCode>
                <c:ptCount val="1"/>
                <c:pt idx="0">
                  <c:v>1.2704918032786885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FE2B-4A49-A73F-81CA4249D3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in val="0.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  <c:majorUnit val="5.000000000000001E-2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 b="0" i="0" baseline="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2024</a:t>
            </a: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32608564203033674"/>
          <c:y val="7.94278776528478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4088371808102085"/>
          <c:y val="0.26854708417054335"/>
          <c:w val="0.72465975864327548"/>
          <c:h val="0.452020732832172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'ACT. FP &gt;4'!$B$4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38E5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9D9-4528-B4DD-EB96AF2964B7}"/>
              </c:ext>
            </c:extLst>
          </c:dPt>
          <c:dPt>
            <c:idx val="3"/>
            <c:invertIfNegative val="0"/>
            <c:bubble3D val="0"/>
            <c:spPr>
              <a:solidFill>
                <a:srgbClr val="B38E5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9D9-4528-B4DD-EB96AF2964B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&gt;4'!$C$3:$F$3</c:f>
              <c:strCache>
                <c:ptCount val="4"/>
                <c:pt idx="0">
                  <c:v>Cumplimiento en Declaraciones Patrimoniales y de Interés  de sujetos obligados                             </c:v>
                </c:pt>
                <c:pt idx="1">
                  <c:v>Registros del Padrón en el Sistema Municipal de Inspectores</c:v>
                </c:pt>
                <c:pt idx="2">
                  <c:v>Actas de Entrega y Recepción Concluidas     </c:v>
                </c:pt>
                <c:pt idx="3">
                  <c:v>Evaluaciones aplicadas para detectar la satisfacción de los usuarios en Trámites y Servicios.</c:v>
                </c:pt>
              </c:strCache>
            </c:strRef>
          </c:cat>
          <c:val>
            <c:numRef>
              <c:f>'ACT. FP &gt;4'!$C$4:$F$4</c:f>
              <c:numCache>
                <c:formatCode>0.00</c:formatCode>
                <c:ptCount val="4"/>
                <c:pt idx="0">
                  <c:v>250</c:v>
                </c:pt>
                <c:pt idx="1">
                  <c:v>240</c:v>
                </c:pt>
                <c:pt idx="2" formatCode="General">
                  <c:v>15</c:v>
                </c:pt>
                <c:pt idx="3" formatCode="General">
                  <c:v>1500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9D9-4528-B4DD-EB96AF2964B7}"/>
            </c:ext>
          </c:extLst>
        </c:ser>
        <c:ser>
          <c:idx val="1"/>
          <c:order val="1"/>
          <c:tx>
            <c:strRef>
              <c:f>'ACT. FP &gt;4'!$B$5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&gt;4'!$C$3:$F$3</c:f>
              <c:strCache>
                <c:ptCount val="4"/>
                <c:pt idx="0">
                  <c:v>Cumplimiento en Declaraciones Patrimoniales y de Interés  de sujetos obligados                             </c:v>
                </c:pt>
                <c:pt idx="1">
                  <c:v>Registros del Padrón en el Sistema Municipal de Inspectores</c:v>
                </c:pt>
                <c:pt idx="2">
                  <c:v>Actas de Entrega y Recepción Concluidas     </c:v>
                </c:pt>
                <c:pt idx="3">
                  <c:v>Evaluaciones aplicadas para detectar la satisfacción de los usuarios en Trámites y Servicios.</c:v>
                </c:pt>
              </c:strCache>
            </c:strRef>
          </c:cat>
          <c:val>
            <c:numRef>
              <c:f>'ACT. FP &gt;4'!$C$5:$F$5</c:f>
              <c:numCache>
                <c:formatCode>0.00</c:formatCode>
                <c:ptCount val="4"/>
                <c:pt idx="0">
                  <c:v>285</c:v>
                </c:pt>
                <c:pt idx="1">
                  <c:v>250</c:v>
                </c:pt>
                <c:pt idx="2" formatCode="General">
                  <c:v>27</c:v>
                </c:pt>
                <c:pt idx="3" formatCode="General">
                  <c:v>239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9D9-4528-B4DD-EB96AF2964B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7402760666305853E-2"/>
                  <c:y val="7.16702125950456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9D9-4528-B4DD-EB96AF2964B7}"/>
                </c:ext>
              </c:extLst>
            </c:dLbl>
            <c:dLbl>
              <c:idx val="1"/>
              <c:layout>
                <c:manualLayout>
                  <c:x val="-2.8210947901796484E-4"/>
                  <c:y val="2.93662542373270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9D9-4528-B4DD-EB96AF2964B7}"/>
                </c:ext>
              </c:extLst>
            </c:dLbl>
            <c:dLbl>
              <c:idx val="2"/>
              <c:layout>
                <c:manualLayout>
                  <c:x val="-9.6614572140085037E-3"/>
                  <c:y val="0.113676267066932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9D9-4528-B4DD-EB96AF2964B7}"/>
                </c:ext>
              </c:extLst>
            </c:dLbl>
            <c:dLbl>
              <c:idx val="3"/>
              <c:layout>
                <c:manualLayout>
                  <c:x val="4.7358891057433811E-3"/>
                  <c:y val="-0.107702582675213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9D9-4528-B4DD-EB96AF2964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&gt;4'!$C$3:$F$3</c:f>
              <c:strCache>
                <c:ptCount val="4"/>
                <c:pt idx="0">
                  <c:v>Cumplimiento en Declaraciones Patrimoniales y de Interés  de sujetos obligados                             </c:v>
                </c:pt>
                <c:pt idx="1">
                  <c:v>Registros del Padrón en el Sistema Municipal de Inspectores</c:v>
                </c:pt>
                <c:pt idx="2">
                  <c:v>Actas de Entrega y Recepción Concluidas     </c:v>
                </c:pt>
                <c:pt idx="3">
                  <c:v>Evaluaciones aplicadas para detectar la satisfacción de los usuarios en Trámites y Servicios.</c:v>
                </c:pt>
              </c:strCache>
            </c:strRef>
          </c:cat>
          <c:val>
            <c:numRef>
              <c:f>'ACT. FP &gt;4'!$C$6:$F$6</c:f>
              <c:numCache>
                <c:formatCode>0.00%</c:formatCode>
                <c:ptCount val="4"/>
                <c:pt idx="0">
                  <c:v>1.1399999999999999</c:v>
                </c:pt>
                <c:pt idx="1">
                  <c:v>1.0416666666666667</c:v>
                </c:pt>
                <c:pt idx="2">
                  <c:v>1.8</c:v>
                </c:pt>
                <c:pt idx="3">
                  <c:v>0.15933333333333333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89D9-4528-B4DD-EB96AF2964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786559"/>
        <c:axId val="176794879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176794879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76786559"/>
        <c:crosses val="max"/>
        <c:crossBetween val="between"/>
      </c:valAx>
      <c:catAx>
        <c:axId val="17678655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79487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200"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</a:p>
          <a:p>
            <a:pPr>
              <a:defRPr sz="1200"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32694028631036509"/>
          <c:y val="5.7912893861316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4088371808102085"/>
          <c:y val="0.26854708417054335"/>
          <c:w val="0.72465975864327548"/>
          <c:h val="0.452020732832172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'ACT. FP &gt;40'!$B$4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&gt;40'!$C$3:$F$3</c:f>
              <c:strCache>
                <c:ptCount val="4"/>
                <c:pt idx="0">
                  <c:v>Integración de Comités de Contraloría Social</c:v>
                </c:pt>
                <c:pt idx="1">
                  <c:v>Evaluaciones del Programa Municipal de Acreditación "Calidad y Servicio con CUENTAS CLARAS".(PMACSCC)
</c:v>
                </c:pt>
                <c:pt idx="2">
                  <c:v>Porcentajes de actividades de Combate a la Corrupción implementadas</c:v>
                </c:pt>
                <c:pt idx="3">
                  <c:v>Evaluación y Seguimiento al Programa Especial Anticorrupción Implementado</c:v>
                </c:pt>
              </c:strCache>
            </c:strRef>
          </c:cat>
          <c:val>
            <c:numRef>
              <c:f>'ACT. FP &gt;40'!$C$4:$F$4</c:f>
              <c:numCache>
                <c:formatCode>General</c:formatCode>
                <c:ptCount val="4"/>
                <c:pt idx="0">
                  <c:v>10</c:v>
                </c:pt>
                <c:pt idx="1">
                  <c:v>2</c:v>
                </c:pt>
                <c:pt idx="2">
                  <c:v>0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17-4FA1-B0BE-EFAFBF327944}"/>
            </c:ext>
          </c:extLst>
        </c:ser>
        <c:ser>
          <c:idx val="1"/>
          <c:order val="1"/>
          <c:tx>
            <c:strRef>
              <c:f>'ACT. FP &gt;40'!$B$5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&gt;40'!$C$3:$F$3</c:f>
              <c:strCache>
                <c:ptCount val="4"/>
                <c:pt idx="0">
                  <c:v>Integración de Comités de Contraloría Social</c:v>
                </c:pt>
                <c:pt idx="1">
                  <c:v>Evaluaciones del Programa Municipal de Acreditación "Calidad y Servicio con CUENTAS CLARAS".(PMACSCC)
</c:v>
                </c:pt>
                <c:pt idx="2">
                  <c:v>Porcentajes de actividades de Combate a la Corrupción implementadas</c:v>
                </c:pt>
                <c:pt idx="3">
                  <c:v>Evaluación y Seguimiento al Programa Especial Anticorrupción Implementado</c:v>
                </c:pt>
              </c:strCache>
            </c:strRef>
          </c:cat>
          <c:val>
            <c:numRef>
              <c:f>'ACT. FP &gt;40'!$C$5:$F$5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517-4FA1-B0BE-EFAFBF32794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6706440565237245E-2"/>
                  <c:y val="-9.59401404378183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517-4FA1-B0BE-EFAFBF327944}"/>
                </c:ext>
              </c:extLst>
            </c:dLbl>
            <c:dLbl>
              <c:idx val="1"/>
              <c:layout>
                <c:manualLayout>
                  <c:x val="2.2275254086982937E-3"/>
                  <c:y val="3.80452281046521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517-4FA1-B0BE-EFAFBF327944}"/>
                </c:ext>
              </c:extLst>
            </c:dLbl>
            <c:dLbl>
              <c:idx val="3"/>
              <c:layout>
                <c:manualLayout>
                  <c:x val="-2.2275254086982937E-3"/>
                  <c:y val="2.97745263427711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517-4FA1-B0BE-EFAFBF3279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&gt;40'!$C$3:$F$3</c:f>
              <c:strCache>
                <c:ptCount val="4"/>
                <c:pt idx="0">
                  <c:v>Integración de Comités de Contraloría Social</c:v>
                </c:pt>
                <c:pt idx="1">
                  <c:v>Evaluaciones del Programa Municipal de Acreditación "Calidad y Servicio con CUENTAS CLARAS".(PMACSCC)
</c:v>
                </c:pt>
                <c:pt idx="2">
                  <c:v>Porcentajes de actividades de Combate a la Corrupción implementadas</c:v>
                </c:pt>
                <c:pt idx="3">
                  <c:v>Evaluación y Seguimiento al Programa Especial Anticorrupción Implementado</c:v>
                </c:pt>
              </c:strCache>
            </c:strRef>
          </c:cat>
          <c:val>
            <c:numRef>
              <c:f>'ACT. FP &gt;40'!$C$6:$F$6</c:f>
              <c:numCache>
                <c:formatCode>0.00%</c:formatCode>
                <c:ptCount val="4"/>
                <c:pt idx="0">
                  <c:v>0.4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7517-4FA1-B0BE-EFAFBF3279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786559"/>
        <c:axId val="176794879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176794879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76786559"/>
        <c:crosses val="max"/>
        <c:crossBetween val="between"/>
      </c:valAx>
      <c:catAx>
        <c:axId val="17678655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79487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DIMRA 20'!$B$4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DIMRA 20'!$C$3:$D$3</c:f>
              <c:strCache>
                <c:ptCount val="2"/>
                <c:pt idx="0">
                  <c:v>Quejas y/o denuncias ciudadanas recibidas</c:v>
                </c:pt>
                <c:pt idx="1">
                  <c:v>Personas atendidas por la Contraloría Municipal</c:v>
                </c:pt>
              </c:strCache>
            </c:strRef>
          </c:cat>
          <c:val>
            <c:numRef>
              <c:f>'ACT DIMRA 20'!$C$4:$D$4</c:f>
              <c:numCache>
                <c:formatCode>General</c:formatCode>
                <c:ptCount val="2"/>
                <c:pt idx="0">
                  <c:v>50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F3-4943-9B1F-77B1F3EFD5CD}"/>
            </c:ext>
          </c:extLst>
        </c:ser>
        <c:ser>
          <c:idx val="1"/>
          <c:order val="1"/>
          <c:tx>
            <c:strRef>
              <c:f>'ACT DIMRA 20'!$B$5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DIMRA 20'!$C$3:$D$3</c:f>
              <c:strCache>
                <c:ptCount val="2"/>
                <c:pt idx="0">
                  <c:v>Quejas y/o denuncias ciudadanas recibidas</c:v>
                </c:pt>
                <c:pt idx="1">
                  <c:v>Personas atendidas por la Contraloría Municipal</c:v>
                </c:pt>
              </c:strCache>
            </c:strRef>
          </c:cat>
          <c:val>
            <c:numRef>
              <c:f>'ACT DIMRA 20'!$C$5:$D$5</c:f>
              <c:numCache>
                <c:formatCode>General</c:formatCode>
                <c:ptCount val="2"/>
                <c:pt idx="0">
                  <c:v>56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F3-4943-9B1F-77B1F3EFD5C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8.380952223829162E-2"/>
                  <c:y val="-7.97101813124187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1F3-4943-9B1F-77B1F3EFD5CD}"/>
                </c:ext>
              </c:extLst>
            </c:dLbl>
            <c:dLbl>
              <c:idx val="1"/>
              <c:layout>
                <c:manualLayout>
                  <c:x val="6.809523681861189E-2"/>
                  <c:y val="9.565221757490238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106.66%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D1F3-4943-9B1F-77B1F3EFD5C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DIMRA 20'!$C$3:$D$3</c:f>
              <c:strCache>
                <c:ptCount val="2"/>
                <c:pt idx="0">
                  <c:v>Quejas y/o denuncias ciudadanas recibidas</c:v>
                </c:pt>
                <c:pt idx="1">
                  <c:v>Personas atendidas por la Contraloría Municipal</c:v>
                </c:pt>
              </c:strCache>
            </c:strRef>
          </c:cat>
          <c:val>
            <c:numRef>
              <c:f>'ACT DIMRA 20'!$C$6:$D$6</c:f>
              <c:numCache>
                <c:formatCode>0.00%</c:formatCode>
                <c:ptCount val="2"/>
                <c:pt idx="0">
                  <c:v>1.1200000000000001</c:v>
                </c:pt>
                <c:pt idx="1">
                  <c:v>1.0666666666666667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1F3-4943-9B1F-77B1F3EFD5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4919598447039623"/>
          <c:y val="1.99274543205574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DS &gt;20 (2)'!$B$4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 &gt;20 (2)'!$C$3</c:f>
              <c:strCache>
                <c:ptCount val="1"/>
                <c:pt idx="0">
                  <c:v>Sanciones Impuestas a Servidores Públicos y/o Particulares</c:v>
                </c:pt>
              </c:strCache>
            </c:strRef>
          </c:cat>
          <c:val>
            <c:numRef>
              <c:f>'ACT DS &gt;20 (2)'!$C$4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14-41C1-BD8A-52BFAFD9A953}"/>
            </c:ext>
          </c:extLst>
        </c:ser>
        <c:ser>
          <c:idx val="1"/>
          <c:order val="1"/>
          <c:tx>
            <c:strRef>
              <c:f>'ACT DS &gt;20 (2)'!$B$5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 &gt;20 (2)'!$C$3</c:f>
              <c:strCache>
                <c:ptCount val="1"/>
                <c:pt idx="0">
                  <c:v>Sanciones Impuestas a Servidores Públicos y/o Particulares</c:v>
                </c:pt>
              </c:strCache>
            </c:strRef>
          </c:cat>
          <c:val>
            <c:numRef>
              <c:f>'ACT DS &gt;20 (2)'!$C$5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14-41C1-BD8A-52BFAFD9A95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4.6487003958078262E-2"/>
                  <c:y val="0.14305079820936611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90.90%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8E14-41C1-BD8A-52BFAFD9A9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 &gt;20 (2)'!$C$3</c:f>
              <c:strCache>
                <c:ptCount val="1"/>
                <c:pt idx="0">
                  <c:v>Sanciones Impuestas a Servidores Públicos y/o Particulares</c:v>
                </c:pt>
              </c:strCache>
            </c:strRef>
          </c:cat>
          <c:val>
            <c:numRef>
              <c:f>'ACT DS &gt;20 (2)'!$C$6</c:f>
              <c:numCache>
                <c:formatCode>0.00%</c:formatCode>
                <c:ptCount val="1"/>
                <c:pt idx="0">
                  <c:v>0.90909090909090906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E14-41C1-BD8A-52BFAFD9A9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5369560299533508"/>
          <c:y val="1.99274082776259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DS &gt;20'!$B$4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 &gt;20'!$C$3</c:f>
              <c:strCache>
                <c:ptCount val="1"/>
                <c:pt idx="0">
                  <c:v> Constancias de No Inhabilitación Emitidas</c:v>
                </c:pt>
              </c:strCache>
            </c:strRef>
          </c:cat>
          <c:val>
            <c:numRef>
              <c:f>'ACT DS &gt;20'!$C$4</c:f>
              <c:numCache>
                <c:formatCode>General</c:formatCode>
                <c:ptCount val="1"/>
                <c:pt idx="0">
                  <c:v>309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FA-4221-ABFA-6439C50ACDC3}"/>
            </c:ext>
          </c:extLst>
        </c:ser>
        <c:ser>
          <c:idx val="1"/>
          <c:order val="1"/>
          <c:tx>
            <c:strRef>
              <c:f>'ACT DS &gt;20'!$B$5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 &gt;20'!$C$3</c:f>
              <c:strCache>
                <c:ptCount val="1"/>
                <c:pt idx="0">
                  <c:v> Constancias de No Inhabilitación Emitidas</c:v>
                </c:pt>
              </c:strCache>
            </c:strRef>
          </c:cat>
          <c:val>
            <c:numRef>
              <c:f>'ACT DS &gt;20'!$C$5</c:f>
              <c:numCache>
                <c:formatCode>General</c:formatCode>
                <c:ptCount val="1"/>
                <c:pt idx="0">
                  <c:v>298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1FA-4221-ABFA-6439C50ACDC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4.6487003958078262E-2"/>
                  <c:y val="0.143050798209366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1FA-4221-ABFA-6439C50ACD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 &gt;20'!$C$3</c:f>
              <c:strCache>
                <c:ptCount val="1"/>
                <c:pt idx="0">
                  <c:v> Constancias de No Inhabilitación Emitidas</c:v>
                </c:pt>
              </c:strCache>
            </c:strRef>
          </c:cat>
          <c:val>
            <c:numRef>
              <c:f>'ACT DS &gt;20'!$C$6</c:f>
              <c:numCache>
                <c:formatCode>0.00%</c:formatCode>
                <c:ptCount val="1"/>
                <c:pt idx="0">
                  <c:v>0.96440129449838186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1FA-4221-ABFA-6439C50ACD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28860581745709846"/>
          <c:y val="3.08325112868436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ICCAL!$B$4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ICCAL!$C$3:$D$3</c:f>
              <c:strCache>
                <c:ptCount val="2"/>
                <c:pt idx="0">
                  <c:v>Cursos de Capacitación Integral Institucional impartidos</c:v>
                </c:pt>
                <c:pt idx="1">
                  <c:v>Servidores(as) públicos(as) evaluados(as)</c:v>
                </c:pt>
              </c:strCache>
            </c:strRef>
          </c:cat>
          <c:val>
            <c:numRef>
              <c:f>ICCAL!$C$4:$D$4</c:f>
              <c:numCache>
                <c:formatCode>General</c:formatCode>
                <c:ptCount val="2"/>
                <c:pt idx="0">
                  <c:v>50</c:v>
                </c:pt>
                <c:pt idx="1">
                  <c:v>360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74-4450-8941-67E9B14A3B82}"/>
            </c:ext>
          </c:extLst>
        </c:ser>
        <c:ser>
          <c:idx val="1"/>
          <c:order val="1"/>
          <c:tx>
            <c:strRef>
              <c:f>ICCAL!$B$5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ICCAL!$C$3:$D$3</c:f>
              <c:strCache>
                <c:ptCount val="2"/>
                <c:pt idx="0">
                  <c:v>Cursos de Capacitación Integral Institucional impartidos</c:v>
                </c:pt>
                <c:pt idx="1">
                  <c:v>Servidores(as) públicos(as) evaluados(as)</c:v>
                </c:pt>
              </c:strCache>
            </c:strRef>
          </c:cat>
          <c:val>
            <c:numRef>
              <c:f>ICCAL!$C$5:$D$5</c:f>
              <c:numCache>
                <c:formatCode>General</c:formatCode>
                <c:ptCount val="2"/>
                <c:pt idx="0">
                  <c:v>40</c:v>
                </c:pt>
                <c:pt idx="1">
                  <c:v>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74-4450-8941-67E9B14A3B8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4.3999998267716604E-2"/>
                  <c:y val="-7.63889097738707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874-4450-8941-67E9B14A3B8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68.05%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5A2D-4E27-8758-C13C568B0B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ICCAL!$C$3:$D$3</c:f>
              <c:strCache>
                <c:ptCount val="2"/>
                <c:pt idx="0">
                  <c:v>Cursos de Capacitación Integral Institucional impartidos</c:v>
                </c:pt>
                <c:pt idx="1">
                  <c:v>Servidores(as) públicos(as) evaluados(as)</c:v>
                </c:pt>
              </c:strCache>
            </c:strRef>
          </c:cat>
          <c:val>
            <c:numRef>
              <c:f>ICCAL!$C$6:$D$6</c:f>
              <c:numCache>
                <c:formatCode>0.00%</c:formatCode>
                <c:ptCount val="2"/>
                <c:pt idx="0">
                  <c:v>0.8</c:v>
                </c:pt>
                <c:pt idx="1">
                  <c:v>0.68055555555555558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874-4450-8941-67E9B14A3B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877455327531945"/>
          <c:y val="2.36859667268914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'DRM IMDAI'!$B$4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'DRM IMDAI'!$C$3:$D$3</c:f>
              <c:strCache>
                <c:ptCount val="2"/>
                <c:pt idx="0">
                  <c:v>Solicitudes atendidas a través de la Herramienta Protesta Ciudadana.</c:v>
                </c:pt>
                <c:pt idx="1">
                  <c:v>Manuales Administrativos Diseñados y Actualizados</c:v>
                </c:pt>
              </c:strCache>
            </c:strRef>
          </c:cat>
          <c:val>
            <c:numRef>
              <c:f>'DRM IMDAI'!$C$4:$D$4</c:f>
              <c:numCache>
                <c:formatCode>General</c:formatCode>
                <c:ptCount val="2"/>
                <c:pt idx="0">
                  <c:v>10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47-4336-87A5-C3591B844C96}"/>
            </c:ext>
          </c:extLst>
        </c:ser>
        <c:ser>
          <c:idx val="1"/>
          <c:order val="1"/>
          <c:tx>
            <c:strRef>
              <c:f>'DRM IMDAI'!$B$5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'DRM IMDAI'!$C$3:$D$3</c:f>
              <c:strCache>
                <c:ptCount val="2"/>
                <c:pt idx="0">
                  <c:v>Solicitudes atendidas a través de la Herramienta Protesta Ciudadana.</c:v>
                </c:pt>
                <c:pt idx="1">
                  <c:v>Manuales Administrativos Diseñados y Actualizados</c:v>
                </c:pt>
              </c:strCache>
            </c:strRef>
          </c:cat>
          <c:val>
            <c:numRef>
              <c:f>'DRM IMDAI'!$C$5:$D$5</c:f>
              <c:numCache>
                <c:formatCode>General</c:formatCode>
                <c:ptCount val="2"/>
                <c:pt idx="0">
                  <c:v>0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447-4336-87A5-C3591B844C9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0999999566929151E-2"/>
                  <c:y val="-0.198611165412064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447-4336-87A5-C3591B844C96}"/>
                </c:ext>
              </c:extLst>
            </c:dLbl>
            <c:dLbl>
              <c:idx val="1"/>
              <c:layout>
                <c:manualLayout>
                  <c:x val="-2.7499998917322878E-3"/>
                  <c:y val="0.141319483081660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447-4336-87A5-C3591B844C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'DRM IMDAI'!$C$3:$D$3</c:f>
              <c:strCache>
                <c:ptCount val="2"/>
                <c:pt idx="0">
                  <c:v>Solicitudes atendidas a través de la Herramienta Protesta Ciudadana.</c:v>
                </c:pt>
                <c:pt idx="1">
                  <c:v>Manuales Administrativos Diseñados y Actualizados</c:v>
                </c:pt>
              </c:strCache>
            </c:strRef>
          </c:cat>
          <c:val>
            <c:numRef>
              <c:f>'DRM IMDAI'!$C$6:$D$6</c:f>
              <c:numCache>
                <c:formatCode>0.00%</c:formatCode>
                <c:ptCount val="2"/>
                <c:pt idx="0">
                  <c:v>0</c:v>
                </c:pt>
                <c:pt idx="1">
                  <c:v>1.5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447-4336-87A5-C3591B844C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0618303912665196E-2"/>
          <c:y val="0.89735195137575219"/>
          <c:w val="0.87176317434003248"/>
          <c:h val="6.44535937373123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</a:p>
          <a:p>
            <a:pPr algn="ctr">
              <a:defRPr/>
            </a:pPr>
            <a:r>
              <a:rPr lang="es-MX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TERCER TRIMESTRE 2024</a:t>
            </a:r>
          </a:p>
          <a:p>
            <a:pPr algn="ctr">
              <a:defRPr/>
            </a:pPr>
            <a:r>
              <a:rPr lang="es-MX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</a:p>
        </c:rich>
      </c:tx>
      <c:layout>
        <c:manualLayout>
          <c:xMode val="edge"/>
          <c:yMode val="edge"/>
          <c:x val="0.18558678445491411"/>
          <c:y val="1.17999771378690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2A 3T24'!$B$4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1023549600331228E-2"/>
                  <c:y val="2.1909760539543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0F-4FB0-8C5F-1B40AA78B82A}"/>
                </c:ext>
              </c:extLst>
            </c:dLbl>
            <c:dLbl>
              <c:idx val="1"/>
              <c:layout>
                <c:manualLayout>
                  <c:x val="-5.511774800165614E-3"/>
                  <c:y val="3.65162675659061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B0F-4FB0-8C5F-1B40AA78B8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2A 3T24'!$C$3:$D$3</c:f>
              <c:strCache>
                <c:ptCount val="2"/>
                <c:pt idx="0">
                  <c:v> Atención a solicitudes de derecho A.R.C.O.P.</c:v>
                </c:pt>
                <c:pt idx="1">
                  <c:v>Denuncias solventadas en los portales de transparencia</c:v>
                </c:pt>
              </c:strCache>
            </c:strRef>
          </c:cat>
          <c:val>
            <c:numRef>
              <c:f>'Actividades 2A 3T24'!$C$4:$D$4</c:f>
              <c:numCache>
                <c:formatCode>#,##0</c:formatCode>
                <c:ptCount val="2"/>
                <c:pt idx="0">
                  <c:v>2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B0F-4FB0-8C5F-1B40AA78B82A}"/>
            </c:ext>
          </c:extLst>
        </c:ser>
        <c:ser>
          <c:idx val="1"/>
          <c:order val="1"/>
          <c:tx>
            <c:strRef>
              <c:f>'Actividades 2A 3T24'!$B$5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023549600331228E-2"/>
                  <c:y val="1.4606507026362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B0F-4FB0-8C5F-1B40AA78B8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2A 3T24'!$C$3:$D$3</c:f>
              <c:strCache>
                <c:ptCount val="2"/>
                <c:pt idx="0">
                  <c:v> Atención a solicitudes de derecho A.R.C.O.P.</c:v>
                </c:pt>
                <c:pt idx="1">
                  <c:v>Denuncias solventadas en los portales de transparencia</c:v>
                </c:pt>
              </c:strCache>
            </c:strRef>
          </c:cat>
          <c:val>
            <c:numRef>
              <c:f>'Actividades 2A 3T24'!$C$5:$D$5</c:f>
              <c:numCache>
                <c:formatCode>#,##0</c:formatCode>
                <c:ptCount val="2"/>
                <c:pt idx="0">
                  <c:v>3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B0F-4FB0-8C5F-1B40AA78B82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3716871122752805E-2"/>
                  <c:y val="-1.89652119625126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B0F-4FB0-8C5F-1B40AA78B82A}"/>
                </c:ext>
              </c:extLst>
            </c:dLbl>
            <c:dLbl>
              <c:idx val="1"/>
              <c:layout>
                <c:manualLayout>
                  <c:x val="-3.2663802387395309E-2"/>
                  <c:y val="-4.97705855719798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B0F-4FB0-8C5F-1B40AA78B8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2A 3T24'!$C$3:$D$3</c:f>
              <c:strCache>
                <c:ptCount val="2"/>
                <c:pt idx="0">
                  <c:v> Atención a solicitudes de derecho A.R.C.O.P.</c:v>
                </c:pt>
                <c:pt idx="1">
                  <c:v>Denuncias solventadas en los portales de transparencia</c:v>
                </c:pt>
              </c:strCache>
            </c:strRef>
          </c:cat>
          <c:val>
            <c:numRef>
              <c:f>'Actividades 2A 3T24'!$C$6:$D$6</c:f>
              <c:numCache>
                <c:formatCode>0%</c:formatCode>
                <c:ptCount val="2"/>
                <c:pt idx="0">
                  <c:v>1.5</c:v>
                </c:pt>
                <c:pt idx="1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4B0F-4FB0-8C5F-1B40AA78B8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2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  <c:majorUnit val="0.2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10/23/2024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359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6231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23/10/2024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76797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23/10/2024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58974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23/10/2024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26804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23/10/2024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280518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23/10/2024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29805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23/10/2024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72124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23/10/2024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642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23/10/2024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201978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23/10/2024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29549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23/10/2024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5495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23/10/2024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27256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23/10/2024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1627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30FB9387-1C05-E1B8-D716-E8DD7659E9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51607" y="601386"/>
            <a:ext cx="9144000" cy="1655762"/>
          </a:xfrm>
        </p:spPr>
        <p:txBody>
          <a:bodyPr/>
          <a:lstStyle/>
          <a:p>
            <a:r>
              <a:rPr lang="es-MX" sz="2400" b="1" dirty="0">
                <a:latin typeface="Arial Black" panose="020B0604020202020204" pitchFamily="34" charset="0"/>
                <a:cs typeface="Arial Black" panose="020B0604020202020204" pitchFamily="34" charset="0"/>
              </a:rPr>
              <a:t>DÉCIMA PRIMERA SESIÓN ORDINARIA 2022-2024</a:t>
            </a:r>
          </a:p>
          <a:p>
            <a:pPr algn="ctr"/>
            <a:r>
              <a:rPr lang="es-MX" sz="24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</a:t>
            </a:r>
          </a:p>
          <a:p>
            <a:pPr algn="ctr"/>
            <a:r>
              <a:rPr lang="es-MX" sz="3600" dirty="0">
                <a:latin typeface="Arial Black" panose="020B0604020202020204" pitchFamily="34" charset="0"/>
                <a:cs typeface="Arial Black" panose="020B0604020202020204" pitchFamily="34" charset="0"/>
              </a:rPr>
              <a:t>EJE 1 </a:t>
            </a:r>
            <a:r>
              <a:rPr lang="es-MX" sz="3600" b="1" dirty="0">
                <a:latin typeface="Arial Black" panose="020B0604020202020204" pitchFamily="34" charset="0"/>
                <a:cs typeface="Arial Black" panose="020B0604020202020204" pitchFamily="34" charset="0"/>
              </a:rPr>
              <a:t>BUEN GOBIERNO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6CA6AF6-6A8A-AEB8-3E3F-A4E087AD926A}"/>
              </a:ext>
            </a:extLst>
          </p:cNvPr>
          <p:cNvSpPr txBox="1"/>
          <p:nvPr/>
        </p:nvSpPr>
        <p:spPr>
          <a:xfrm>
            <a:off x="855214" y="2290868"/>
            <a:ext cx="11336785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INFORME</a:t>
            </a:r>
            <a: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MX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 AVANCES EN CUMPLIMIENTO DE METAS Y OBJETIVOS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PROGRAMA DE CONSOLIDACIÓN DE LA GESTIÓN MUNICIPAL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PROGRAMA ESPECIAL ANTICORRUPCIÓN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CORRESPONDIENTE AL TERCER TRIMESTRE</a:t>
            </a:r>
            <a:b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JULIO – SEPTIEMBRE 2024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79F5951-699A-57A3-C0A0-72C57C3E4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-2294010" y="3425242"/>
            <a:ext cx="5638188" cy="484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C0172BA-892D-A343-D5A2-620F1B2E42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833" y="5265713"/>
            <a:ext cx="4058952" cy="100284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E5F5DEB-816B-694E-674B-F3923AE556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535292" y="5099902"/>
            <a:ext cx="6155849" cy="123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8934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25836" y="147575"/>
            <a:ext cx="768814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Evidencias Fotográficas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Instituto de Capacitación en Calidad (ICCAL)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D5BE1F6-2511-ED88-ACF6-899375641D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5" r="845"/>
          <a:stretch/>
        </p:blipFill>
        <p:spPr>
          <a:xfrm>
            <a:off x="6934989" y="2061264"/>
            <a:ext cx="4572000" cy="34879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B771868-329F-E350-4B89-FD7FDFDDD17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06456" y="2061265"/>
            <a:ext cx="4650557" cy="34879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0341AB3-1281-4557-9A2A-5CB5CAD7AD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3809" y="298235"/>
            <a:ext cx="1523999" cy="73883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F246994D-FD73-59DE-9F3B-3B111180A8F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67719"/>
          <a:stretch/>
        </p:blipFill>
        <p:spPr>
          <a:xfrm>
            <a:off x="8818820" y="68497"/>
            <a:ext cx="1337942" cy="1198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727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3"/>
            <a:ext cx="3400462" cy="53645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289095" y="922052"/>
            <a:ext cx="11245680" cy="17792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prstClr val="black"/>
                </a:solidFill>
                <a:latin typeface="Calibri" panose="020F0502020204030204"/>
              </a:rPr>
              <a:t>DIRECCIÓN DE MEJORA REGULATORIA E INSTITUTO MUNICIPAL DE DESARROLLO ADMINISTRATIVO E INNOVACIÓN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MX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EN CUANTO </a:t>
            </a:r>
            <a:r>
              <a:rPr lang="es-MX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 SOLICITUDES ATENDIDAS A TRAVÉS DE LA HERRAMIENTA PROTESTA CIUDADANA NO </a:t>
            </a:r>
            <a:r>
              <a:rPr kumimoji="0" lang="es-MX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OBTUVO UN AVANCE TRIMESTRAL, YA QUE ESTA DEPENDE DE QUE LA CIUDADANÍA REALICE LAS SOLICITUDES; Y EN LA ACTIVIDAD DE MANUALES ADMINISTRATIVOS DISEÑADOS Y ACTUALIZADOS </a:t>
            </a:r>
            <a:r>
              <a:rPr lang="es-MX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SUPERÓ LA META PROYECTADA EN UN 150%.</a:t>
            </a: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E4F1DB98-27C2-BF12-3F0A-D95D799F7865}"/>
              </a:ext>
            </a:extLst>
          </p:cNvPr>
          <p:cNvGrpSpPr>
            <a:grpSpLocks noChangeAspect="1"/>
          </p:cNvGrpSpPr>
          <p:nvPr/>
        </p:nvGrpSpPr>
        <p:grpSpPr>
          <a:xfrm>
            <a:off x="7413456" y="14410"/>
            <a:ext cx="4583717" cy="809829"/>
            <a:chOff x="8390125" y="198839"/>
            <a:chExt cx="3512780" cy="620621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95EF9895-937C-3044-6020-157DACFAF2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86673" y="364708"/>
              <a:ext cx="2816232" cy="288885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AD14A9E1-189A-8DCC-9BA7-FA796646C7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67719"/>
            <a:stretch/>
          </p:blipFill>
          <p:spPr>
            <a:xfrm>
              <a:off x="8390125" y="198839"/>
              <a:ext cx="692939" cy="620621"/>
            </a:xfrm>
            <a:prstGeom prst="rect">
              <a:avLst/>
            </a:prstGeom>
          </p:spPr>
        </p:pic>
      </p:grp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FB3F9660-53EA-4748-B3D2-42513B29504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2943510"/>
              </p:ext>
            </p:extLst>
          </p:nvPr>
        </p:nvGraphicFramePr>
        <p:xfrm>
          <a:off x="3039864" y="2857577"/>
          <a:ext cx="5744142" cy="3379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79644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39031" y="0"/>
            <a:ext cx="7415868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Evidencias Fotográficas de la Dirección de Mejora Regulatoria e Instituto Municipal de Desarrollo Administrativo e Innovación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D4A08E53-166C-0B43-5A91-4AE5013767FE}"/>
              </a:ext>
            </a:extLst>
          </p:cNvPr>
          <p:cNvGrpSpPr>
            <a:grpSpLocks noChangeAspect="1"/>
          </p:cNvGrpSpPr>
          <p:nvPr/>
        </p:nvGrpSpPr>
        <p:grpSpPr>
          <a:xfrm>
            <a:off x="7338041" y="315683"/>
            <a:ext cx="4583717" cy="809829"/>
            <a:chOff x="8390125" y="198839"/>
            <a:chExt cx="3512780" cy="620621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5DC47D70-EF75-4A6F-39F6-C839C2737A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86673" y="364708"/>
              <a:ext cx="2816232" cy="288885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C51A94F7-123C-004D-19CF-E45F459EFE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67719"/>
            <a:stretch/>
          </p:blipFill>
          <p:spPr>
            <a:xfrm>
              <a:off x="8390125" y="198839"/>
              <a:ext cx="692939" cy="620621"/>
            </a:xfrm>
            <a:prstGeom prst="rect">
              <a:avLst/>
            </a:prstGeom>
          </p:spPr>
        </p:pic>
      </p:grpSp>
      <p:pic>
        <p:nvPicPr>
          <p:cNvPr id="8" name="Imagen 7">
            <a:extLst>
              <a:ext uri="{FF2B5EF4-FFF2-40B4-BE49-F238E27FC236}">
                <a16:creationId xmlns:a16="http://schemas.microsoft.com/office/drawing/2014/main" id="{89B57DFB-9EAA-5906-FD1B-6559A55B762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515" r="12515"/>
          <a:stretch/>
        </p:blipFill>
        <p:spPr>
          <a:xfrm>
            <a:off x="939538" y="2413262"/>
            <a:ext cx="4430597" cy="33229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4C822857-CE82-1A24-9EAC-FEA9061652B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5639" b="5639"/>
          <a:stretch/>
        </p:blipFill>
        <p:spPr>
          <a:xfrm>
            <a:off x="6821867" y="2434330"/>
            <a:ext cx="4430597" cy="33229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79027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209074" y="1001440"/>
            <a:ext cx="11539382" cy="19095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prstClr val="black"/>
                </a:solidFill>
                <a:latin typeface="Calibri" panose="020F0502020204030204"/>
              </a:rPr>
              <a:t>UNIDAD DE TRANSPARENCIA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EN EL TRIMESTRE SE </a:t>
            </a:r>
            <a:r>
              <a:rPr lang="es-ES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SUPERÓ 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LA META PLANEADA EN EL INDICADOR DE ATENCIÓN DE SOLICITUDES DE DERECHO A.R.C.O</a:t>
            </a:r>
            <a:r>
              <a:rPr lang="es-ES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.P. CON UN 150% DE CUMPLIMIENTO.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EN LAS DENUNCIAS SOLVENTADAS EN LOS PORTALES DE TRANSPARENCIA, DE CUMPLIÓ CON LA META AL 100%.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Y FINALMENTE, SE REBASÓ LA META PROYECTADA CON EL 127.04%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, EN LAS SOLICITUDES DE ACESO A LA INFORMACIÓN PÚBLICA RECIBIDAS.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3B7DB7A-935D-61E5-7D1D-FF4D5863D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345" y="101232"/>
            <a:ext cx="3899747" cy="1095972"/>
          </a:xfrm>
          <a:prstGeom prst="rect">
            <a:avLst/>
          </a:prstGeom>
        </p:spPr>
      </p:pic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3691001"/>
              </p:ext>
            </p:extLst>
          </p:nvPr>
        </p:nvGraphicFramePr>
        <p:xfrm>
          <a:off x="533702" y="2972339"/>
          <a:ext cx="5774734" cy="3611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B3F4123E-58DC-4856-8285-B8ABCDADF9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7279781"/>
              </p:ext>
            </p:extLst>
          </p:nvPr>
        </p:nvGraphicFramePr>
        <p:xfrm>
          <a:off x="6814479" y="2831970"/>
          <a:ext cx="4141804" cy="3892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776213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00669" y="-12264"/>
            <a:ext cx="7575258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Evidencias Fotográficas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Unidad de Transparencia Acceso a la Información Pública y Protección de Datos Personales  UTAIP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527055"/>
            <a:ext cx="11827265" cy="10364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D723BB0-A9AD-70B4-AFA6-7FC3F1CCFA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00" r="1500"/>
          <a:stretch/>
        </p:blipFill>
        <p:spPr>
          <a:xfrm>
            <a:off x="996520" y="2368668"/>
            <a:ext cx="4705095" cy="32413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03535B8-ABC3-B6CE-53F9-7C0A248D8AC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13" r="1613"/>
          <a:stretch/>
        </p:blipFill>
        <p:spPr>
          <a:xfrm>
            <a:off x="6432574" y="2368677"/>
            <a:ext cx="4705095" cy="32413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405A150-DFDA-EF95-6A6B-E0C7ED5B2B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1584" y="152028"/>
            <a:ext cx="3899747" cy="109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87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n 34">
            <a:extLst>
              <a:ext uri="{FF2B5EF4-FFF2-40B4-BE49-F238E27FC236}">
                <a16:creationId xmlns:a16="http://schemas.microsoft.com/office/drawing/2014/main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D86E8E11-AEB6-23B9-5B18-B1841910DA7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03610" y="1489435"/>
            <a:ext cx="4989423" cy="127995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04AB0CB-4187-6E3D-DCB3-577D524CD4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296364" y="4088615"/>
            <a:ext cx="3603913" cy="152380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237FF44-8453-9629-3B20-FF80F1CDB49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096000" y="4140686"/>
            <a:ext cx="5075874" cy="1419659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45C010D9-614D-42FA-FD3E-03E75B37EA06}"/>
              </a:ext>
            </a:extLst>
          </p:cNvPr>
          <p:cNvGrpSpPr>
            <a:grpSpLocks noChangeAspect="1"/>
          </p:cNvGrpSpPr>
          <p:nvPr/>
        </p:nvGrpSpPr>
        <p:grpSpPr>
          <a:xfrm>
            <a:off x="5768930" y="1613084"/>
            <a:ext cx="6049135" cy="1068732"/>
            <a:chOff x="8390125" y="198839"/>
            <a:chExt cx="3512780" cy="620621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4D88BE61-B562-00FA-8B61-2552D43A7F6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086673" y="364708"/>
              <a:ext cx="2816232" cy="288885"/>
            </a:xfrm>
            <a:prstGeom prst="rect">
              <a:avLst/>
            </a:prstGeom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F822A832-1807-B6FA-B49C-1C3834AB46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67719"/>
            <a:stretch/>
          </p:blipFill>
          <p:spPr>
            <a:xfrm>
              <a:off x="8390125" y="198839"/>
              <a:ext cx="692939" cy="6206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4105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2910981" y="240198"/>
            <a:ext cx="6096000" cy="397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OBJETIVO GENERAL DEL PROGRAMA</a:t>
            </a: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5E880D2-FCA9-4650-8662-D6457C85FC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4178262"/>
              </p:ext>
            </p:extLst>
          </p:nvPr>
        </p:nvGraphicFramePr>
        <p:xfrm>
          <a:off x="486077" y="2480732"/>
          <a:ext cx="5472904" cy="4036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1432F7A3-292D-AECB-3250-5171F0CB7869}"/>
              </a:ext>
            </a:extLst>
          </p:cNvPr>
          <p:cNvSpPr txBox="1"/>
          <p:nvPr/>
        </p:nvSpPr>
        <p:spPr>
          <a:xfrm>
            <a:off x="770965" y="783548"/>
            <a:ext cx="11134164" cy="1492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CONTRIBUIR A MEJORAR EL SISTEMA POLÍTICO MUNICIPAL  CON  LA IMPLEMENTACIÓN DE ACCIONES EN LAS DEPENDENCIAS Y ENTIDADES MUNICIPALES.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dirty="0">
                <a:solidFill>
                  <a:prstClr val="black"/>
                </a:solidFill>
                <a:latin typeface="Calibri" panose="020F0502020204030204"/>
              </a:rPr>
              <a:t>SE MIDE MEDIANTE UN INDICADOR ESTRATÉGICO DE FRECUENCIA BIENAL:  </a:t>
            </a:r>
            <a:r>
              <a:rPr lang="es-ES" b="1" dirty="0">
                <a:solidFill>
                  <a:prstClr val="black"/>
                </a:solidFill>
                <a:latin typeface="Calibri" panose="020F0502020204030204"/>
              </a:rPr>
              <a:t>PUNTAJE OBTENIDO EN EL SISTEMA POLÍTICO ESTABLE Y FUNCIONAL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78DFEF2-7BAC-4D5F-887A-8B6CF216A4D2}"/>
              </a:ext>
            </a:extLst>
          </p:cNvPr>
          <p:cNvSpPr txBox="1"/>
          <p:nvPr/>
        </p:nvSpPr>
        <p:spPr>
          <a:xfrm>
            <a:off x="6820046" y="2699683"/>
            <a:ext cx="4629269" cy="348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b="1" dirty="0">
                <a:solidFill>
                  <a:prstClr val="black"/>
                </a:solidFill>
                <a:latin typeface="Calibri" panose="020F0502020204030204"/>
              </a:rPr>
              <a:t>¿QUE MIDE EL INDICADOR?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dirty="0">
                <a:solidFill>
                  <a:prstClr val="black"/>
                </a:solidFill>
                <a:latin typeface="Calibri" panose="020F0502020204030204"/>
              </a:rPr>
              <a:t>MIDE EL POTENCIAL DEL SISTEMA POLÍTICO PARA SER ESTABLE Y FUNCIONAL, INCLUYENTE Y DEMOCRÁTICO QUE </a:t>
            </a:r>
            <a:r>
              <a:rPr lang="es-ES" dirty="0">
                <a:solidFill>
                  <a:prstClr val="black"/>
                </a:solidFill>
                <a:latin typeface="Calibri" panose="020F0502020204030204"/>
              </a:rPr>
              <a:t>ADEMÁS FOMENTE LA INVERSIÓN MEDIANTE LA CREACIÓN DE UN ENTORNO DE SANA COMPETENCIA POLÍTICA, CON ESTABILIDAD, MAYOR PARTICIPACIÓN CIUDADANA Y RENDICIÓN DE CUENTAS.</a:t>
            </a:r>
            <a:endParaRPr lang="es-ES_tradnl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ESTE TRIMESTRE SE MANTIENE EL PUNTAJE DE 55 </a:t>
            </a:r>
            <a:r>
              <a:rPr lang="es-ES_tradnl" b="1" dirty="0">
                <a:solidFill>
                  <a:prstClr val="black"/>
                </a:solidFill>
                <a:latin typeface="Calibri" panose="020F0502020204030204"/>
              </a:rPr>
              <a:t>COMO ÚLTIMO DATO PROPORCIONADO EN 2021 POR </a:t>
            </a:r>
            <a:r>
              <a:rPr kumimoji="0" lang="es-ES_tradn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INSTITUTO MEXICANO PARA LA COMPETITIVIDAD A. C. IMCO</a:t>
            </a:r>
            <a:r>
              <a:rPr lang="es-ES_tradnl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es-ES_tradn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 SE ESPERA LA ACTUALIZACIÓN.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8355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3"/>
            <a:ext cx="3400462" cy="53645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30702" y="345252"/>
            <a:ext cx="11148525" cy="20959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" sz="2000" b="1" dirty="0"/>
              <a:t>CONTRALORÍA MUNICIPAL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s-ES" sz="1000" b="1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LA DIRECCIÓN DE LA FUNCIÓN PÚBLICA MUNICIPAL </a:t>
            </a:r>
            <a:r>
              <a:rPr lang="es-MX" sz="1600" dirty="0"/>
              <a:t>ALCANZÓ EL </a:t>
            </a:r>
            <a:r>
              <a:rPr lang="es-ES" sz="1600" dirty="0"/>
              <a:t>114% DE CUMPLIMIENTO EN DECLARACIONES PATRIMONIALES Y DE INTERÉS DE SUJETOS OBLIGADOS; SE REBASÓ LA META CON EL 104.16% EN LOS REGISTROS DEL PADRÓN EN EL SISTEMA MUNICIPAL DE INSPECTORES; EN LO REFERENTE A LAS EVALUACIONES APLICADAS PARA DETECTAR LA SATISFACCIÓN DE LOS USUARIOS EN TRÁMITES Y SERVICIOS SE ALCANZÓ UN 15.93% DE AVANCE TRIMESTRAL; Y EN LA ACTIVIDAD DE ACTAS DE ENTREGA Y RECEPCIÓN CONCLUIDAS SE OBTUVO UN CUMPLIMIENTO DEL 180%.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" sz="1600" b="1" dirty="0">
              <a:solidFill>
                <a:prstClr val="black"/>
              </a:solidFill>
              <a:latin typeface="Calibri" panose="020F0502020204030204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" sz="105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1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3134A2F-91FC-2F55-0F09-A09A11FE0A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399282" y="-50674"/>
            <a:ext cx="3700831" cy="949385"/>
          </a:xfrm>
          <a:prstGeom prst="rect">
            <a:avLst/>
          </a:prstGeom>
        </p:spPr>
      </p:pic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EC8F0A62-FF19-40BA-9E0F-CD87E43314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0599371"/>
              </p:ext>
            </p:extLst>
          </p:nvPr>
        </p:nvGraphicFramePr>
        <p:xfrm>
          <a:off x="936127" y="2293032"/>
          <a:ext cx="10319746" cy="4357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29413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3"/>
            <a:ext cx="3400462" cy="53645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30702" y="304156"/>
            <a:ext cx="11148525" cy="20961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" sz="2000" b="1" dirty="0"/>
              <a:t>CONTRALORÍA MUNICIPAL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s-ES" sz="1000" b="1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LA DIRECCIÓN DE LA FUNCIÓN PÚBLICA MUNICIPAL </a:t>
            </a:r>
            <a:r>
              <a:rPr lang="es-ES" sz="1600" dirty="0"/>
              <a:t>LOGRÓ EL 100% DE LA META PLANEADA EN DOS ACTIVIDADES; EN LA ACTIVIDAD DE EVALUACIONES DE PROGRAMA MUNICIPAL DE ACREDITACIÓN “CALIDAD Y SERVICIO CON CUENTAS CLARAS”; Y EN LA EVALUACIÓN Y SEGUIMIENTO AL PROGRAMA ESPECIAL ANTICORRUPCIÓN.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600" dirty="0"/>
              <a:t>EN TANTO, EN LA INTEGRACIÓN DE COMITÉS DE CONTRALORÍA SOCIAL SE ALCANZÓ UN 40% DE CUMPLIMIENTO, DEBIDO A QUE NO SE LLEVÓ A CABO LA OBRA PÚBLICA QUE SE TENÍA CONTEMPLADA EN ESTE PERIODO; Y EN LAS ACTIVIDADES DE COMBATE A LA CORRUPCIÓN SE REALIZARON 3 ACCIONES QUE NO ESTABAN PROGRAMADAS.</a:t>
            </a:r>
            <a:endParaRPr lang="es-ES" sz="11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BA11229-0089-167E-D090-F5AAE02F72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399282" y="-50674"/>
            <a:ext cx="3700831" cy="949385"/>
          </a:xfrm>
          <a:prstGeom prst="rect">
            <a:avLst/>
          </a:prstGeom>
        </p:spPr>
      </p:pic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FAEF5E79-DEF0-42E1-BB17-74FE32B85B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2053866"/>
              </p:ext>
            </p:extLst>
          </p:nvPr>
        </p:nvGraphicFramePr>
        <p:xfrm>
          <a:off x="904314" y="2400300"/>
          <a:ext cx="10401300" cy="4396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4700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00538" y="243103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de la Dirección de la Función Pública Municipal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631E06-4603-E36D-4890-F965B7C1375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561451" y="243103"/>
            <a:ext cx="3700831" cy="94938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7F9A0AA-D420-ACEF-631A-56F1DD70737E}"/>
              </a:ext>
            </a:extLst>
          </p:cNvPr>
          <p:cNvPicPr/>
          <p:nvPr/>
        </p:nvPicPr>
        <p:blipFill rotWithShape="1">
          <a:blip r:embed="rId5"/>
          <a:srcRect b="49478"/>
          <a:stretch/>
        </p:blipFill>
        <p:spPr bwMode="auto">
          <a:xfrm>
            <a:off x="566312" y="2589783"/>
            <a:ext cx="2925453" cy="2886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F0FB96F-4E42-60F6-D706-91C6D66928F3}"/>
              </a:ext>
            </a:extLst>
          </p:cNvPr>
          <p:cNvPicPr/>
          <p:nvPr/>
        </p:nvPicPr>
        <p:blipFill rotWithShape="1">
          <a:blip r:embed="rId6"/>
          <a:srcRect l="589" r="-589" b="49500"/>
          <a:stretch/>
        </p:blipFill>
        <p:spPr bwMode="auto">
          <a:xfrm>
            <a:off x="4572336" y="2589783"/>
            <a:ext cx="3083668" cy="29593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5DABCFA-870C-A33E-0794-5B490581AF99}"/>
              </a:ext>
            </a:extLst>
          </p:cNvPr>
          <p:cNvPicPr/>
          <p:nvPr/>
        </p:nvPicPr>
        <p:blipFill rotWithShape="1">
          <a:blip r:embed="rId7"/>
          <a:srcRect b="49468"/>
          <a:stretch/>
        </p:blipFill>
        <p:spPr>
          <a:xfrm>
            <a:off x="8652290" y="2589782"/>
            <a:ext cx="2973398" cy="29593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24371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3"/>
            <a:ext cx="3400462" cy="53645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21736" y="557783"/>
            <a:ext cx="11148525" cy="18787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prstClr val="black"/>
                </a:solidFill>
                <a:latin typeface="Calibri" panose="020F0502020204030204"/>
              </a:rPr>
              <a:t>CONTRALORÍA MUNICIPAL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MX" sz="800" dirty="0"/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600" dirty="0"/>
              <a:t>LA </a:t>
            </a:r>
            <a:r>
              <a:rPr lang="es-ES" sz="1600" dirty="0"/>
              <a:t>DIRECCIÓN DE INVESTIGACIÓN EN MATERIA DE RESPONSABILIDADES ADMINISTRATIVAS SUPERÓ SU META TRIMESTRAL CON UN CUMPLIMIENTO DEL 112% EN LA ACTIVIDAD DE QUEJAS Y/O DENUNCIAS CIUDADANAS RECIBIDAS; Y EN TANTO, EN LA ACTIVIDAD DE PERSONAS ATENDIDAS POR LA CONTRALORÍA MUNICIPAL TAMBIÉN SUPERÓ LA META CON EL 106.66%.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E076935-9C2B-8EDD-C809-F982637207B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399282" y="83090"/>
            <a:ext cx="3700831" cy="949385"/>
          </a:xfrm>
          <a:prstGeom prst="rect">
            <a:avLst/>
          </a:prstGeom>
        </p:spPr>
      </p:pic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9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930899"/>
              </p:ext>
            </p:extLst>
          </p:nvPr>
        </p:nvGraphicFramePr>
        <p:xfrm>
          <a:off x="3273024" y="2501057"/>
          <a:ext cx="5645952" cy="3493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82853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3"/>
            <a:ext cx="3400462" cy="53645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630122" y="710908"/>
            <a:ext cx="11148525" cy="17147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prstClr val="black"/>
                </a:solidFill>
                <a:latin typeface="Calibri" panose="020F0502020204030204"/>
              </a:rPr>
              <a:t>CONTRALORÍA MUNICIPAL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MX" sz="800" dirty="0"/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600" dirty="0"/>
              <a:t>EN LA ACTIVIDAD DE SANCIONES IMPUESTAS A SERVIDORES PÚBLICOS Y/O PARTICULARES SE ALCANZÓ UN 90.90% DE CUMPLIMIENTO.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600" dirty="0"/>
              <a:t>Y EN LA ACTIVIDAD DE CONSTANCIAS DE NO INHABILITACIÓN EMITIDAS, OBTUVO UN CUMPLIMIENTO DEL 96.44% TRIMESTRAL. 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5658F39-0406-1EC5-D199-D2D75DCD62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491169" y="32180"/>
            <a:ext cx="3700831" cy="949385"/>
          </a:xfrm>
          <a:prstGeom prst="rect">
            <a:avLst/>
          </a:prstGeom>
        </p:spPr>
      </p:pic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42C42054-01E1-4FD0-A6D3-E6C0FA3722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5862428"/>
              </p:ext>
            </p:extLst>
          </p:nvPr>
        </p:nvGraphicFramePr>
        <p:xfrm>
          <a:off x="559473" y="2954003"/>
          <a:ext cx="5644911" cy="3496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9C3271E5-5663-4F56-B115-6D31B83A1E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6597630"/>
              </p:ext>
            </p:extLst>
          </p:nvPr>
        </p:nvGraphicFramePr>
        <p:xfrm>
          <a:off x="6133736" y="2991050"/>
          <a:ext cx="5644911" cy="33554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09690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3"/>
            <a:ext cx="3400462" cy="53645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21737" y="557783"/>
            <a:ext cx="11148525" cy="18787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prstClr val="black"/>
                </a:solidFill>
                <a:latin typeface="Calibri" panose="020F0502020204030204"/>
              </a:rPr>
              <a:t>INSTITUTO DE CAPACITACIÓN EN CALIDAD (ICCAL)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_tradnl" sz="1600" dirty="0"/>
          </a:p>
          <a:p>
            <a:pPr algn="just"/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ESTE TRIMESTRE EL CUMPLIMIENTO </a:t>
            </a:r>
            <a:r>
              <a:rPr lang="es-ES" sz="1600" dirty="0">
                <a:solidFill>
                  <a:prstClr val="black"/>
                </a:solidFill>
              </a:rPr>
              <a:t>DE LOS CURSOS DE CAPACITACIÓN </a:t>
            </a: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FUE DEL 80%; YA QUE SE CANCELARON CURSOS PROGRAMADOS, DEBIDO A LOS FENÓMENOS HIDROMETEREOLÓGICOS SUSCITADOS.</a:t>
            </a:r>
          </a:p>
          <a:p>
            <a:pPr algn="just"/>
            <a:endParaRPr lang="es-ES" sz="1600" dirty="0">
              <a:solidFill>
                <a:prstClr val="black"/>
              </a:solidFill>
              <a:latin typeface="Calibri" panose="020F0502020204030204"/>
            </a:endParaRPr>
          </a:p>
          <a:p>
            <a:pPr algn="just"/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 EN EL PORCENTAJE DE SERVIDORES PÚBLICOS EVALUADOS</a:t>
            </a:r>
            <a:r>
              <a:rPr lang="es-ES" sz="1600" dirty="0">
                <a:solidFill>
                  <a:prstClr val="black"/>
                </a:solidFill>
                <a:latin typeface="Calibri" panose="020F0502020204030204"/>
              </a:rPr>
              <a:t>, SE OBTUVO UN CUMPLIMIENTO DEL 68.05%, YA QUE ALGUNAS ACTIVIDADES PROGRAMADAS DURANTE ESTE PERIODO, NO SE REALIZARON DEBIDO A LOS </a:t>
            </a:r>
            <a:r>
              <a:rPr lang="es-ES" sz="1600" dirty="0">
                <a:solidFill>
                  <a:prstClr val="black"/>
                </a:solidFill>
              </a:rPr>
              <a:t>FENÓMENOS HIDROMETEREOLÓGICOS QUE SE ORIGINARON,  </a:t>
            </a:r>
            <a:r>
              <a:rPr lang="es-ES" sz="1600" dirty="0">
                <a:solidFill>
                  <a:prstClr val="black"/>
                </a:solidFill>
                <a:latin typeface="Calibri" panose="020F0502020204030204"/>
              </a:rPr>
              <a:t>SE TENÍA PROGRAMADO APLICAR EVALUACIONES EN LAS SIGUIENTES ÁREAS OPERATIVAS: DIRECCIÓN GENERAL DE SERVICIOS PÚBLICOS; DIRECCIÓN DE ALUMBRADO PÚBLICO; DIRECCIÓN DE TALLER MUNICIPAL Y DIRECCIÓN OPERATIVA, LAS CUALES SE REALIZARÁN EL PRÓXIMO TRIMESTRE.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D6B95C52-E513-4528-2314-AF8AF9161F1C}"/>
              </a:ext>
            </a:extLst>
          </p:cNvPr>
          <p:cNvGrpSpPr/>
          <p:nvPr/>
        </p:nvGrpSpPr>
        <p:grpSpPr>
          <a:xfrm>
            <a:off x="8988502" y="55456"/>
            <a:ext cx="2838988" cy="1198309"/>
            <a:chOff x="8988502" y="55456"/>
            <a:chExt cx="2838988" cy="119830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8C39FDB7-EF0E-473E-E8BB-3BA01C8BA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03491" y="285194"/>
              <a:ext cx="1523999" cy="738831"/>
            </a:xfrm>
            <a:prstGeom prst="rect">
              <a:avLst/>
            </a:prstGeom>
          </p:spPr>
        </p:pic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7ED9EACC-8A46-7477-0CCA-89FD3654D6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67719"/>
            <a:stretch/>
          </p:blipFill>
          <p:spPr>
            <a:xfrm>
              <a:off x="8988502" y="55456"/>
              <a:ext cx="1337942" cy="1198309"/>
            </a:xfrm>
            <a:prstGeom prst="rect">
              <a:avLst/>
            </a:prstGeom>
          </p:spPr>
        </p:pic>
      </p:grp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DA1FEEC6-D951-478F-AA64-F00BD02AC3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1840801"/>
              </p:ext>
            </p:extLst>
          </p:nvPr>
        </p:nvGraphicFramePr>
        <p:xfrm>
          <a:off x="1865147" y="3124685"/>
          <a:ext cx="8461704" cy="3554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27421203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11416</TotalTime>
  <Words>957</Words>
  <Application>Microsoft Office PowerPoint</Application>
  <PresentationFormat>Panorámica</PresentationFormat>
  <Paragraphs>171</Paragraphs>
  <Slides>14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Admin</cp:lastModifiedBy>
  <cp:revision>349</cp:revision>
  <cp:lastPrinted>2021-08-02T16:59:29Z</cp:lastPrinted>
  <dcterms:created xsi:type="dcterms:W3CDTF">2021-04-16T16:11:05Z</dcterms:created>
  <dcterms:modified xsi:type="dcterms:W3CDTF">2024-10-23T16:34:52Z</dcterms:modified>
</cp:coreProperties>
</file>