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5.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6.xml" ContentType="application/vnd.openxmlformats-officedocument.themeOverrid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7.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8.xml" ContentType="application/vnd.openxmlformats-officedocument.themeOverride+xml"/>
  <Override PartName="/ppt/notesSlides/notesSlide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9.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0.xml" ContentType="application/vnd.openxmlformats-officedocument.themeOverr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1.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2.xml" ContentType="application/vnd.openxmlformats-officedocument.themeOverride+xml"/>
  <Override PartName="/ppt/notesSlides/notesSlide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3.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4.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5.xml" ContentType="application/vnd.openxmlformats-officedocument.themeOverr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6.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7.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9.xml" ContentType="application/vnd.openxmlformats-officedocument.themeOverr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20.xml" ContentType="application/vnd.openxmlformats-officedocument.themeOverride+xml"/>
  <Override PartName="/ppt/notesSlides/notesSlide12.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21.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2.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322" r:id="rId2"/>
    <p:sldId id="311" r:id="rId3"/>
    <p:sldId id="312" r:id="rId4"/>
    <p:sldId id="313" r:id="rId5"/>
    <p:sldId id="277" r:id="rId6"/>
    <p:sldId id="314" r:id="rId7"/>
    <p:sldId id="284" r:id="rId8"/>
    <p:sldId id="315" r:id="rId9"/>
    <p:sldId id="323" r:id="rId10"/>
    <p:sldId id="316" r:id="rId11"/>
    <p:sldId id="317" r:id="rId12"/>
    <p:sldId id="288" r:id="rId13"/>
    <p:sldId id="318" r:id="rId14"/>
    <p:sldId id="291" r:id="rId15"/>
    <p:sldId id="319" r:id="rId16"/>
    <p:sldId id="293" r:id="rId17"/>
    <p:sldId id="320" r:id="rId18"/>
    <p:sldId id="295" r:id="rId19"/>
    <p:sldId id="321" r:id="rId20"/>
    <p:sldId id="297" r:id="rId21"/>
  </p:sldIdLst>
  <p:sldSz cx="12192000" cy="6858000"/>
  <p:notesSz cx="6797675" cy="99266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6444B-0FD4-460D-AB4C-AE79479E903C}" v="6" dt="2024-10-11T17:19:50.54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33" autoAdjust="0"/>
    <p:restoredTop sz="90705" autoAdjust="0"/>
  </p:normalViewPr>
  <p:slideViewPr>
    <p:cSldViewPr snapToGrid="0">
      <p:cViewPr varScale="1">
        <p:scale>
          <a:sx n="81" d="100"/>
          <a:sy n="81" d="100"/>
        </p:scale>
        <p:origin x="106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RODRIGUEZ ROCANDIO" userId="36cd16e4c26da594" providerId="LiveId" clId="{4436444B-0FD4-460D-AB4C-AE79479E903C}"/>
    <pc:docChg chg="custSel modSld modNotesMaster">
      <pc:chgData name="CAROLINA RODRIGUEZ ROCANDIO" userId="36cd16e4c26da594" providerId="LiveId" clId="{4436444B-0FD4-460D-AB4C-AE79479E903C}" dt="2024-10-11T21:01:31.804" v="3132" actId="313"/>
      <pc:docMkLst>
        <pc:docMk/>
      </pc:docMkLst>
      <pc:sldChg chg="modSp mod">
        <pc:chgData name="CAROLINA RODRIGUEZ ROCANDIO" userId="36cd16e4c26da594" providerId="LiveId" clId="{4436444B-0FD4-460D-AB4C-AE79479E903C}" dt="2024-10-11T17:14:05.055" v="3117" actId="20577"/>
        <pc:sldMkLst>
          <pc:docMk/>
          <pc:sldMk cId="2812369591" sldId="312"/>
        </pc:sldMkLst>
        <pc:spChg chg="mod">
          <ac:chgData name="CAROLINA RODRIGUEZ ROCANDIO" userId="36cd16e4c26da594" providerId="LiveId" clId="{4436444B-0FD4-460D-AB4C-AE79479E903C}" dt="2024-10-11T17:14:05.055" v="3117" actId="20577"/>
          <ac:spMkLst>
            <pc:docMk/>
            <pc:sldMk cId="2812369591" sldId="312"/>
            <ac:spMk id="5" creationId="{13F339E1-A68D-98D0-6DF3-CDDF4730A5DD}"/>
          </ac:spMkLst>
        </pc:spChg>
      </pc:sldChg>
      <pc:sldChg chg="modSp mod">
        <pc:chgData name="CAROLINA RODRIGUEZ ROCANDIO" userId="36cd16e4c26da594" providerId="LiveId" clId="{4436444B-0FD4-460D-AB4C-AE79479E903C}" dt="2024-10-11T17:10:51.910" v="3103" actId="20577"/>
        <pc:sldMkLst>
          <pc:docMk/>
          <pc:sldMk cId="856184690" sldId="314"/>
        </pc:sldMkLst>
        <pc:spChg chg="mod">
          <ac:chgData name="CAROLINA RODRIGUEZ ROCANDIO" userId="36cd16e4c26da594" providerId="LiveId" clId="{4436444B-0FD4-460D-AB4C-AE79479E903C}" dt="2024-10-11T17:10:51.910" v="3103" actId="20577"/>
          <ac:spMkLst>
            <pc:docMk/>
            <pc:sldMk cId="856184690" sldId="314"/>
            <ac:spMk id="7" creationId="{5682B321-DAC3-1D31-83C7-E97BC08B4082}"/>
          </ac:spMkLst>
        </pc:spChg>
      </pc:sldChg>
      <pc:sldChg chg="modSp mod">
        <pc:chgData name="CAROLINA RODRIGUEZ ROCANDIO" userId="36cd16e4c26da594" providerId="LiveId" clId="{4436444B-0FD4-460D-AB4C-AE79479E903C}" dt="2024-10-11T21:01:31.804" v="3132" actId="313"/>
        <pc:sldMkLst>
          <pc:docMk/>
          <pc:sldMk cId="2305392628" sldId="315"/>
        </pc:sldMkLst>
        <pc:spChg chg="mod">
          <ac:chgData name="CAROLINA RODRIGUEZ ROCANDIO" userId="36cd16e4c26da594" providerId="LiveId" clId="{4436444B-0FD4-460D-AB4C-AE79479E903C}" dt="2024-10-11T21:01:31.804" v="3132" actId="313"/>
          <ac:spMkLst>
            <pc:docMk/>
            <pc:sldMk cId="2305392628" sldId="315"/>
            <ac:spMk id="5" creationId="{13F339E1-A68D-98D0-6DF3-CDDF4730A5DD}"/>
          </ac:spMkLst>
        </pc:spChg>
      </pc:sldChg>
      <pc:sldChg chg="modSp mod">
        <pc:chgData name="CAROLINA RODRIGUEZ ROCANDIO" userId="36cd16e4c26da594" providerId="LiveId" clId="{4436444B-0FD4-460D-AB4C-AE79479E903C}" dt="2024-10-11T17:16:16.818" v="3129" actId="6549"/>
        <pc:sldMkLst>
          <pc:docMk/>
          <pc:sldMk cId="2378774908" sldId="316"/>
        </pc:sldMkLst>
        <pc:spChg chg="mod">
          <ac:chgData name="CAROLINA RODRIGUEZ ROCANDIO" userId="36cd16e4c26da594" providerId="LiveId" clId="{4436444B-0FD4-460D-AB4C-AE79479E903C}" dt="2024-10-11T17:16:16.818" v="3129" actId="6549"/>
          <ac:spMkLst>
            <pc:docMk/>
            <pc:sldMk cId="2378774908" sldId="316"/>
            <ac:spMk id="5" creationId="{13F339E1-A68D-98D0-6DF3-CDDF4730A5DD}"/>
          </ac:spMkLst>
        </pc:spChg>
      </pc:sldChg>
      <pc:sldChg chg="modSp mod">
        <pc:chgData name="CAROLINA RODRIGUEZ ROCANDIO" userId="36cd16e4c26da594" providerId="LiveId" clId="{4436444B-0FD4-460D-AB4C-AE79479E903C}" dt="2024-10-11T17:03:59.157" v="3075" actId="6549"/>
        <pc:sldMkLst>
          <pc:docMk/>
          <pc:sldMk cId="3232565764" sldId="317"/>
        </pc:sldMkLst>
        <pc:spChg chg="mod">
          <ac:chgData name="CAROLINA RODRIGUEZ ROCANDIO" userId="36cd16e4c26da594" providerId="LiveId" clId="{4436444B-0FD4-460D-AB4C-AE79479E903C}" dt="2024-10-11T17:03:59.157" v="3075" actId="6549"/>
          <ac:spMkLst>
            <pc:docMk/>
            <pc:sldMk cId="3232565764" sldId="317"/>
            <ac:spMk id="5" creationId="{13F339E1-A68D-98D0-6DF3-CDDF4730A5DD}"/>
          </ac:spMkLst>
        </pc:spChg>
      </pc:sldChg>
      <pc:sldChg chg="modSp mod">
        <pc:chgData name="CAROLINA RODRIGUEZ ROCANDIO" userId="36cd16e4c26da594" providerId="LiveId" clId="{4436444B-0FD4-460D-AB4C-AE79479E903C}" dt="2024-10-11T15:32:17.742" v="2384" actId="20577"/>
        <pc:sldMkLst>
          <pc:docMk/>
          <pc:sldMk cId="3835755670" sldId="318"/>
        </pc:sldMkLst>
        <pc:spChg chg="mod">
          <ac:chgData name="CAROLINA RODRIGUEZ ROCANDIO" userId="36cd16e4c26da594" providerId="LiveId" clId="{4436444B-0FD4-460D-AB4C-AE79479E903C}" dt="2024-10-11T15:32:17.742" v="2384" actId="20577"/>
          <ac:spMkLst>
            <pc:docMk/>
            <pc:sldMk cId="3835755670" sldId="318"/>
            <ac:spMk id="5" creationId="{13F339E1-A68D-98D0-6DF3-CDDF4730A5DD}"/>
          </ac:spMkLst>
        </pc:spChg>
      </pc:sldChg>
      <pc:sldChg chg="modSp mod">
        <pc:chgData name="CAROLINA RODRIGUEZ ROCANDIO" userId="36cd16e4c26da594" providerId="LiveId" clId="{4436444B-0FD4-460D-AB4C-AE79479E903C}" dt="2024-10-11T15:46:53.076" v="2617" actId="6549"/>
        <pc:sldMkLst>
          <pc:docMk/>
          <pc:sldMk cId="1408406551" sldId="319"/>
        </pc:sldMkLst>
        <pc:spChg chg="mod">
          <ac:chgData name="CAROLINA RODRIGUEZ ROCANDIO" userId="36cd16e4c26da594" providerId="LiveId" clId="{4436444B-0FD4-460D-AB4C-AE79479E903C}" dt="2024-10-11T15:46:53.076" v="2617" actId="6549"/>
          <ac:spMkLst>
            <pc:docMk/>
            <pc:sldMk cId="1408406551" sldId="319"/>
            <ac:spMk id="5" creationId="{13F339E1-A68D-98D0-6DF3-CDDF4730A5DD}"/>
          </ac:spMkLst>
        </pc:spChg>
      </pc:sldChg>
      <pc:sldChg chg="modSp mod">
        <pc:chgData name="CAROLINA RODRIGUEZ ROCANDIO" userId="36cd16e4c26da594" providerId="LiveId" clId="{4436444B-0FD4-460D-AB4C-AE79479E903C}" dt="2024-10-11T16:52:11.804" v="3061" actId="20577"/>
        <pc:sldMkLst>
          <pc:docMk/>
          <pc:sldMk cId="2887971716" sldId="320"/>
        </pc:sldMkLst>
        <pc:spChg chg="mod">
          <ac:chgData name="CAROLINA RODRIGUEZ ROCANDIO" userId="36cd16e4c26da594" providerId="LiveId" clId="{4436444B-0FD4-460D-AB4C-AE79479E903C}" dt="2024-10-11T16:52:11.804" v="3061" actId="20577"/>
          <ac:spMkLst>
            <pc:docMk/>
            <pc:sldMk cId="2887971716" sldId="320"/>
            <ac:spMk id="5" creationId="{13F339E1-A68D-98D0-6DF3-CDDF4730A5DD}"/>
          </ac:spMkLst>
        </pc:spChg>
      </pc:sldChg>
      <pc:sldChg chg="addSp delSp modSp mod">
        <pc:chgData name="CAROLINA RODRIGUEZ ROCANDIO" userId="36cd16e4c26da594" providerId="LiveId" clId="{4436444B-0FD4-460D-AB4C-AE79479E903C}" dt="2024-10-11T16:48:51.170" v="3058"/>
        <pc:sldMkLst>
          <pc:docMk/>
          <pc:sldMk cId="3984924494" sldId="321"/>
        </pc:sldMkLst>
        <pc:spChg chg="mod">
          <ac:chgData name="CAROLINA RODRIGUEZ ROCANDIO" userId="36cd16e4c26da594" providerId="LiveId" clId="{4436444B-0FD4-460D-AB4C-AE79479E903C}" dt="2024-10-11T16:45:21.649" v="3054" actId="20577"/>
          <ac:spMkLst>
            <pc:docMk/>
            <pc:sldMk cId="3984924494" sldId="321"/>
            <ac:spMk id="5" creationId="{13F339E1-A68D-98D0-6DF3-CDDF4730A5DD}"/>
          </ac:spMkLst>
        </pc:spChg>
        <pc:graphicFrameChg chg="add mod">
          <ac:chgData name="CAROLINA RODRIGUEZ ROCANDIO" userId="36cd16e4c26da594" providerId="LiveId" clId="{4436444B-0FD4-460D-AB4C-AE79479E903C}" dt="2024-10-11T16:48:30.602" v="3056"/>
          <ac:graphicFrameMkLst>
            <pc:docMk/>
            <pc:sldMk cId="3984924494" sldId="321"/>
            <ac:graphicFrameMk id="2" creationId="{BAAD55E7-F142-91D7-6E99-DC9D723163F3}"/>
          </ac:graphicFrameMkLst>
        </pc:graphicFrameChg>
        <pc:graphicFrameChg chg="add mod">
          <ac:chgData name="CAROLINA RODRIGUEZ ROCANDIO" userId="36cd16e4c26da594" providerId="LiveId" clId="{4436444B-0FD4-460D-AB4C-AE79479E903C}" dt="2024-10-11T16:48:51.170" v="3058"/>
          <ac:graphicFrameMkLst>
            <pc:docMk/>
            <pc:sldMk cId="3984924494" sldId="321"/>
            <ac:graphicFrameMk id="3" creationId="{BB18CDAC-8D35-6025-0ED1-5CC1A3DCC7D0}"/>
          </ac:graphicFrameMkLst>
        </pc:graphicFrameChg>
        <pc:graphicFrameChg chg="del">
          <ac:chgData name="CAROLINA RODRIGUEZ ROCANDIO" userId="36cd16e4c26da594" providerId="LiveId" clId="{4436444B-0FD4-460D-AB4C-AE79479E903C}" dt="2024-10-11T16:48:21.880" v="3055" actId="21"/>
          <ac:graphicFrameMkLst>
            <pc:docMk/>
            <pc:sldMk cId="3984924494" sldId="321"/>
            <ac:graphicFrameMk id="6" creationId="{28F027C0-1F43-4F53-9359-E6E4C8F5B7DA}"/>
          </ac:graphicFrameMkLst>
        </pc:graphicFrameChg>
        <pc:graphicFrameChg chg="del">
          <ac:chgData name="CAROLINA RODRIGUEZ ROCANDIO" userId="36cd16e4c26da594" providerId="LiveId" clId="{4436444B-0FD4-460D-AB4C-AE79479E903C}" dt="2024-10-11T16:48:43.666" v="3057" actId="21"/>
          <ac:graphicFrameMkLst>
            <pc:docMk/>
            <pc:sldMk cId="3984924494" sldId="321"/>
            <ac:graphicFrameMk id="8" creationId="{0122EB67-A096-48B9-92A6-C78A1E9965E7}"/>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DELL\Desktop\ESCRITORIO\AVANCES%20MIR%202024\T3-2024%20MIR%20AVANCE-ACTUAL\Gr&#225;ficas%20Tesorer&#237;a%20T3-2024%20p.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8.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9.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0.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1.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2.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3.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4.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5.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oleObject" Target="file:///C:\Users\DELL\Desktop\ESCRITORIO\AVANCES%20MIR%202024\T3-2024%20MIR%20AVANCE-ACTUAL\Gr&#225;ficas%20Tesorer&#237;a%20T3-2024%20p.xlsx" TargetMode="External"/><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7.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18.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19.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0.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dirty="0">
                <a:effectLst/>
              </a:rPr>
              <a:t>Acumulado Anual de metas y objetivos a nivel actividad tercer trimestre 2024</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3T24'!$B$22</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3T24'!$C$3:$D$3</c:f>
              <c:strCache>
                <c:ptCount val="2"/>
                <c:pt idx="0">
                  <c:v>Reuniones recaudatorias realizadas</c:v>
                </c:pt>
                <c:pt idx="1">
                  <c:v>Reuniones del control del gasto realizados</c:v>
                </c:pt>
              </c:strCache>
            </c:strRef>
          </c:cat>
          <c:val>
            <c:numRef>
              <c:f>'Actividades 1 3T24'!$C$22:$D$22</c:f>
              <c:numCache>
                <c:formatCode>General</c:formatCode>
                <c:ptCount val="2"/>
                <c:pt idx="0">
                  <c:v>48</c:v>
                </c:pt>
                <c:pt idx="1">
                  <c:v>48</c:v>
                </c:pt>
              </c:numCache>
            </c:numRef>
          </c:val>
          <c:extLst>
            <c:ext xmlns:c16="http://schemas.microsoft.com/office/drawing/2014/chart" uri="{C3380CC4-5D6E-409C-BE32-E72D297353CC}">
              <c16:uniqueId val="{00000000-34C7-4DEE-9153-DF7FABB2A722}"/>
            </c:ext>
          </c:extLst>
        </c:ser>
        <c:ser>
          <c:idx val="1"/>
          <c:order val="1"/>
          <c:tx>
            <c:strRef>
              <c:f>'Actividades 1 3T24'!$B$23</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3T24'!$C$3:$D$3</c:f>
              <c:strCache>
                <c:ptCount val="2"/>
                <c:pt idx="0">
                  <c:v>Reuniones recaudatorias realizadas</c:v>
                </c:pt>
                <c:pt idx="1">
                  <c:v>Reuniones del control del gasto realizados</c:v>
                </c:pt>
              </c:strCache>
            </c:strRef>
          </c:cat>
          <c:val>
            <c:numRef>
              <c:f>'Actividades 1 3T24'!$C$23:$D$23</c:f>
              <c:numCache>
                <c:formatCode>General</c:formatCode>
                <c:ptCount val="2"/>
                <c:pt idx="0">
                  <c:v>36</c:v>
                </c:pt>
                <c:pt idx="1">
                  <c:v>36</c:v>
                </c:pt>
              </c:numCache>
            </c:numRef>
          </c:val>
          <c:extLst>
            <c:ext xmlns:c16="http://schemas.microsoft.com/office/drawing/2014/chart" uri="{C3380CC4-5D6E-409C-BE32-E72D297353CC}">
              <c16:uniqueId val="{00000001-34C7-4DEE-9153-DF7FABB2A72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3T24'!$C$3:$D$3</c:f>
              <c:strCache>
                <c:ptCount val="2"/>
                <c:pt idx="0">
                  <c:v>Reuniones recaudatorias realizadas</c:v>
                </c:pt>
                <c:pt idx="1">
                  <c:v>Reuniones del control del gasto realizados</c:v>
                </c:pt>
              </c:strCache>
            </c:strRef>
          </c:cat>
          <c:val>
            <c:numRef>
              <c:f>'Actividades 1 3T24'!$C$24:$D$24</c:f>
              <c:numCache>
                <c:formatCode>0.00%</c:formatCode>
                <c:ptCount val="2"/>
                <c:pt idx="0">
                  <c:v>0.75</c:v>
                </c:pt>
                <c:pt idx="1">
                  <c:v>0.75</c:v>
                </c:pt>
              </c:numCache>
            </c:numRef>
          </c:val>
          <c:smooth val="0"/>
          <c:extLst>
            <c:ext xmlns:c16="http://schemas.microsoft.com/office/drawing/2014/chart" uri="{C3380CC4-5D6E-409C-BE32-E72D297353CC}">
              <c16:uniqueId val="{00000002-34C7-4DEE-9153-DF7FABB2A72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FINANCIERA'!$B$20</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FINANCIERA'!$C$3:$D$3</c:f>
              <c:strCache>
                <c:ptCount val="2"/>
                <c:pt idx="0">
                  <c:v>Calificaciones Crediticias para el Municipio de Benito Juárez Obtenidas.</c:v>
                </c:pt>
                <c:pt idx="1">
                  <c:v>Cumplimiento Anual de la Deuda Pública Estimada</c:v>
                </c:pt>
              </c:strCache>
            </c:strRef>
          </c:cat>
          <c:val>
            <c:numRef>
              <c:f>'Actividades 1 3T24 FINANCIERA'!$C$20:$D$20</c:f>
              <c:numCache>
                <c:formatCode>General</c:formatCode>
                <c:ptCount val="2"/>
                <c:pt idx="0">
                  <c:v>2</c:v>
                </c:pt>
                <c:pt idx="1">
                  <c:v>24</c:v>
                </c:pt>
              </c:numCache>
            </c:numRef>
          </c:val>
          <c:extLst>
            <c:ext xmlns:c16="http://schemas.microsoft.com/office/drawing/2014/chart" uri="{C3380CC4-5D6E-409C-BE32-E72D297353CC}">
              <c16:uniqueId val="{00000000-7E9C-490E-BC54-304AE74B2BCB}"/>
            </c:ext>
          </c:extLst>
        </c:ser>
        <c:ser>
          <c:idx val="1"/>
          <c:order val="1"/>
          <c:tx>
            <c:strRef>
              <c:f>'Actividades 1 3T24 FINANCIERA'!$B$21</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FINANCIERA'!$C$3:$D$3</c:f>
              <c:strCache>
                <c:ptCount val="2"/>
                <c:pt idx="0">
                  <c:v>Calificaciones Crediticias para el Municipio de Benito Juárez Obtenidas.</c:v>
                </c:pt>
                <c:pt idx="1">
                  <c:v>Cumplimiento Anual de la Deuda Pública Estimada</c:v>
                </c:pt>
              </c:strCache>
            </c:strRef>
          </c:cat>
          <c:val>
            <c:numRef>
              <c:f>'Actividades 1 3T24 FINANCIERA'!$C$21:$D$21</c:f>
              <c:numCache>
                <c:formatCode>General</c:formatCode>
                <c:ptCount val="2"/>
                <c:pt idx="0">
                  <c:v>1</c:v>
                </c:pt>
                <c:pt idx="1">
                  <c:v>18</c:v>
                </c:pt>
              </c:numCache>
            </c:numRef>
          </c:val>
          <c:extLst>
            <c:ext xmlns:c16="http://schemas.microsoft.com/office/drawing/2014/chart" uri="{C3380CC4-5D6E-409C-BE32-E72D297353CC}">
              <c16:uniqueId val="{00000001-7E9C-490E-BC54-304AE74B2BC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FINANCIERA'!$C$3:$E$3</c:f>
              <c:strCache>
                <c:ptCount val="3"/>
                <c:pt idx="0">
                  <c:v>Calificaciones Crediticias para el Municipio de Benito Juárez Obtenidas.</c:v>
                </c:pt>
                <c:pt idx="1">
                  <c:v>Cumplimiento Anual de la Deuda Pública Estimada</c:v>
                </c:pt>
                <c:pt idx="2">
                  <c:v>Anteproyectos de Presupuesto de Egresos de los PPA presentados por las Dependencias y entidades municipales.</c:v>
                </c:pt>
              </c:strCache>
            </c:strRef>
          </c:cat>
          <c:val>
            <c:numRef>
              <c:f>'Actividades 1 3T24 FINANCIERA'!$C$22:$D$22</c:f>
              <c:numCache>
                <c:formatCode>0.00%</c:formatCode>
                <c:ptCount val="2"/>
                <c:pt idx="0">
                  <c:v>0.5</c:v>
                </c:pt>
                <c:pt idx="1">
                  <c:v>0.75</c:v>
                </c:pt>
              </c:numCache>
            </c:numRef>
          </c:val>
          <c:smooth val="0"/>
          <c:extLst>
            <c:ext xmlns:c16="http://schemas.microsoft.com/office/drawing/2014/chart" uri="{C3380CC4-5D6E-409C-BE32-E72D297353CC}">
              <c16:uniqueId val="{00000002-7E9C-490E-BC54-304AE74B2BC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a:effectLst/>
              </a:rPr>
              <a:t>METAS PLANEADAS Y ALCANZADAS A NIVEL ACTIVIDAD </a:t>
            </a:r>
            <a:endParaRPr lang="es-MX" sz="1100">
              <a:effectLst/>
            </a:endParaRPr>
          </a:p>
          <a:p>
            <a:pPr>
              <a:defRPr sz="1100"/>
            </a:pPr>
            <a:r>
              <a:rPr lang="es-MX" sz="1100" b="1" i="0" baseline="0">
                <a:effectLst/>
              </a:rPr>
              <a:t>TERCER TRIMESTRE 2024</a:t>
            </a:r>
            <a:endParaRPr lang="es-MX" sz="1100">
              <a:effectLst/>
            </a:endParaRPr>
          </a:p>
          <a:p>
            <a:pPr>
              <a:defRPr sz="1100"/>
            </a:pPr>
            <a:r>
              <a:rPr lang="es-MX" sz="1100" b="1" i="0" baseline="0">
                <a:effectLst/>
              </a:rPr>
              <a:t>EN UNIDADES Y PORCENTAJE DE AVANCE</a:t>
            </a:r>
            <a:endParaRPr lang="es-MX" sz="1100">
              <a:effectLst/>
            </a:endParaRPr>
          </a:p>
        </c:rich>
      </c:tx>
      <c:layout>
        <c:manualLayout>
          <c:xMode val="edge"/>
          <c:yMode val="edge"/>
          <c:x val="0.17316301670825926"/>
          <c:y val="3.7618579965731959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ZOFEMAT'!$B$4</c:f>
              <c:strCache>
                <c:ptCount val="1"/>
                <c:pt idx="0">
                  <c:v>Meta Planeada</c:v>
                </c:pt>
              </c:strCache>
            </c:strRef>
          </c:tx>
          <c:spPr>
            <a:solidFill>
              <a:srgbClr val="B38E5D"/>
            </a:solidFill>
            <a:ln>
              <a:noFill/>
            </a:ln>
            <a:effectLst/>
          </c:spPr>
          <c:invertIfNegative val="0"/>
          <c:dLbls>
            <c:dLbl>
              <c:idx val="0"/>
              <c:layout>
                <c:manualLayout>
                  <c:x val="-2.1536951473347938E-3"/>
                  <c:y val="-1.4114741971788759E-16"/>
                </c:manualLayout>
              </c:layout>
              <c:numFmt formatCode="_(&quot;$&quot;* #,##0_);_(&quot;$&quot;* \(#,##0\);_(&quot;$&quot;* &quot;-&quot;_);_(@_)"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AE9-40AD-915D-AFCD4C5A052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ZOFEMAT'!$C$3:$E$3</c:f>
              <c:strCache>
                <c:ptCount val="3"/>
                <c:pt idx="0">
                  <c:v>Presupuesto otorgado a los programas (MDP)</c:v>
                </c:pt>
                <c:pt idx="1">
                  <c:v>Playas certificadas y galardonadas</c:v>
                </c:pt>
                <c:pt idx="2">
                  <c:v>Arenales Cribados realizados. M (M2)</c:v>
                </c:pt>
              </c:strCache>
            </c:strRef>
          </c:cat>
          <c:val>
            <c:numRef>
              <c:f>'Actividades 1 3T24 ZOFEMAT'!$C$4:$E$4</c:f>
              <c:numCache>
                <c:formatCode>#,##0</c:formatCode>
                <c:ptCount val="3"/>
                <c:pt idx="0" formatCode="#,##0.00">
                  <c:v>34.482083000000003</c:v>
                </c:pt>
                <c:pt idx="1">
                  <c:v>7</c:v>
                </c:pt>
                <c:pt idx="2">
                  <c:v>466.04514</c:v>
                </c:pt>
              </c:numCache>
            </c:numRef>
          </c:val>
          <c:extLst>
            <c:ext xmlns:c16="http://schemas.microsoft.com/office/drawing/2014/chart" uri="{C3380CC4-5D6E-409C-BE32-E72D297353CC}">
              <c16:uniqueId val="{00000001-6AE9-40AD-915D-AFCD4C5A0526}"/>
            </c:ext>
          </c:extLst>
        </c:ser>
        <c:ser>
          <c:idx val="1"/>
          <c:order val="1"/>
          <c:tx>
            <c:strRef>
              <c:f>'Actividades 1 3T24 ZOFEMAT'!$B$5</c:f>
              <c:strCache>
                <c:ptCount val="1"/>
                <c:pt idx="0">
                  <c:v>Meta Alcanzada</c:v>
                </c:pt>
              </c:strCache>
            </c:strRef>
          </c:tx>
          <c:spPr>
            <a:solidFill>
              <a:srgbClr val="D4C19C"/>
            </a:solidFill>
            <a:ln>
              <a:noFill/>
            </a:ln>
            <a:effectLst/>
          </c:spPr>
          <c:invertIfNegative val="0"/>
          <c:dLbls>
            <c:dLbl>
              <c:idx val="0"/>
              <c:numFmt formatCode="_(&quot;$&quot;* #,##0_);_(&quot;$&quot;* \(#,##0\);_(&quot;$&quot;* &quot;-&quot;_);_(@_)"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2-6AE9-40AD-915D-AFCD4C5A0526}"/>
                </c:ext>
              </c:extLst>
            </c:dLbl>
            <c:dLbl>
              <c:idx val="2"/>
              <c:layout>
                <c:manualLayout>
                  <c:x val="1.4921574349461215E-2"/>
                  <c:y val="-7.739666859142633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AE9-40AD-915D-AFCD4C5A052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ZOFEMAT'!$C$3:$E$3</c:f>
              <c:strCache>
                <c:ptCount val="3"/>
                <c:pt idx="0">
                  <c:v>Presupuesto otorgado a los programas (MDP)</c:v>
                </c:pt>
                <c:pt idx="1">
                  <c:v>Playas certificadas y galardonadas</c:v>
                </c:pt>
                <c:pt idx="2">
                  <c:v>Arenales Cribados realizados. M (M2)</c:v>
                </c:pt>
              </c:strCache>
            </c:strRef>
          </c:cat>
          <c:val>
            <c:numRef>
              <c:f>'Actividades 1 3T24 ZOFEMAT'!$C$5:$E$5</c:f>
              <c:numCache>
                <c:formatCode>General</c:formatCode>
                <c:ptCount val="3"/>
                <c:pt idx="0" formatCode="#,##0.00">
                  <c:v>0</c:v>
                </c:pt>
                <c:pt idx="1">
                  <c:v>7</c:v>
                </c:pt>
                <c:pt idx="2" formatCode="#,##0">
                  <c:v>833</c:v>
                </c:pt>
              </c:numCache>
            </c:numRef>
          </c:val>
          <c:extLst>
            <c:ext xmlns:c16="http://schemas.microsoft.com/office/drawing/2014/chart" uri="{C3380CC4-5D6E-409C-BE32-E72D297353CC}">
              <c16:uniqueId val="{00000004-6AE9-40AD-915D-AFCD4C5A052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4.5227598094030666E-2"/>
                  <c:y val="-6.92913519482357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AE9-40AD-915D-AFCD4C5A0526}"/>
                </c:ext>
              </c:extLst>
            </c:dLbl>
            <c:dLbl>
              <c:idx val="1"/>
              <c:layout>
                <c:manualLayout>
                  <c:x val="-3.1398144844444337E-2"/>
                  <c:y val="-7.87102818058980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AE9-40AD-915D-AFCD4C5A0526}"/>
                </c:ext>
              </c:extLst>
            </c:dLbl>
            <c:dLbl>
              <c:idx val="2"/>
              <c:layout>
                <c:manualLayout>
                  <c:x val="-0.1873276701982029"/>
                  <c:y val="-3.89879086742725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AE9-40AD-915D-AFCD4C5A052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ZOFEMAT'!$C$3:$E$3</c:f>
              <c:strCache>
                <c:ptCount val="3"/>
                <c:pt idx="0">
                  <c:v>Presupuesto otorgado a los programas (MDP)</c:v>
                </c:pt>
                <c:pt idx="1">
                  <c:v>Playas certificadas y galardonadas</c:v>
                </c:pt>
                <c:pt idx="2">
                  <c:v>Arenales Cribados realizados. M (M2)</c:v>
                </c:pt>
              </c:strCache>
            </c:strRef>
          </c:cat>
          <c:val>
            <c:numRef>
              <c:f>'Actividades 1 3T24 ZOFEMAT'!$C$6:$E$6</c:f>
              <c:numCache>
                <c:formatCode>0.00%</c:formatCode>
                <c:ptCount val="3"/>
                <c:pt idx="0">
                  <c:v>0</c:v>
                </c:pt>
                <c:pt idx="1">
                  <c:v>1</c:v>
                </c:pt>
                <c:pt idx="2">
                  <c:v>1.7873805099651934</c:v>
                </c:pt>
              </c:numCache>
            </c:numRef>
          </c:val>
          <c:smooth val="0"/>
          <c:extLst>
            <c:ext xmlns:c16="http://schemas.microsoft.com/office/drawing/2014/chart" uri="{C3380CC4-5D6E-409C-BE32-E72D297353CC}">
              <c16:uniqueId val="{00000008-6AE9-40AD-915D-AFCD4C5A052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7531675010399636"/>
          <c:y val="6.7987950704340508E-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ZOFEMAT'!$B$20</c:f>
              <c:strCache>
                <c:ptCount val="1"/>
                <c:pt idx="0">
                  <c:v>Meta Planeada</c:v>
                </c:pt>
              </c:strCache>
            </c:strRef>
          </c:tx>
          <c:spPr>
            <a:solidFill>
              <a:srgbClr val="A27D4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ZOFEMAT'!$C$19:$E$19</c:f>
              <c:strCache>
                <c:ptCount val="3"/>
                <c:pt idx="0">
                  <c:v>Retiro y Traslado de Sargazo de Playas (M3)</c:v>
                </c:pt>
                <c:pt idx="1">
                  <c:v>Remoción de Sargazo de Playas (M3)</c:v>
                </c:pt>
                <c:pt idx="2">
                  <c:v>Desechos Recolectados de las Playas (T)</c:v>
                </c:pt>
              </c:strCache>
            </c:strRef>
          </c:cat>
          <c:val>
            <c:numRef>
              <c:f>'Actividades 1 3T24 ZOFEMAT'!$C$20:$E$20</c:f>
              <c:numCache>
                <c:formatCode>#,##0</c:formatCode>
                <c:ptCount val="3"/>
                <c:pt idx="0">
                  <c:v>4281</c:v>
                </c:pt>
                <c:pt idx="1">
                  <c:v>4281</c:v>
                </c:pt>
                <c:pt idx="2">
                  <c:v>3189.17</c:v>
                </c:pt>
              </c:numCache>
            </c:numRef>
          </c:val>
          <c:extLst>
            <c:ext xmlns:c16="http://schemas.microsoft.com/office/drawing/2014/chart" uri="{C3380CC4-5D6E-409C-BE32-E72D297353CC}">
              <c16:uniqueId val="{00000000-55CE-4C11-8C60-7F0B731D8257}"/>
            </c:ext>
          </c:extLst>
        </c:ser>
        <c:ser>
          <c:idx val="1"/>
          <c:order val="1"/>
          <c:tx>
            <c:strRef>
              <c:f>'Actividades 1 3T24 ZOFEMAT'!$B$21</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ZOFEMAT'!$C$19:$E$19</c:f>
              <c:strCache>
                <c:ptCount val="3"/>
                <c:pt idx="0">
                  <c:v>Retiro y Traslado de Sargazo de Playas (M3)</c:v>
                </c:pt>
                <c:pt idx="1">
                  <c:v>Remoción de Sargazo de Playas (M3)</c:v>
                </c:pt>
                <c:pt idx="2">
                  <c:v>Desechos Recolectados de las Playas (T)</c:v>
                </c:pt>
              </c:strCache>
            </c:strRef>
          </c:cat>
          <c:val>
            <c:numRef>
              <c:f>'Actividades 1 3T24 ZOFEMAT'!$C$21:$E$21</c:f>
              <c:numCache>
                <c:formatCode>#,##0</c:formatCode>
                <c:ptCount val="3"/>
                <c:pt idx="0">
                  <c:v>1566.23</c:v>
                </c:pt>
                <c:pt idx="1">
                  <c:v>1566.23</c:v>
                </c:pt>
                <c:pt idx="2">
                  <c:v>1164.76</c:v>
                </c:pt>
              </c:numCache>
            </c:numRef>
          </c:val>
          <c:extLst>
            <c:ext xmlns:c16="http://schemas.microsoft.com/office/drawing/2014/chart" uri="{C3380CC4-5D6E-409C-BE32-E72D297353CC}">
              <c16:uniqueId val="{00000001-55CE-4C11-8C60-7F0B731D8257}"/>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Pt>
            <c:idx val="1"/>
            <c:marker>
              <c:symbol val="none"/>
            </c:marker>
            <c:bubble3D val="0"/>
            <c:spPr>
              <a:ln w="28575" cap="flat">
                <a:solidFill>
                  <a:srgbClr val="C00000"/>
                </a:solidFill>
                <a:round/>
                <a:headEnd type="oval"/>
                <a:tailEnd type="none"/>
              </a:ln>
              <a:effectLst/>
            </c:spPr>
            <c:extLst>
              <c:ext xmlns:c16="http://schemas.microsoft.com/office/drawing/2014/chart" uri="{C3380CC4-5D6E-409C-BE32-E72D297353CC}">
                <c16:uniqueId val="{00000003-55CE-4C11-8C60-7F0B731D8257}"/>
              </c:ext>
            </c:extLst>
          </c:dPt>
          <c:dPt>
            <c:idx val="2"/>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5-55CE-4C11-8C60-7F0B731D8257}"/>
              </c:ext>
            </c:extLst>
          </c:dPt>
          <c:dLbls>
            <c:dLbl>
              <c:idx val="0"/>
              <c:layout>
                <c:manualLayout>
                  <c:x val="1.7229564100507293E-2"/>
                  <c:y val="-0.1108483725403210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5CE-4C11-8C60-7F0B731D8257}"/>
                </c:ext>
              </c:extLst>
            </c:dLbl>
            <c:dLbl>
              <c:idx val="1"/>
              <c:layout>
                <c:manualLayout>
                  <c:x val="1.9383259613070795E-2"/>
                  <c:y val="-0.118350500604600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5CE-4C11-8C60-7F0B731D8257}"/>
                </c:ext>
              </c:extLst>
            </c:dLbl>
            <c:dLbl>
              <c:idx val="2"/>
              <c:layout>
                <c:manualLayout>
                  <c:x val="8.6147820502536863E-3"/>
                  <c:y val="-0.1275361770927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5CE-4C11-8C60-7F0B731D8257}"/>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ZOFEMAT'!$C$19:$E$19</c:f>
              <c:strCache>
                <c:ptCount val="3"/>
                <c:pt idx="0">
                  <c:v>Retiro y Traslado de Sargazo de Playas (M3)</c:v>
                </c:pt>
                <c:pt idx="1">
                  <c:v>Remoción de Sargazo de Playas (M3)</c:v>
                </c:pt>
                <c:pt idx="2">
                  <c:v>Desechos Recolectados de las Playas (T)</c:v>
                </c:pt>
              </c:strCache>
            </c:strRef>
          </c:cat>
          <c:val>
            <c:numRef>
              <c:f>'Actividades 1 3T24 ZOFEMAT'!$C$22:$E$22</c:f>
              <c:numCache>
                <c:formatCode>0.00%</c:formatCode>
                <c:ptCount val="3"/>
                <c:pt idx="0">
                  <c:v>0.36585610838589117</c:v>
                </c:pt>
                <c:pt idx="1">
                  <c:v>0.36585610838589117</c:v>
                </c:pt>
                <c:pt idx="2">
                  <c:v>0.3652235534637539</c:v>
                </c:pt>
              </c:numCache>
            </c:numRef>
          </c:val>
          <c:smooth val="0"/>
          <c:extLst>
            <c:ext xmlns:c16="http://schemas.microsoft.com/office/drawing/2014/chart" uri="{C3380CC4-5D6E-409C-BE32-E72D297353CC}">
              <c16:uniqueId val="{00000007-55CE-4C11-8C60-7F0B731D8257}"/>
            </c:ext>
          </c:extLst>
        </c:ser>
        <c:dLbls>
          <c:showLegendKey val="0"/>
          <c:showVal val="0"/>
          <c:showCatName val="0"/>
          <c:showSerName val="0"/>
          <c:showPercent val="0"/>
          <c:showBubbleSize val="0"/>
        </c:dLbls>
        <c:marker val="1"/>
        <c:smooth val="0"/>
        <c:axId val="1091935040"/>
        <c:axId val="1091942528"/>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1091942528"/>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91935040"/>
        <c:crosses val="max"/>
        <c:crossBetween val="between"/>
      </c:valAx>
      <c:catAx>
        <c:axId val="1091935040"/>
        <c:scaling>
          <c:orientation val="minMax"/>
        </c:scaling>
        <c:delete val="1"/>
        <c:axPos val="b"/>
        <c:numFmt formatCode="General" sourceLinked="1"/>
        <c:majorTickMark val="out"/>
        <c:minorTickMark val="none"/>
        <c:tickLblPos val="nextTo"/>
        <c:crossAx val="109194252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endParaRPr lang="es-MX" sz="1200">
              <a:effectLst/>
            </a:endParaRPr>
          </a:p>
          <a:p>
            <a:pPr>
              <a:defRPr sz="1200"/>
            </a:pPr>
            <a:endParaRPr lang="es-MX" sz="1200">
              <a:effectLst/>
            </a:endParaRPr>
          </a:p>
        </c:rich>
      </c:tx>
      <c:layout>
        <c:manualLayout>
          <c:xMode val="edge"/>
          <c:yMode val="edge"/>
          <c:x val="0.14532853363023515"/>
          <c:y val="1.99276132822006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ZOFEMAT'!$P$4</c:f>
              <c:strCache>
                <c:ptCount val="1"/>
                <c:pt idx="0">
                  <c:v>Meta Planeada</c:v>
                </c:pt>
              </c:strCache>
            </c:strRef>
          </c:tx>
          <c:spPr>
            <a:solidFill>
              <a:schemeClr val="tx2">
                <a:lumMod val="75000"/>
              </a:schemeClr>
            </a:solidFill>
            <a:ln>
              <a:noFill/>
            </a:ln>
            <a:effectLst/>
          </c:spPr>
          <c:invertIfNegative val="0"/>
          <c:dLbls>
            <c:dLbl>
              <c:idx val="0"/>
              <c:numFmt formatCode="&quot;$&quot;#,##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0-02BC-4654-8EE3-0C32B748097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ZOFEMAT'!$Q$3:$S$3</c:f>
              <c:strCache>
                <c:ptCount val="3"/>
                <c:pt idx="0">
                  <c:v>Presupuesto otorgado a los programas (MDP)</c:v>
                </c:pt>
                <c:pt idx="1">
                  <c:v>Playas certificadas y galardonadas</c:v>
                </c:pt>
                <c:pt idx="2">
                  <c:v>Arenales Cribados realizados. M (M2)</c:v>
                </c:pt>
              </c:strCache>
            </c:strRef>
          </c:cat>
          <c:val>
            <c:numRef>
              <c:f>'Actividades 1 3T24 ZOFEMAT'!$Q$4:$S$4</c:f>
              <c:numCache>
                <c:formatCode>#,##0</c:formatCode>
                <c:ptCount val="3"/>
                <c:pt idx="0" formatCode="#,##0.00">
                  <c:v>200.85015999999999</c:v>
                </c:pt>
                <c:pt idx="1">
                  <c:v>7</c:v>
                </c:pt>
                <c:pt idx="2">
                  <c:v>2870.6898900000001</c:v>
                </c:pt>
              </c:numCache>
            </c:numRef>
          </c:val>
          <c:extLst>
            <c:ext xmlns:c16="http://schemas.microsoft.com/office/drawing/2014/chart" uri="{C3380CC4-5D6E-409C-BE32-E72D297353CC}">
              <c16:uniqueId val="{00000001-02BC-4654-8EE3-0C32B748097A}"/>
            </c:ext>
          </c:extLst>
        </c:ser>
        <c:ser>
          <c:idx val="1"/>
          <c:order val="1"/>
          <c:tx>
            <c:strRef>
              <c:f>'Actividades 1 3T24 ZOFEMAT'!$P$5</c:f>
              <c:strCache>
                <c:ptCount val="1"/>
                <c:pt idx="0">
                  <c:v>Meta Alcanzada</c:v>
                </c:pt>
              </c:strCache>
            </c:strRef>
          </c:tx>
          <c:spPr>
            <a:solidFill>
              <a:schemeClr val="accent4">
                <a:lumMod val="60000"/>
                <a:lumOff val="40000"/>
              </a:schemeClr>
            </a:solidFill>
            <a:ln>
              <a:noFill/>
            </a:ln>
            <a:effectLst/>
          </c:spPr>
          <c:invertIfNegative val="0"/>
          <c:dLbls>
            <c:dLbl>
              <c:idx val="0"/>
              <c:layout>
                <c:manualLayout>
                  <c:x val="3.4417200026508825E-2"/>
                  <c:y val="9.3892409648886743E-3"/>
                </c:manualLayout>
              </c:layout>
              <c:numFmt formatCode="&quot;$&quot;#,##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2BC-4654-8EE3-0C32B748097A}"/>
                </c:ext>
              </c:extLst>
            </c:dLbl>
            <c:dLbl>
              <c:idx val="2"/>
              <c:layout>
                <c:manualLayout>
                  <c:x val="1.8773018196277573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0AE-4ABA-859A-362C25BFA02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ZOFEMAT'!$Q$3:$S$3</c:f>
              <c:strCache>
                <c:ptCount val="3"/>
                <c:pt idx="0">
                  <c:v>Presupuesto otorgado a los programas (MDP)</c:v>
                </c:pt>
                <c:pt idx="1">
                  <c:v>Playas certificadas y galardonadas</c:v>
                </c:pt>
                <c:pt idx="2">
                  <c:v>Arenales Cribados realizados. M (M2)</c:v>
                </c:pt>
              </c:strCache>
            </c:strRef>
          </c:cat>
          <c:val>
            <c:numRef>
              <c:f>'Actividades 1 3T24 ZOFEMAT'!$Q$5:$S$5</c:f>
              <c:numCache>
                <c:formatCode>General</c:formatCode>
                <c:ptCount val="3"/>
                <c:pt idx="0" formatCode="#,##0.00">
                  <c:v>49.355238999999997</c:v>
                </c:pt>
                <c:pt idx="1">
                  <c:v>7</c:v>
                </c:pt>
                <c:pt idx="2" formatCode="#,##0">
                  <c:v>1794.605</c:v>
                </c:pt>
              </c:numCache>
            </c:numRef>
          </c:val>
          <c:extLst>
            <c:ext xmlns:c16="http://schemas.microsoft.com/office/drawing/2014/chart" uri="{C3380CC4-5D6E-409C-BE32-E72D297353CC}">
              <c16:uniqueId val="{00000003-02BC-4654-8EE3-0C32B748097A}"/>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7112311951699521E-2"/>
                  <c:y val="-9.85870301313310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BC-4654-8EE3-0C32B748097A}"/>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ZOFEMAT'!$Q$3:$S$3</c:f>
              <c:strCache>
                <c:ptCount val="3"/>
                <c:pt idx="0">
                  <c:v>Presupuesto otorgado a los programas (MDP)</c:v>
                </c:pt>
                <c:pt idx="1">
                  <c:v>Playas certificadas y galardonadas</c:v>
                </c:pt>
                <c:pt idx="2">
                  <c:v>Arenales Cribados realizados. M (M2)</c:v>
                </c:pt>
              </c:strCache>
            </c:strRef>
          </c:cat>
          <c:val>
            <c:numRef>
              <c:f>'Actividades 1 3T24 ZOFEMAT'!$Q$6:$S$6</c:f>
              <c:numCache>
                <c:formatCode>0.00%</c:formatCode>
                <c:ptCount val="3"/>
                <c:pt idx="0">
                  <c:v>0.24573163894915492</c:v>
                </c:pt>
                <c:pt idx="1">
                  <c:v>1</c:v>
                </c:pt>
                <c:pt idx="2">
                  <c:v>0.62514763654948458</c:v>
                </c:pt>
              </c:numCache>
            </c:numRef>
          </c:val>
          <c:smooth val="0"/>
          <c:extLst>
            <c:ext xmlns:c16="http://schemas.microsoft.com/office/drawing/2014/chart" uri="{C3380CC4-5D6E-409C-BE32-E72D297353CC}">
              <c16:uniqueId val="{00000004-02BC-4654-8EE3-0C32B748097A}"/>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endParaRPr lang="es-MX" sz="1200">
              <a:effectLst/>
            </a:endParaRPr>
          </a:p>
        </c:rich>
      </c:tx>
      <c:layout>
        <c:manualLayout>
          <c:xMode val="edge"/>
          <c:yMode val="edge"/>
          <c:x val="0.17531675010399636"/>
          <c:y val="6.7987950704340508E-4"/>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ZOFEMAT'!$P$20</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ZOFEMAT'!$Q$19:$S$19</c:f>
              <c:strCache>
                <c:ptCount val="3"/>
                <c:pt idx="0">
                  <c:v>Retiro y Traslado de Sargazo de Playas (M3)</c:v>
                </c:pt>
                <c:pt idx="1">
                  <c:v>Remoción de Sargazo de Playas (M3)</c:v>
                </c:pt>
                <c:pt idx="2">
                  <c:v>Desechos Recolectados de las Playas (T)</c:v>
                </c:pt>
              </c:strCache>
            </c:strRef>
          </c:cat>
          <c:val>
            <c:numRef>
              <c:f>'Actividades 1 3T24 ZOFEMAT'!$Q$20:$S$20</c:f>
              <c:numCache>
                <c:formatCode>#,##0</c:formatCode>
                <c:ptCount val="3"/>
                <c:pt idx="0">
                  <c:v>12232</c:v>
                </c:pt>
                <c:pt idx="1">
                  <c:v>12232</c:v>
                </c:pt>
                <c:pt idx="2">
                  <c:v>9204</c:v>
                </c:pt>
              </c:numCache>
            </c:numRef>
          </c:val>
          <c:extLst>
            <c:ext xmlns:c16="http://schemas.microsoft.com/office/drawing/2014/chart" uri="{C3380CC4-5D6E-409C-BE32-E72D297353CC}">
              <c16:uniqueId val="{00000000-B75A-42F6-9450-99B7CBBD9AA8}"/>
            </c:ext>
          </c:extLst>
        </c:ser>
        <c:ser>
          <c:idx val="1"/>
          <c:order val="1"/>
          <c:tx>
            <c:strRef>
              <c:f>'Actividades 1 3T24 ZOFEMAT'!$P$21</c:f>
              <c:strCache>
                <c:ptCount val="1"/>
                <c:pt idx="0">
                  <c:v>Meta Alcanzada</c:v>
                </c:pt>
              </c:strCache>
            </c:strRef>
          </c:tx>
          <c:spPr>
            <a:solidFill>
              <a:schemeClr val="accent4">
                <a:lumMod val="60000"/>
                <a:lumOff val="40000"/>
              </a:schemeClr>
            </a:solidFill>
            <a:ln>
              <a:noFill/>
            </a:ln>
            <a:effectLst/>
          </c:spPr>
          <c:invertIfNegative val="0"/>
          <c:dLbls>
            <c:dLbl>
              <c:idx val="0"/>
              <c:layout>
                <c:manualLayout>
                  <c:x val="1.8773018196277514E-2"/>
                  <c:y val="-4.292112909998968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597-4DE9-9C41-DABAC7BE8DBE}"/>
                </c:ext>
              </c:extLst>
            </c:dLbl>
            <c:dLbl>
              <c:idx val="1"/>
              <c:layout>
                <c:manualLayout>
                  <c:x val="3.7546036392555146E-2"/>
                  <c:y val="-4.292112909998968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597-4DE9-9C41-DABAC7BE8DBE}"/>
                </c:ext>
              </c:extLst>
            </c:dLbl>
            <c:dLbl>
              <c:idx val="2"/>
              <c:layout>
                <c:manualLayout>
                  <c:x val="3.1288363660462622E-2"/>
                  <c:y val="9.36471816622595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597-4DE9-9C41-DABAC7BE8DB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ZOFEMAT'!$Q$19:$S$19</c:f>
              <c:strCache>
                <c:ptCount val="3"/>
                <c:pt idx="0">
                  <c:v>Retiro y Traslado de Sargazo de Playas (M3)</c:v>
                </c:pt>
                <c:pt idx="1">
                  <c:v>Remoción de Sargazo de Playas (M3)</c:v>
                </c:pt>
                <c:pt idx="2">
                  <c:v>Desechos Recolectados de las Playas (T)</c:v>
                </c:pt>
              </c:strCache>
            </c:strRef>
          </c:cat>
          <c:val>
            <c:numRef>
              <c:f>'Actividades 1 3T24 ZOFEMAT'!$Q$21:$S$21</c:f>
              <c:numCache>
                <c:formatCode>#,##0</c:formatCode>
                <c:ptCount val="3"/>
                <c:pt idx="0">
                  <c:v>5129</c:v>
                </c:pt>
                <c:pt idx="1">
                  <c:v>5129</c:v>
                </c:pt>
                <c:pt idx="2">
                  <c:v>3845</c:v>
                </c:pt>
              </c:numCache>
            </c:numRef>
          </c:val>
          <c:extLst>
            <c:ext xmlns:c16="http://schemas.microsoft.com/office/drawing/2014/chart" uri="{C3380CC4-5D6E-409C-BE32-E72D297353CC}">
              <c16:uniqueId val="{00000001-B75A-42F6-9450-99B7CBBD9AA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1.0238439503948862E-2"/>
                  <c:y val="-7.49955388547318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75A-42F6-9450-99B7CBBD9AA8}"/>
                </c:ext>
              </c:extLst>
            </c:dLbl>
            <c:dLbl>
              <c:idx val="1"/>
              <c:layout>
                <c:manualLayout>
                  <c:x val="3.0719260352937556E-2"/>
                  <c:y val="-8.247145973097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75A-42F6-9450-99B7CBBD9AA8}"/>
                </c:ext>
              </c:extLst>
            </c:dLbl>
            <c:dLbl>
              <c:idx val="2"/>
              <c:layout>
                <c:manualLayout>
                  <c:x val="0"/>
                  <c:y val="-5.06004480317132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75A-42F6-9450-99B7CBBD9AA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ZOFEMAT'!$Q$19:$S$19</c:f>
              <c:strCache>
                <c:ptCount val="3"/>
                <c:pt idx="0">
                  <c:v>Retiro y Traslado de Sargazo de Playas (M3)</c:v>
                </c:pt>
                <c:pt idx="1">
                  <c:v>Remoción de Sargazo de Playas (M3)</c:v>
                </c:pt>
                <c:pt idx="2">
                  <c:v>Desechos Recolectados de las Playas (T)</c:v>
                </c:pt>
              </c:strCache>
            </c:strRef>
          </c:cat>
          <c:val>
            <c:numRef>
              <c:f>'Actividades 1 3T24 ZOFEMAT'!$Q$22:$S$22</c:f>
              <c:numCache>
                <c:formatCode>0.00%</c:formatCode>
                <c:ptCount val="3"/>
                <c:pt idx="0">
                  <c:v>0.41931000654022238</c:v>
                </c:pt>
                <c:pt idx="1">
                  <c:v>0.41931000654022238</c:v>
                </c:pt>
                <c:pt idx="2">
                  <c:v>0.41775315080399827</c:v>
                </c:pt>
              </c:numCache>
            </c:numRef>
          </c:val>
          <c:smooth val="0"/>
          <c:extLst>
            <c:ext xmlns:c16="http://schemas.microsoft.com/office/drawing/2014/chart" uri="{C3380CC4-5D6E-409C-BE32-E72D297353CC}">
              <c16:uniqueId val="{00000005-B75A-42F6-9450-99B7CBBD9AA8}"/>
            </c:ext>
          </c:extLst>
        </c:ser>
        <c:dLbls>
          <c:showLegendKey val="0"/>
          <c:showVal val="0"/>
          <c:showCatName val="0"/>
          <c:showSerName val="0"/>
          <c:showPercent val="0"/>
          <c:showBubbleSize val="0"/>
        </c:dLbls>
        <c:marker val="1"/>
        <c:smooth val="0"/>
        <c:axId val="1091935040"/>
        <c:axId val="1091942528"/>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1091942528"/>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91935040"/>
        <c:crosses val="max"/>
        <c:crossBetween val="between"/>
      </c:valAx>
      <c:catAx>
        <c:axId val="1091935040"/>
        <c:scaling>
          <c:orientation val="minMax"/>
        </c:scaling>
        <c:delete val="1"/>
        <c:axPos val="b"/>
        <c:numFmt formatCode="General" sourceLinked="1"/>
        <c:majorTickMark val="out"/>
        <c:minorTickMark val="none"/>
        <c:tickLblPos val="nextTo"/>
        <c:crossAx val="1091942528"/>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FISCALIZACIÓ'!$B$4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FISCALIZACIÓ'!$C$3:$D$3</c:f>
              <c:strCache>
                <c:ptCount val="2"/>
                <c:pt idx="0">
                  <c:v>Establecimientos que No Cuentan con la Licencia de Funcionamiento</c:v>
                </c:pt>
                <c:pt idx="1">
                  <c:v>Quejas Ciudadanas Atendidas</c:v>
                </c:pt>
              </c:strCache>
            </c:strRef>
          </c:cat>
          <c:val>
            <c:numRef>
              <c:f>'Actividades 1 3T24 FISCALIZACIÓ'!$C$4:$D$4</c:f>
              <c:numCache>
                <c:formatCode>General</c:formatCode>
                <c:ptCount val="2"/>
                <c:pt idx="0" formatCode="#,##0">
                  <c:v>1926</c:v>
                </c:pt>
                <c:pt idx="1">
                  <c:v>34</c:v>
                </c:pt>
              </c:numCache>
            </c:numRef>
          </c:val>
          <c:extLst>
            <c:ext xmlns:c16="http://schemas.microsoft.com/office/drawing/2014/chart" uri="{C3380CC4-5D6E-409C-BE32-E72D297353CC}">
              <c16:uniqueId val="{00000000-02E5-48A8-8471-DFED8BA58077}"/>
            </c:ext>
          </c:extLst>
        </c:ser>
        <c:ser>
          <c:idx val="1"/>
          <c:order val="1"/>
          <c:tx>
            <c:strRef>
              <c:f>'Actividades 1 3T24 FISCALIZACIÓ'!$B$5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FISCALIZACIÓ'!$C$3:$D$3</c:f>
              <c:strCache>
                <c:ptCount val="2"/>
                <c:pt idx="0">
                  <c:v>Establecimientos que No Cuentan con la Licencia de Funcionamiento</c:v>
                </c:pt>
                <c:pt idx="1">
                  <c:v>Quejas Ciudadanas Atendidas</c:v>
                </c:pt>
              </c:strCache>
            </c:strRef>
          </c:cat>
          <c:val>
            <c:numRef>
              <c:f>'Actividades 1 3T24 FISCALIZACIÓ'!$C$5:$D$5</c:f>
              <c:numCache>
                <c:formatCode>General</c:formatCode>
                <c:ptCount val="2"/>
                <c:pt idx="0" formatCode="#,##0">
                  <c:v>3473</c:v>
                </c:pt>
                <c:pt idx="1">
                  <c:v>33</c:v>
                </c:pt>
              </c:numCache>
            </c:numRef>
          </c:val>
          <c:extLst>
            <c:ext xmlns:c16="http://schemas.microsoft.com/office/drawing/2014/chart" uri="{C3380CC4-5D6E-409C-BE32-E72D297353CC}">
              <c16:uniqueId val="{00000001-02E5-48A8-8471-DFED8BA58077}"/>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5400002728346943"/>
                  <c:y val="-3.86890585016229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2E5-48A8-8471-DFED8BA58077}"/>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FISCALIZACIÓ'!$C$3:$D$3</c:f>
              <c:strCache>
                <c:ptCount val="2"/>
                <c:pt idx="0">
                  <c:v>Establecimientos que No Cuentan con la Licencia de Funcionamiento</c:v>
                </c:pt>
                <c:pt idx="1">
                  <c:v>Quejas Ciudadanas Atendidas</c:v>
                </c:pt>
              </c:strCache>
            </c:strRef>
          </c:cat>
          <c:val>
            <c:numRef>
              <c:f>'Actividades 1 3T24 FISCALIZACIÓ'!$C$6:$D$6</c:f>
              <c:numCache>
                <c:formatCode>0.00%</c:formatCode>
                <c:ptCount val="2"/>
                <c:pt idx="0">
                  <c:v>1.8032191069574248</c:v>
                </c:pt>
                <c:pt idx="1">
                  <c:v>0.97058823529411764</c:v>
                </c:pt>
              </c:numCache>
            </c:numRef>
          </c:val>
          <c:smooth val="0"/>
          <c:extLst>
            <c:ext xmlns:c16="http://schemas.microsoft.com/office/drawing/2014/chart" uri="{C3380CC4-5D6E-409C-BE32-E72D297353CC}">
              <c16:uniqueId val="{00000003-02E5-48A8-8471-DFED8BA58077}"/>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FISCALIZACIÓ'!$B$22</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FISCALIZACIÓ'!$C$21:$D$21</c:f>
              <c:strCache>
                <c:ptCount val="2"/>
                <c:pt idx="0">
                  <c:v>Establecimientos que No Cuentan con la Licencia de Funcionamiento</c:v>
                </c:pt>
                <c:pt idx="1">
                  <c:v>Quejas Ciudadanas Atendidas</c:v>
                </c:pt>
              </c:strCache>
            </c:strRef>
          </c:cat>
          <c:val>
            <c:numRef>
              <c:f>'Actividades 1 3T24 FISCALIZACIÓ'!$C$22:$D$22</c:f>
              <c:numCache>
                <c:formatCode>General</c:formatCode>
                <c:ptCount val="2"/>
                <c:pt idx="0" formatCode="#,##0">
                  <c:v>4815</c:v>
                </c:pt>
                <c:pt idx="1">
                  <c:v>125</c:v>
                </c:pt>
              </c:numCache>
            </c:numRef>
          </c:val>
          <c:extLst>
            <c:ext xmlns:c16="http://schemas.microsoft.com/office/drawing/2014/chart" uri="{C3380CC4-5D6E-409C-BE32-E72D297353CC}">
              <c16:uniqueId val="{00000000-43E1-48B7-99E4-F5E3A2602FF5}"/>
            </c:ext>
          </c:extLst>
        </c:ser>
        <c:ser>
          <c:idx val="1"/>
          <c:order val="1"/>
          <c:tx>
            <c:strRef>
              <c:f>'Actividades 1 3T24 FISCALIZACIÓ'!$B$5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FISCALIZACIÓ'!$C$21:$D$21</c:f>
              <c:strCache>
                <c:ptCount val="2"/>
                <c:pt idx="0">
                  <c:v>Establecimientos que No Cuentan con la Licencia de Funcionamiento</c:v>
                </c:pt>
                <c:pt idx="1">
                  <c:v>Quejas Ciudadanas Atendidas</c:v>
                </c:pt>
              </c:strCache>
            </c:strRef>
          </c:cat>
          <c:val>
            <c:numRef>
              <c:f>'Actividades 1 3T24 FISCALIZACIÓ'!$C$5:$D$5</c:f>
              <c:numCache>
                <c:formatCode>General</c:formatCode>
                <c:ptCount val="2"/>
                <c:pt idx="0" formatCode="#,##0">
                  <c:v>3473</c:v>
                </c:pt>
                <c:pt idx="1">
                  <c:v>33</c:v>
                </c:pt>
              </c:numCache>
            </c:numRef>
          </c:val>
          <c:extLst>
            <c:ext xmlns:c16="http://schemas.microsoft.com/office/drawing/2014/chart" uri="{C3380CC4-5D6E-409C-BE32-E72D297353CC}">
              <c16:uniqueId val="{00000001-43E1-48B7-99E4-F5E3A2602FF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FISCALIZACIÓ'!$C$21:$D$21</c:f>
              <c:strCache>
                <c:ptCount val="2"/>
                <c:pt idx="0">
                  <c:v>Establecimientos que No Cuentan con la Licencia de Funcionamiento</c:v>
                </c:pt>
                <c:pt idx="1">
                  <c:v>Quejas Ciudadanas Atendidas</c:v>
                </c:pt>
              </c:strCache>
            </c:strRef>
          </c:cat>
          <c:val>
            <c:numRef>
              <c:f>'Actividades 1 3T24 FISCALIZACIÓ'!$C$24:$D$24</c:f>
              <c:numCache>
                <c:formatCode>0.00%</c:formatCode>
                <c:ptCount val="2"/>
                <c:pt idx="0">
                  <c:v>1.3327102803738318</c:v>
                </c:pt>
                <c:pt idx="1">
                  <c:v>0.68</c:v>
                </c:pt>
              </c:numCache>
            </c:numRef>
          </c:val>
          <c:smooth val="0"/>
          <c:extLst>
            <c:ext xmlns:c16="http://schemas.microsoft.com/office/drawing/2014/chart" uri="{C3380CC4-5D6E-409C-BE32-E72D297353CC}">
              <c16:uniqueId val="{00000002-43E1-48B7-99E4-F5E3A2602FF5}"/>
            </c:ext>
          </c:extLst>
        </c:ser>
        <c:dLbls>
          <c:showLegendKey val="0"/>
          <c:showVal val="0"/>
          <c:showCatName val="0"/>
          <c:showSerName val="0"/>
          <c:showPercent val="0"/>
          <c:showBubbleSize val="0"/>
        </c:dLbls>
        <c:marker val="1"/>
        <c:smooth val="0"/>
        <c:axId val="554278655"/>
        <c:axId val="554298623"/>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554298623"/>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54278655"/>
        <c:crosses val="max"/>
        <c:crossBetween val="between"/>
      </c:valAx>
      <c:catAx>
        <c:axId val="554278655"/>
        <c:scaling>
          <c:orientation val="minMax"/>
        </c:scaling>
        <c:delete val="1"/>
        <c:axPos val="b"/>
        <c:numFmt formatCode="General" sourceLinked="1"/>
        <c:majorTickMark val="out"/>
        <c:minorTickMark val="none"/>
        <c:tickLblPos val="nextTo"/>
        <c:crossAx val="554298623"/>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ING COORD'!$B$4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COORD'!$C$3</c:f>
              <c:strCache>
                <c:ptCount val="1"/>
                <c:pt idx="0">
                  <c:v>Contribuyentes morosos notificados </c:v>
                </c:pt>
              </c:strCache>
            </c:strRef>
          </c:cat>
          <c:val>
            <c:numRef>
              <c:f>'Actividades 1 3T24 ING COORD'!$C$4</c:f>
              <c:numCache>
                <c:formatCode>#,##0</c:formatCode>
                <c:ptCount val="1"/>
                <c:pt idx="0">
                  <c:v>31758</c:v>
                </c:pt>
              </c:numCache>
            </c:numRef>
          </c:val>
          <c:extLst>
            <c:ext xmlns:c16="http://schemas.microsoft.com/office/drawing/2014/chart" uri="{C3380CC4-5D6E-409C-BE32-E72D297353CC}">
              <c16:uniqueId val="{00000000-4916-47A6-87BB-F5D34721C8E9}"/>
            </c:ext>
          </c:extLst>
        </c:ser>
        <c:ser>
          <c:idx val="1"/>
          <c:order val="1"/>
          <c:tx>
            <c:strRef>
              <c:f>'Actividades 1 3T24 ING COORD'!$B$5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COORD'!$C$3</c:f>
              <c:strCache>
                <c:ptCount val="1"/>
                <c:pt idx="0">
                  <c:v>Contribuyentes morosos notificados </c:v>
                </c:pt>
              </c:strCache>
            </c:strRef>
          </c:cat>
          <c:val>
            <c:numRef>
              <c:f>'Actividades 1 3T24 ING COORD'!$C$5</c:f>
              <c:numCache>
                <c:formatCode>#,##0</c:formatCode>
                <c:ptCount val="1"/>
                <c:pt idx="0">
                  <c:v>19556</c:v>
                </c:pt>
              </c:numCache>
            </c:numRef>
          </c:val>
          <c:extLst>
            <c:ext xmlns:c16="http://schemas.microsoft.com/office/drawing/2014/chart" uri="{C3380CC4-5D6E-409C-BE32-E72D297353CC}">
              <c16:uniqueId val="{00000001-4916-47A6-87BB-F5D34721C8E9}"/>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a:glow rad="127000">
                <a:srgbClr val="C00000"/>
              </a:glow>
            </a:effectLst>
          </c:spPr>
          <c:marker>
            <c:symbol val="none"/>
          </c:marker>
          <c:dLbls>
            <c:dLbl>
              <c:idx val="0"/>
              <c:layout>
                <c:manualLayout>
                  <c:x val="0"/>
                  <c:y val="-9.13143036199543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916-47A6-87BB-F5D34721C8E9}"/>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COORD'!$C$3</c:f>
              <c:strCache>
                <c:ptCount val="1"/>
                <c:pt idx="0">
                  <c:v>Contribuyentes morosos notificados </c:v>
                </c:pt>
              </c:strCache>
            </c:strRef>
          </c:cat>
          <c:val>
            <c:numRef>
              <c:f>'Actividades 1 3T24 ING COORD'!$C$6</c:f>
              <c:numCache>
                <c:formatCode>0.00%</c:formatCode>
                <c:ptCount val="1"/>
                <c:pt idx="0">
                  <c:v>0.61578185024245857</c:v>
                </c:pt>
              </c:numCache>
            </c:numRef>
          </c:val>
          <c:smooth val="0"/>
          <c:extLst>
            <c:ext xmlns:c16="http://schemas.microsoft.com/office/drawing/2014/chart" uri="{C3380CC4-5D6E-409C-BE32-E72D297353CC}">
              <c16:uniqueId val="{00000003-4916-47A6-87BB-F5D34721C8E9}"/>
            </c:ext>
          </c:extLst>
        </c:ser>
        <c:dLbls>
          <c:showLegendKey val="0"/>
          <c:showVal val="0"/>
          <c:showCatName val="0"/>
          <c:showSerName val="0"/>
          <c:showPercent val="0"/>
          <c:showBubbleSize val="0"/>
        </c:dLbls>
        <c:marker val="1"/>
        <c:smooth val="0"/>
        <c:axId val="403375360"/>
        <c:axId val="107927168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32000"/>
          <c:min val="5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107927168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crossAx val="403375360"/>
        <c:crosses val="max"/>
        <c:crossBetween val="between"/>
      </c:valAx>
      <c:catAx>
        <c:axId val="403375360"/>
        <c:scaling>
          <c:orientation val="minMax"/>
        </c:scaling>
        <c:delete val="1"/>
        <c:axPos val="b"/>
        <c:numFmt formatCode="General" sourceLinked="1"/>
        <c:majorTickMark val="out"/>
        <c:minorTickMark val="none"/>
        <c:tickLblPos val="nextTo"/>
        <c:crossAx val="1079271680"/>
        <c:crosses val="autoZero"/>
        <c:auto val="1"/>
        <c:lblAlgn val="ctr"/>
        <c:lblOffset val="100"/>
        <c:noMultiLvlLbl val="0"/>
      </c:catAx>
      <c:spPr>
        <a:noFill/>
        <a:ln>
          <a:noFill/>
        </a:ln>
        <a:effectLst>
          <a:glow rad="127000">
            <a:schemeClr val="accent1">
              <a:alpha val="81000"/>
            </a:schemeClr>
          </a:glo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solidFill>
      <a:schemeClr val="bg1"/>
    </a:solidFill>
    <a:ln w="9525" cap="flat" cmpd="sng" algn="ctr">
      <a:noFill/>
      <a:round/>
    </a:ln>
    <a:effectLst>
      <a:outerShdw blurRad="50800" dist="50800" dir="5400000" sx="14000" sy="14000" algn="ctr" rotWithShape="0">
        <a:srgbClr val="000000">
          <a:alpha val="43137"/>
        </a:srgbClr>
      </a:outerShdw>
    </a:effectLst>
  </c:spPr>
  <c:txPr>
    <a:bodyPr/>
    <a:lstStyle/>
    <a:p>
      <a:pPr>
        <a:defRPr/>
      </a:pPr>
      <a:endParaRPr lang="es-MX"/>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endParaRPr lang="es-MX" sz="1200">
              <a:effectLst/>
            </a:endParaRPr>
          </a:p>
          <a:p>
            <a:pPr>
              <a:defRPr sz="1200"/>
            </a:pP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ING COORD'!$M$4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COORD'!$N$3</c:f>
              <c:strCache>
                <c:ptCount val="1"/>
                <c:pt idx="0">
                  <c:v>Contribuyentes morosos notificados </c:v>
                </c:pt>
              </c:strCache>
            </c:strRef>
          </c:cat>
          <c:val>
            <c:numRef>
              <c:f>'Actividades 1 3T24 ING COORD'!$N$4</c:f>
              <c:numCache>
                <c:formatCode>#,##0</c:formatCode>
                <c:ptCount val="1"/>
                <c:pt idx="0">
                  <c:v>142310</c:v>
                </c:pt>
              </c:numCache>
            </c:numRef>
          </c:val>
          <c:extLst>
            <c:ext xmlns:c16="http://schemas.microsoft.com/office/drawing/2014/chart" uri="{C3380CC4-5D6E-409C-BE32-E72D297353CC}">
              <c16:uniqueId val="{00000000-45E3-4C6C-82EE-3E9E977F6CE6}"/>
            </c:ext>
          </c:extLst>
        </c:ser>
        <c:ser>
          <c:idx val="1"/>
          <c:order val="1"/>
          <c:tx>
            <c:strRef>
              <c:f>'Actividades 1 3T24 ING COORD'!$M$5</c:f>
              <c:strCache>
                <c:ptCount val="1"/>
                <c:pt idx="0">
                  <c:v>Meta Alcanzada</c:v>
                </c:pt>
              </c:strCache>
            </c:strRef>
          </c:tx>
          <c:spPr>
            <a:solidFill>
              <a:schemeClr val="accent4">
                <a:lumMod val="60000"/>
                <a:lumOff val="40000"/>
              </a:schemeClr>
            </a:solidFill>
            <a:ln>
              <a:noFill/>
            </a:ln>
            <a:effectLst/>
          </c:spPr>
          <c:invertIfNegative val="0"/>
          <c:dLbls>
            <c:dLbl>
              <c:idx val="0"/>
              <c:layout>
                <c:manualLayout>
                  <c:x val="-5.4489167274664229E-3"/>
                  <c:y val="7.46395409727001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5E3-4C6C-82EE-3E9E977F6CE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COORD'!$N$3</c:f>
              <c:strCache>
                <c:ptCount val="1"/>
                <c:pt idx="0">
                  <c:v>Contribuyentes morosos notificados </c:v>
                </c:pt>
              </c:strCache>
            </c:strRef>
          </c:cat>
          <c:val>
            <c:numRef>
              <c:f>'Actividades 1 3T24 ING COORD'!$N$5</c:f>
              <c:numCache>
                <c:formatCode>#,##0</c:formatCode>
                <c:ptCount val="1"/>
                <c:pt idx="0">
                  <c:v>92087</c:v>
                </c:pt>
              </c:numCache>
            </c:numRef>
          </c:val>
          <c:extLst>
            <c:ext xmlns:c16="http://schemas.microsoft.com/office/drawing/2014/chart" uri="{C3380CC4-5D6E-409C-BE32-E72D297353CC}">
              <c16:uniqueId val="{00000002-45E3-4C6C-82EE-3E9E977F6CE6}"/>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1733750911996347E-3"/>
                  <c:y val="-0.119423265556320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5E3-4C6C-82EE-3E9E977F6CE6}"/>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COORD'!$N$3</c:f>
              <c:strCache>
                <c:ptCount val="1"/>
                <c:pt idx="0">
                  <c:v>Contribuyentes morosos notificados </c:v>
                </c:pt>
              </c:strCache>
            </c:strRef>
          </c:cat>
          <c:val>
            <c:numRef>
              <c:f>'Actividades 1 3T24 ING COORD'!$N$6</c:f>
              <c:numCache>
                <c:formatCode>0.00%</c:formatCode>
                <c:ptCount val="1"/>
                <c:pt idx="0">
                  <c:v>0.64708734452954819</c:v>
                </c:pt>
              </c:numCache>
            </c:numRef>
          </c:val>
          <c:smooth val="0"/>
          <c:extLst>
            <c:ext xmlns:c16="http://schemas.microsoft.com/office/drawing/2014/chart" uri="{C3380CC4-5D6E-409C-BE32-E72D297353CC}">
              <c16:uniqueId val="{00000004-45E3-4C6C-82EE-3E9E977F6CE6}"/>
            </c:ext>
          </c:extLst>
        </c:ser>
        <c:dLbls>
          <c:showLegendKey val="0"/>
          <c:showVal val="0"/>
          <c:showCatName val="0"/>
          <c:showSerName val="0"/>
          <c:showPercent val="0"/>
          <c:showBubbleSize val="0"/>
        </c:dLbls>
        <c:marker val="1"/>
        <c:smooth val="0"/>
        <c:axId val="403375360"/>
        <c:axId val="107927168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45000"/>
          <c:min val="5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107927168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crossAx val="403375360"/>
        <c:crosses val="max"/>
        <c:crossBetween val="between"/>
      </c:valAx>
      <c:catAx>
        <c:axId val="403375360"/>
        <c:scaling>
          <c:orientation val="minMax"/>
        </c:scaling>
        <c:delete val="1"/>
        <c:axPos val="b"/>
        <c:numFmt formatCode="General" sourceLinked="1"/>
        <c:majorTickMark val="out"/>
        <c:minorTickMark val="none"/>
        <c:tickLblPos val="nextTo"/>
        <c:crossAx val="1079271680"/>
        <c:crosses val="autoZero"/>
        <c:auto val="1"/>
        <c:lblAlgn val="ctr"/>
        <c:lblOffset val="100"/>
        <c:noMultiLvlLbl val="0"/>
      </c:catAx>
      <c:spPr>
        <a:noFill/>
        <a:ln>
          <a:noFill/>
        </a:ln>
        <a:effectLst>
          <a:glow rad="127000">
            <a:schemeClr val="accent1">
              <a:alpha val="81000"/>
            </a:schemeClr>
          </a:glo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solidFill>
      <a:schemeClr val="bg1"/>
    </a:solidFill>
    <a:ln w="9525" cap="flat" cmpd="sng" algn="ctr">
      <a:noFill/>
      <a:round/>
    </a:ln>
    <a:effectLst>
      <a:outerShdw blurRad="50800" dist="50800" dir="5400000" sx="14000" sy="14000" algn="ctr" rotWithShape="0">
        <a:srgbClr val="000000">
          <a:alpha val="43137"/>
        </a:srgbClr>
      </a:outerShdw>
    </a:effectLst>
  </c:spPr>
  <c:txPr>
    <a:bodyPr/>
    <a:lstStyle/>
    <a:p>
      <a:pPr>
        <a:defRPr/>
      </a:pPr>
      <a:endParaRPr lang="es-MX"/>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dirty="0">
                <a:effectLst/>
              </a:rPr>
              <a:t>META PLANEADA Y ALCANZADA A NIVEL ACTIVIDAD </a:t>
            </a:r>
            <a:endParaRPr lang="es-MX" sz="1100" dirty="0">
              <a:effectLst/>
            </a:endParaRPr>
          </a:p>
          <a:p>
            <a:pPr>
              <a:defRPr sz="1100"/>
            </a:pPr>
            <a:r>
              <a:rPr lang="es-MX" sz="1100" b="1" i="0" baseline="0" dirty="0">
                <a:effectLst/>
              </a:rPr>
              <a:t>TERCER TRIMESTRE 2024</a:t>
            </a:r>
            <a:endParaRPr lang="es-MX" sz="1100" dirty="0">
              <a:effectLst/>
            </a:endParaRPr>
          </a:p>
          <a:p>
            <a:pPr>
              <a:defRPr sz="1100"/>
            </a:pPr>
            <a:r>
              <a:rPr lang="es-MX" sz="1100" b="1" i="0" baseline="0" dirty="0">
                <a:effectLst/>
              </a:rPr>
              <a:t>EN UNIDADES Y PORCENTAJE DE AVANCE</a:t>
            </a:r>
            <a:endParaRPr lang="es-MX" sz="11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21736337793067442"/>
          <c:w val="0.73861475648877217"/>
          <c:h val="0.64349489034576646"/>
        </c:manualLayout>
      </c:layout>
      <c:barChart>
        <c:barDir val="col"/>
        <c:grouping val="clustered"/>
        <c:varyColors val="0"/>
        <c:ser>
          <c:idx val="0"/>
          <c:order val="0"/>
          <c:tx>
            <c:strRef>
              <c:f>'Actividades 1 3T24 ING COORD'!$B$19</c:f>
              <c:strCache>
                <c:ptCount val="1"/>
                <c:pt idx="0">
                  <c:v>Meta Planeada</c:v>
                </c:pt>
              </c:strCache>
            </c:strRef>
          </c:tx>
          <c:spPr>
            <a:solidFill>
              <a:srgbClr val="A27D4C"/>
            </a:solidFill>
            <a:ln>
              <a:noFill/>
            </a:ln>
            <a:effectLst>
              <a:outerShdw blurRad="50800" dist="50800" dir="5400000" sx="1000" sy="1000" algn="ctr" rotWithShape="0">
                <a:srgbClr val="000000">
                  <a:alpha val="43137"/>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COORD'!$C$18</c:f>
              <c:strCache>
                <c:ptCount val="1"/>
                <c:pt idx="0">
                  <c:v>Multas de contribuyentes pagadas
</c:v>
                </c:pt>
              </c:strCache>
            </c:strRef>
          </c:cat>
          <c:val>
            <c:numRef>
              <c:f>'Actividades 1 3T24 ING COORD'!$C$19</c:f>
              <c:numCache>
                <c:formatCode>#,##0</c:formatCode>
                <c:ptCount val="1"/>
                <c:pt idx="0">
                  <c:v>75</c:v>
                </c:pt>
              </c:numCache>
            </c:numRef>
          </c:val>
          <c:extLst>
            <c:ext xmlns:c16="http://schemas.microsoft.com/office/drawing/2014/chart" uri="{C3380CC4-5D6E-409C-BE32-E72D297353CC}">
              <c16:uniqueId val="{00000000-921B-424D-BAA1-4B765E18B2EC}"/>
            </c:ext>
          </c:extLst>
        </c:ser>
        <c:ser>
          <c:idx val="1"/>
          <c:order val="1"/>
          <c:tx>
            <c:strRef>
              <c:f>'Actividades 1 3T24 ING COORD'!$B$20</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COORD'!$C$18</c:f>
              <c:strCache>
                <c:ptCount val="1"/>
                <c:pt idx="0">
                  <c:v>Multas de contribuyentes pagadas
</c:v>
                </c:pt>
              </c:strCache>
            </c:strRef>
          </c:cat>
          <c:val>
            <c:numRef>
              <c:f>'Actividades 1 3T24 ING COORD'!$C$20</c:f>
              <c:numCache>
                <c:formatCode>General</c:formatCode>
                <c:ptCount val="1"/>
                <c:pt idx="0">
                  <c:v>57</c:v>
                </c:pt>
              </c:numCache>
            </c:numRef>
          </c:val>
          <c:extLst>
            <c:ext xmlns:c16="http://schemas.microsoft.com/office/drawing/2014/chart" uri="{C3380CC4-5D6E-409C-BE32-E72D297353CC}">
              <c16:uniqueId val="{00000001-921B-424D-BAA1-4B765E18B2EC}"/>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a:outerShdw blurRad="50800" dist="50800" dir="5400000" algn="ctr" rotWithShape="0">
                <a:schemeClr val="bg1"/>
              </a:outerShdw>
            </a:effectLst>
          </c:spPr>
          <c:marker>
            <c:symbol val="none"/>
          </c:marker>
          <c:dPt>
            <c:idx val="0"/>
            <c:marker>
              <c:symbol val="none"/>
            </c:marker>
            <c:bubble3D val="0"/>
            <c:extLst>
              <c:ext xmlns:c16="http://schemas.microsoft.com/office/drawing/2014/chart" uri="{C3380CC4-5D6E-409C-BE32-E72D297353CC}">
                <c16:uniqueId val="{00000002-921B-424D-BAA1-4B765E18B2EC}"/>
              </c:ext>
            </c:extLst>
          </c:dPt>
          <c:dLbls>
            <c:dLbl>
              <c:idx val="0"/>
              <c:layout>
                <c:manualLayout>
                  <c:x val="-1.8830892258663915E-3"/>
                  <c:y val="-6.32224694408441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21B-424D-BAA1-4B765E18B2EC}"/>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COORD'!$C$18</c:f>
              <c:strCache>
                <c:ptCount val="1"/>
                <c:pt idx="0">
                  <c:v>Multas de contribuyentes pagadas
</c:v>
                </c:pt>
              </c:strCache>
            </c:strRef>
          </c:cat>
          <c:val>
            <c:numRef>
              <c:f>'Actividades 1 3T24 ING COORD'!$C$21</c:f>
              <c:numCache>
                <c:formatCode>0.00%</c:formatCode>
                <c:ptCount val="1"/>
                <c:pt idx="0">
                  <c:v>0.76</c:v>
                </c:pt>
              </c:numCache>
            </c:numRef>
          </c:val>
          <c:smooth val="0"/>
          <c:extLst>
            <c:ext xmlns:c16="http://schemas.microsoft.com/office/drawing/2014/chart" uri="{C3380CC4-5D6E-409C-BE32-E72D297353CC}">
              <c16:uniqueId val="{00000003-921B-424D-BAA1-4B765E18B2EC}"/>
            </c:ext>
          </c:extLst>
        </c:ser>
        <c:dLbls>
          <c:showLegendKey val="0"/>
          <c:showVal val="0"/>
          <c:showCatName val="0"/>
          <c:showSerName val="0"/>
          <c:showPercent val="0"/>
          <c:showBubbleSize val="0"/>
        </c:dLbls>
        <c:marker val="1"/>
        <c:smooth val="0"/>
        <c:axId val="1521202687"/>
        <c:axId val="1521200191"/>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8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
      </c:valAx>
      <c:valAx>
        <c:axId val="1521200191"/>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21202687"/>
        <c:crosses val="max"/>
        <c:crossBetween val="between"/>
      </c:valAx>
      <c:catAx>
        <c:axId val="1521202687"/>
        <c:scaling>
          <c:orientation val="minMax"/>
        </c:scaling>
        <c:delete val="1"/>
        <c:axPos val="b"/>
        <c:numFmt formatCode="General" sourceLinked="1"/>
        <c:majorTickMark val="out"/>
        <c:minorTickMark val="none"/>
        <c:tickLblPos val="nextTo"/>
        <c:crossAx val="1521200191"/>
        <c:crosses val="autoZero"/>
        <c:auto val="1"/>
        <c:lblAlgn val="ctr"/>
        <c:lblOffset val="100"/>
        <c:noMultiLvlLbl val="0"/>
      </c:catAx>
      <c:spPr>
        <a:noFill/>
        <a:ln>
          <a:noFill/>
        </a:ln>
        <a:effectLst>
          <a:glow rad="101600">
            <a:schemeClr val="bg1"/>
          </a:glow>
          <a:outerShdw dist="50800" sx="1000" sy="1000" algn="ctr" rotWithShape="0">
            <a:schemeClr val="bg1"/>
          </a:outerShdw>
        </a:effectLst>
      </c:spPr>
    </c:plotArea>
    <c:legend>
      <c:legendPos val="b"/>
      <c:layout>
        <c:manualLayout>
          <c:xMode val="edge"/>
          <c:yMode val="edge"/>
          <c:x val="5.5868304887074609E-2"/>
          <c:y val="0.92460632383617758"/>
          <c:w val="0.87176317434003248"/>
          <c:h val="5.561838780015228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3T24'!$C$3:$D$3</c:f>
              <c:strCache>
                <c:ptCount val="2"/>
                <c:pt idx="0">
                  <c:v>Reuniones recaudatorias realizadas</c:v>
                </c:pt>
                <c:pt idx="1">
                  <c:v>Reuniones del control del gasto realizados</c:v>
                </c:pt>
              </c:strCache>
            </c:strRef>
          </c:cat>
          <c:val>
            <c:numRef>
              <c:f>'Actividades 1 3T24'!$C$4:$D$4</c:f>
              <c:numCache>
                <c:formatCode>General</c:formatCode>
                <c:ptCount val="2"/>
                <c:pt idx="0">
                  <c:v>12</c:v>
                </c:pt>
                <c:pt idx="1">
                  <c:v>12</c:v>
                </c:pt>
              </c:numCache>
            </c:numRef>
          </c:val>
          <c:extLst>
            <c:ext xmlns:c16="http://schemas.microsoft.com/office/drawing/2014/chart" uri="{C3380CC4-5D6E-409C-BE32-E72D297353CC}">
              <c16:uniqueId val="{00000000-2F47-4B4D-85CF-4CFBDB626FC5}"/>
            </c:ext>
          </c:extLst>
        </c:ser>
        <c:ser>
          <c:idx val="1"/>
          <c:order val="1"/>
          <c:tx>
            <c:strRef>
              <c:f>'Actividades 1 3T24'!$B$5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3T24'!$C$3:$D$3</c:f>
              <c:strCache>
                <c:ptCount val="2"/>
                <c:pt idx="0">
                  <c:v>Reuniones recaudatorias realizadas</c:v>
                </c:pt>
                <c:pt idx="1">
                  <c:v>Reuniones del control del gasto realizados</c:v>
                </c:pt>
              </c:strCache>
            </c:strRef>
          </c:cat>
          <c:val>
            <c:numRef>
              <c:f>'Actividades 1 3T24'!$C$5:$D$5</c:f>
              <c:numCache>
                <c:formatCode>General</c:formatCode>
                <c:ptCount val="2"/>
                <c:pt idx="0">
                  <c:v>12</c:v>
                </c:pt>
                <c:pt idx="1">
                  <c:v>12</c:v>
                </c:pt>
              </c:numCache>
            </c:numRef>
          </c:val>
          <c:extLst>
            <c:ext xmlns:c16="http://schemas.microsoft.com/office/drawing/2014/chart" uri="{C3380CC4-5D6E-409C-BE32-E72D297353CC}">
              <c16:uniqueId val="{00000001-2F47-4B4D-85CF-4CFBDB626FC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6.3249997509842615E-2"/>
                  <c:y val="-4.58333458643224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47-4B4D-85CF-4CFBDB626FC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3T24'!$C$3:$D$3</c:f>
              <c:strCache>
                <c:ptCount val="2"/>
                <c:pt idx="0">
                  <c:v>Reuniones recaudatorias realizadas</c:v>
                </c:pt>
                <c:pt idx="1">
                  <c:v>Reuniones del control del gasto realizados</c:v>
                </c:pt>
              </c:strCache>
            </c:strRef>
          </c:cat>
          <c:val>
            <c:numRef>
              <c:f>'Actividades 1 3T24'!$C$6:$D$6</c:f>
              <c:numCache>
                <c:formatCode>0.00%</c:formatCode>
                <c:ptCount val="2"/>
                <c:pt idx="0">
                  <c:v>1</c:v>
                </c:pt>
                <c:pt idx="1">
                  <c:v>1</c:v>
                </c:pt>
              </c:numCache>
            </c:numRef>
          </c:val>
          <c:smooth val="0"/>
          <c:extLst>
            <c:ext xmlns:c16="http://schemas.microsoft.com/office/drawing/2014/chart" uri="{C3380CC4-5D6E-409C-BE32-E72D297353CC}">
              <c16:uniqueId val="{00000003-2F47-4B4D-85CF-4CFBDB626FC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dirty="0">
                <a:effectLst/>
              </a:rPr>
              <a:t>Acumulado Anual de metas y objetivos a nivel actividad tercer trimestre 2024</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21736337793067442"/>
          <c:w val="0.73861475648877217"/>
          <c:h val="0.64349489034576646"/>
        </c:manualLayout>
      </c:layout>
      <c:barChart>
        <c:barDir val="col"/>
        <c:grouping val="clustered"/>
        <c:varyColors val="0"/>
        <c:ser>
          <c:idx val="0"/>
          <c:order val="0"/>
          <c:tx>
            <c:strRef>
              <c:f>'Actividades 1 3T24 ING COORD'!$M$19</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COORD'!$N$18</c:f>
              <c:strCache>
                <c:ptCount val="1"/>
                <c:pt idx="0">
                  <c:v>Multas de contribuyentes pagadas
</c:v>
                </c:pt>
              </c:strCache>
            </c:strRef>
          </c:cat>
          <c:val>
            <c:numRef>
              <c:f>'Actividades 1 3T24 ING COORD'!$N$19</c:f>
              <c:numCache>
                <c:formatCode>#,##0</c:formatCode>
                <c:ptCount val="1"/>
                <c:pt idx="0">
                  <c:v>329</c:v>
                </c:pt>
              </c:numCache>
            </c:numRef>
          </c:val>
          <c:extLst>
            <c:ext xmlns:c16="http://schemas.microsoft.com/office/drawing/2014/chart" uri="{C3380CC4-5D6E-409C-BE32-E72D297353CC}">
              <c16:uniqueId val="{00000000-3498-4B11-895B-7D89DDE4C025}"/>
            </c:ext>
          </c:extLst>
        </c:ser>
        <c:ser>
          <c:idx val="1"/>
          <c:order val="1"/>
          <c:tx>
            <c:strRef>
              <c:f>'Actividades 1 3T24 ING COORD'!$M$20</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COORD'!$N$18</c:f>
              <c:strCache>
                <c:ptCount val="1"/>
                <c:pt idx="0">
                  <c:v>Multas de contribuyentes pagadas
</c:v>
                </c:pt>
              </c:strCache>
            </c:strRef>
          </c:cat>
          <c:val>
            <c:numRef>
              <c:f>'Actividades 1 3T24 ING COORD'!$N$20</c:f>
              <c:numCache>
                <c:formatCode>#,##0</c:formatCode>
                <c:ptCount val="1"/>
                <c:pt idx="0">
                  <c:v>144</c:v>
                </c:pt>
              </c:numCache>
            </c:numRef>
          </c:val>
          <c:extLst>
            <c:ext xmlns:c16="http://schemas.microsoft.com/office/drawing/2014/chart" uri="{C3380CC4-5D6E-409C-BE32-E72D297353CC}">
              <c16:uniqueId val="{00000001-3498-4B11-895B-7D89DDE4C025}"/>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1.4691150374913531E-2"/>
                  <c:y val="-8.30870257660802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498-4B11-895B-7D89DDE4C025}"/>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 COORD'!$C$18</c:f>
              <c:strCache>
                <c:ptCount val="1"/>
                <c:pt idx="0">
                  <c:v>Multas de contribuyentes pagadas
</c:v>
                </c:pt>
              </c:strCache>
            </c:strRef>
          </c:cat>
          <c:val>
            <c:numRef>
              <c:f>'Actividades 1 3T24 ING COORD'!$N$21</c:f>
              <c:numCache>
                <c:formatCode>0.00%</c:formatCode>
                <c:ptCount val="1"/>
                <c:pt idx="0">
                  <c:v>0.43768996960486323</c:v>
                </c:pt>
              </c:numCache>
            </c:numRef>
          </c:val>
          <c:smooth val="0"/>
          <c:extLst>
            <c:ext xmlns:c16="http://schemas.microsoft.com/office/drawing/2014/chart" uri="{C3380CC4-5D6E-409C-BE32-E72D297353CC}">
              <c16:uniqueId val="{00000003-3498-4B11-895B-7D89DDE4C025}"/>
            </c:ext>
          </c:extLst>
        </c:ser>
        <c:dLbls>
          <c:showLegendKey val="0"/>
          <c:showVal val="0"/>
          <c:showCatName val="0"/>
          <c:showSerName val="0"/>
          <c:showPercent val="0"/>
          <c:showBubbleSize val="0"/>
        </c:dLbls>
        <c:marker val="1"/>
        <c:smooth val="0"/>
        <c:axId val="1521202687"/>
        <c:axId val="1521200191"/>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1521200191"/>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21202687"/>
        <c:crosses val="max"/>
        <c:crossBetween val="between"/>
      </c:valAx>
      <c:catAx>
        <c:axId val="1521202687"/>
        <c:scaling>
          <c:orientation val="minMax"/>
        </c:scaling>
        <c:delete val="1"/>
        <c:axPos val="b"/>
        <c:numFmt formatCode="General" sourceLinked="1"/>
        <c:majorTickMark val="out"/>
        <c:minorTickMark val="none"/>
        <c:tickLblPos val="nextTo"/>
        <c:crossAx val="1521200191"/>
        <c:crosses val="autoZero"/>
        <c:auto val="1"/>
        <c:lblAlgn val="ctr"/>
        <c:lblOffset val="100"/>
        <c:noMultiLvlLbl val="0"/>
      </c:catAx>
      <c:spPr>
        <a:noFill/>
        <a:ln>
          <a:noFill/>
        </a:ln>
        <a:effectLst>
          <a:glow rad="101600">
            <a:schemeClr val="bg1"/>
          </a:glow>
          <a:outerShdw dist="50800" sx="1000" sy="1000" algn="ctr" rotWithShape="0">
            <a:schemeClr val="bg1"/>
          </a:outerShdw>
        </a:effectLst>
      </c:spPr>
    </c:plotArea>
    <c:legend>
      <c:legendPos val="b"/>
      <c:layout>
        <c:manualLayout>
          <c:xMode val="edge"/>
          <c:yMode val="edge"/>
          <c:x val="5.5868304887074609E-2"/>
          <c:y val="0.92460632383617758"/>
          <c:w val="0.87176317434003248"/>
          <c:h val="5.561838780015228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EGRESOS'!$B$4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EGRESOS'!$C$3:$E$3</c:f>
              <c:strCache>
                <c:ptCount val="3"/>
                <c:pt idx="0">
                  <c:v>Pagos a proveedores Emitidos</c:v>
                </c:pt>
                <c:pt idx="1">
                  <c:v>Pagos de Nómina Emitidos </c:v>
                </c:pt>
                <c:pt idx="2">
                  <c:v>Reducción de Días de Pago a Proveedores</c:v>
                </c:pt>
              </c:strCache>
            </c:strRef>
          </c:cat>
          <c:val>
            <c:numRef>
              <c:f>'Actividades 1 3T24 EGRESOS'!$C$4:$E$4</c:f>
              <c:numCache>
                <c:formatCode>#,##0</c:formatCode>
                <c:ptCount val="3"/>
                <c:pt idx="0">
                  <c:v>1400</c:v>
                </c:pt>
                <c:pt idx="1">
                  <c:v>6</c:v>
                </c:pt>
                <c:pt idx="2">
                  <c:v>120</c:v>
                </c:pt>
              </c:numCache>
            </c:numRef>
          </c:val>
          <c:extLst>
            <c:ext xmlns:c16="http://schemas.microsoft.com/office/drawing/2014/chart" uri="{C3380CC4-5D6E-409C-BE32-E72D297353CC}">
              <c16:uniqueId val="{00000000-D98F-4AC5-9506-C86A269364AB}"/>
            </c:ext>
          </c:extLst>
        </c:ser>
        <c:ser>
          <c:idx val="1"/>
          <c:order val="1"/>
          <c:tx>
            <c:strRef>
              <c:f>'Actividades 1 3T24 EGRESOS'!$B$5</c:f>
              <c:strCache>
                <c:ptCount val="1"/>
                <c:pt idx="0">
                  <c:v>Meta Alcanzada</c:v>
                </c:pt>
              </c:strCache>
            </c:strRef>
          </c:tx>
          <c:spPr>
            <a:solidFill>
              <a:srgbClr val="D4C19C"/>
            </a:solidFill>
            <a:ln>
              <a:noFill/>
            </a:ln>
            <a:effectLst/>
          </c:spPr>
          <c:invertIfNegative val="0"/>
          <c:dLbls>
            <c:dLbl>
              <c:idx val="0"/>
              <c:layout>
                <c:manualLayout>
                  <c:x val="1.924999924212601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98F-4AC5-9506-C86A269364A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EGRESOS'!$C$3:$E$3</c:f>
              <c:strCache>
                <c:ptCount val="3"/>
                <c:pt idx="0">
                  <c:v>Pagos a proveedores Emitidos</c:v>
                </c:pt>
                <c:pt idx="1">
                  <c:v>Pagos de Nómina Emitidos </c:v>
                </c:pt>
                <c:pt idx="2">
                  <c:v>Reducción de Días de Pago a Proveedores</c:v>
                </c:pt>
              </c:strCache>
            </c:strRef>
          </c:cat>
          <c:val>
            <c:numRef>
              <c:f>'Actividades 1 3T24 EGRESOS'!$C$5:$E$5</c:f>
              <c:numCache>
                <c:formatCode>General</c:formatCode>
                <c:ptCount val="3"/>
                <c:pt idx="0" formatCode="#,##0">
                  <c:v>1525</c:v>
                </c:pt>
                <c:pt idx="1">
                  <c:v>6</c:v>
                </c:pt>
                <c:pt idx="2">
                  <c:v>31</c:v>
                </c:pt>
              </c:numCache>
            </c:numRef>
          </c:val>
          <c:extLst>
            <c:ext xmlns:c16="http://schemas.microsoft.com/office/drawing/2014/chart" uri="{C3380CC4-5D6E-409C-BE32-E72D297353CC}">
              <c16:uniqueId val="{00000002-D98F-4AC5-9506-C86A269364A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Pt>
            <c:idx val="1"/>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4-D98F-4AC5-9506-C86A269364AB}"/>
              </c:ext>
            </c:extLst>
          </c:dPt>
          <c:dPt>
            <c:idx val="2"/>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6-D98F-4AC5-9506-C86A269364AB}"/>
              </c:ext>
            </c:extLst>
          </c:dPt>
          <c:dLbls>
            <c:dLbl>
              <c:idx val="0"/>
              <c:layout>
                <c:manualLayout>
                  <c:x val="-0.13475002387303572"/>
                  <c:y val="-6.37681250382467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98F-4AC5-9506-C86A269364AB}"/>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EGRESOS'!$C$3:$E$3</c:f>
              <c:strCache>
                <c:ptCount val="3"/>
                <c:pt idx="0">
                  <c:v>Pagos a proveedores Emitidos</c:v>
                </c:pt>
                <c:pt idx="1">
                  <c:v>Pagos de Nómina Emitidos </c:v>
                </c:pt>
                <c:pt idx="2">
                  <c:v>Reducción de Días de Pago a Proveedores</c:v>
                </c:pt>
              </c:strCache>
            </c:strRef>
          </c:cat>
          <c:val>
            <c:numRef>
              <c:f>'Actividades 1 3T24 EGRESOS'!$C$6:$E$6</c:f>
              <c:numCache>
                <c:formatCode>0.00%</c:formatCode>
                <c:ptCount val="3"/>
                <c:pt idx="0">
                  <c:v>1.0892857142857142</c:v>
                </c:pt>
                <c:pt idx="1">
                  <c:v>1</c:v>
                </c:pt>
              </c:numCache>
            </c:numRef>
          </c:val>
          <c:smooth val="0"/>
          <c:extLst>
            <c:ext xmlns:c16="http://schemas.microsoft.com/office/drawing/2014/chart" uri="{C3380CC4-5D6E-409C-BE32-E72D297353CC}">
              <c16:uniqueId val="{00000008-D98F-4AC5-9506-C86A269364A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EGRESOS'!$B$21</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EGRESOS'!$C$20:$E$20</c:f>
              <c:strCache>
                <c:ptCount val="3"/>
                <c:pt idx="0">
                  <c:v>Pagos a proveedores Emitidos</c:v>
                </c:pt>
                <c:pt idx="1">
                  <c:v>Pagos de Nómina Emitidos </c:v>
                </c:pt>
                <c:pt idx="2">
                  <c:v>Reducción de Días de Pago a Proveedores</c:v>
                </c:pt>
              </c:strCache>
            </c:strRef>
          </c:cat>
          <c:val>
            <c:numRef>
              <c:f>'Actividades 1 3T24 EGRESOS'!$C$21:$E$21</c:f>
              <c:numCache>
                <c:formatCode>#,##0</c:formatCode>
                <c:ptCount val="3"/>
                <c:pt idx="0">
                  <c:v>5600</c:v>
                </c:pt>
                <c:pt idx="1">
                  <c:v>27</c:v>
                </c:pt>
                <c:pt idx="2">
                  <c:v>120</c:v>
                </c:pt>
              </c:numCache>
            </c:numRef>
          </c:val>
          <c:extLst>
            <c:ext xmlns:c16="http://schemas.microsoft.com/office/drawing/2014/chart" uri="{C3380CC4-5D6E-409C-BE32-E72D297353CC}">
              <c16:uniqueId val="{00000000-7BD6-45F8-A79F-E394CDA476F8}"/>
            </c:ext>
          </c:extLst>
        </c:ser>
        <c:ser>
          <c:idx val="1"/>
          <c:order val="1"/>
          <c:tx>
            <c:strRef>
              <c:f>'Actividades 1 3T24 EGRESOS'!$B$22</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EGRESOS'!$C$20:$E$20</c:f>
              <c:strCache>
                <c:ptCount val="3"/>
                <c:pt idx="0">
                  <c:v>Pagos a proveedores Emitidos</c:v>
                </c:pt>
                <c:pt idx="1">
                  <c:v>Pagos de Nómina Emitidos </c:v>
                </c:pt>
                <c:pt idx="2">
                  <c:v>Reducción de Días de Pago a Proveedores</c:v>
                </c:pt>
              </c:strCache>
            </c:strRef>
          </c:cat>
          <c:val>
            <c:numRef>
              <c:f>'Actividades 1 3T24 EGRESOS'!$C$22:$E$22</c:f>
              <c:numCache>
                <c:formatCode>General</c:formatCode>
                <c:ptCount val="3"/>
                <c:pt idx="0" formatCode="#,##0">
                  <c:v>4260</c:v>
                </c:pt>
                <c:pt idx="1">
                  <c:v>20</c:v>
                </c:pt>
                <c:pt idx="2">
                  <c:v>31</c:v>
                </c:pt>
              </c:numCache>
            </c:numRef>
          </c:val>
          <c:extLst>
            <c:ext xmlns:c16="http://schemas.microsoft.com/office/drawing/2014/chart" uri="{C3380CC4-5D6E-409C-BE32-E72D297353CC}">
              <c16:uniqueId val="{00000001-7BD6-45F8-A79F-E394CDA476F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3.850000682086735E-2"/>
                  <c:y val="-2.55813976910270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BD6-45F8-A79F-E394CDA476F8}"/>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EGRESOS'!$C$20:$E$20</c:f>
              <c:strCache>
                <c:ptCount val="3"/>
                <c:pt idx="0">
                  <c:v>Pagos a proveedores Emitidos</c:v>
                </c:pt>
                <c:pt idx="1">
                  <c:v>Pagos de Nómina Emitidos </c:v>
                </c:pt>
                <c:pt idx="2">
                  <c:v>Reducción de Días de Pago a Proveedores</c:v>
                </c:pt>
              </c:strCache>
            </c:strRef>
          </c:cat>
          <c:val>
            <c:numRef>
              <c:f>'Actividades 1 3T24 EGRESOS'!$C$23:$E$23</c:f>
              <c:numCache>
                <c:formatCode>0.00%</c:formatCode>
                <c:ptCount val="3"/>
                <c:pt idx="0">
                  <c:v>0.76071428571428568</c:v>
                </c:pt>
                <c:pt idx="1">
                  <c:v>0.7407407407407407</c:v>
                </c:pt>
              </c:numCache>
            </c:numRef>
          </c:val>
          <c:smooth val="0"/>
          <c:extLst>
            <c:ext xmlns:c16="http://schemas.microsoft.com/office/drawing/2014/chart" uri="{C3380CC4-5D6E-409C-BE32-E72D297353CC}">
              <c16:uniqueId val="{00000003-7BD6-45F8-A79F-E394CDA476F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INGRESOS'!$B$4</c:f>
              <c:strCache>
                <c:ptCount val="1"/>
                <c:pt idx="0">
                  <c:v>Meta Planeada</c:v>
                </c:pt>
              </c:strCache>
            </c:strRef>
          </c:tx>
          <c:spPr>
            <a:solidFill>
              <a:srgbClr val="A27D4C"/>
            </a:solidFill>
            <a:ln>
              <a:noFill/>
            </a:ln>
            <a:effectLst/>
          </c:spPr>
          <c:invertIfNegative val="0"/>
          <c:dLbls>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0-DC27-4D1B-8504-350D6CDA61B2}"/>
                </c:ext>
              </c:extLst>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1-DC27-4D1B-8504-350D6CDA61B2}"/>
                </c:ext>
              </c:extLst>
            </c:dLbl>
            <c:numFmt formatCode="&quot;$&quot;#,##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INGRESOS'!$C$3:$E$3</c:f>
              <c:strCache>
                <c:ptCount val="3"/>
                <c:pt idx="0">
                  <c:v>Impuesto Predial Recaudado (MDP)</c:v>
                </c:pt>
                <c:pt idx="1">
                  <c:v>Licencias de Funcionamiento Renovadas
</c:v>
                </c:pt>
                <c:pt idx="2">
                  <c:v>Jornadas de Regularización Realizadas</c:v>
                </c:pt>
              </c:strCache>
            </c:strRef>
          </c:cat>
          <c:val>
            <c:numRef>
              <c:f>'Actividades 1 3T24 INGRESOS'!$C$4:$E$4</c:f>
              <c:numCache>
                <c:formatCode>#,##0</c:formatCode>
                <c:ptCount val="3"/>
                <c:pt idx="0">
                  <c:v>82.887535839999998</c:v>
                </c:pt>
                <c:pt idx="1">
                  <c:v>1335</c:v>
                </c:pt>
                <c:pt idx="2">
                  <c:v>1</c:v>
                </c:pt>
              </c:numCache>
            </c:numRef>
          </c:val>
          <c:extLst>
            <c:ext xmlns:c16="http://schemas.microsoft.com/office/drawing/2014/chart" uri="{C3380CC4-5D6E-409C-BE32-E72D297353CC}">
              <c16:uniqueId val="{00000002-DC27-4D1B-8504-350D6CDA61B2}"/>
            </c:ext>
          </c:extLst>
        </c:ser>
        <c:ser>
          <c:idx val="1"/>
          <c:order val="1"/>
          <c:tx>
            <c:strRef>
              <c:f>'Actividades 1 3T24 INGRESOS'!$B$5</c:f>
              <c:strCache>
                <c:ptCount val="1"/>
                <c:pt idx="0">
                  <c:v>Meta Alcanzada</c:v>
                </c:pt>
              </c:strCache>
            </c:strRef>
          </c:tx>
          <c:spPr>
            <a:solidFill>
              <a:srgbClr val="D4C19C"/>
            </a:solidFill>
            <a:ln>
              <a:noFill/>
            </a:ln>
            <a:effectLst/>
          </c:spPr>
          <c:invertIfNegative val="0"/>
          <c:dLbls>
            <c:dLbl>
              <c:idx val="0"/>
              <c:layout>
                <c:manualLayout>
                  <c:x val="2.6435251442490492E-2"/>
                  <c:y val="0"/>
                </c:manualLayout>
              </c:layout>
              <c:numFmt formatCode="_(&quot;$&quot;* #,##0_);_(&quot;$&quot;* \(#,##0\);_(&quot;$&quot;* &quot;-&quot;_);_(@_)"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C27-4D1B-8504-350D6CDA61B2}"/>
                </c:ext>
              </c:extLst>
            </c:dLbl>
            <c:dLbl>
              <c:idx val="1"/>
              <c:layout>
                <c:manualLayout>
                  <c:x val="2.0560751121936942E-2"/>
                  <c:y val="-2.56026633681758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C27-4D1B-8504-350D6CDA61B2}"/>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INGRESOS'!$C$3:$E$3</c:f>
              <c:strCache>
                <c:ptCount val="3"/>
                <c:pt idx="0">
                  <c:v>Impuesto Predial Recaudado (MDP)</c:v>
                </c:pt>
                <c:pt idx="1">
                  <c:v>Licencias de Funcionamiento Renovadas
</c:v>
                </c:pt>
                <c:pt idx="2">
                  <c:v>Jornadas de Regularización Realizadas</c:v>
                </c:pt>
              </c:strCache>
            </c:strRef>
          </c:cat>
          <c:val>
            <c:numRef>
              <c:f>'Actividades 1 3T24 INGRESOS'!$C$5:$E$5</c:f>
              <c:numCache>
                <c:formatCode>#,##0</c:formatCode>
                <c:ptCount val="3"/>
                <c:pt idx="0" formatCode="0">
                  <c:v>0</c:v>
                </c:pt>
                <c:pt idx="1">
                  <c:v>1649</c:v>
                </c:pt>
                <c:pt idx="2" formatCode="General">
                  <c:v>1</c:v>
                </c:pt>
              </c:numCache>
            </c:numRef>
          </c:val>
          <c:extLst>
            <c:ext xmlns:c16="http://schemas.microsoft.com/office/drawing/2014/chart" uri="{C3380CC4-5D6E-409C-BE32-E72D297353CC}">
              <c16:uniqueId val="{00000005-DC27-4D1B-8504-350D6CDA61B2}"/>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1"/>
              <c:layout>
                <c:manualLayout>
                  <c:x val="4.4058752404150824E-2"/>
                  <c:y val="-1.46300933532433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C27-4D1B-8504-350D6CDA61B2}"/>
                </c:ext>
              </c:extLst>
            </c:dLbl>
            <c:dLbl>
              <c:idx val="2"/>
              <c:layout>
                <c:manualLayout>
                  <c:x val="-2.3498001282213771E-2"/>
                  <c:y val="-4.49284982986756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C27-4D1B-8504-350D6CDA61B2}"/>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INGRESOS'!$C$3:$E$3</c:f>
              <c:strCache>
                <c:ptCount val="3"/>
                <c:pt idx="0">
                  <c:v>Impuesto Predial Recaudado (MDP)</c:v>
                </c:pt>
                <c:pt idx="1">
                  <c:v>Licencias de Funcionamiento Renovadas
</c:v>
                </c:pt>
                <c:pt idx="2">
                  <c:v>Jornadas de Regularización Realizadas</c:v>
                </c:pt>
              </c:strCache>
            </c:strRef>
          </c:cat>
          <c:val>
            <c:numRef>
              <c:f>'Actividades 1 3T24 INGRESOS'!$C$6:$E$6</c:f>
              <c:numCache>
                <c:formatCode>0.00%</c:formatCode>
                <c:ptCount val="3"/>
                <c:pt idx="0">
                  <c:v>0</c:v>
                </c:pt>
                <c:pt idx="1">
                  <c:v>1.2352059925093632</c:v>
                </c:pt>
                <c:pt idx="2">
                  <c:v>1</c:v>
                </c:pt>
              </c:numCache>
            </c:numRef>
          </c:val>
          <c:smooth val="0"/>
          <c:extLst>
            <c:ext xmlns:c16="http://schemas.microsoft.com/office/drawing/2014/chart" uri="{C3380CC4-5D6E-409C-BE32-E72D297353CC}">
              <c16:uniqueId val="{00000008-DC27-4D1B-8504-350D6CDA61B2}"/>
            </c:ext>
          </c:extLst>
        </c:ser>
        <c:dLbls>
          <c:showLegendKey val="0"/>
          <c:showVal val="0"/>
          <c:showCatName val="0"/>
          <c:showSerName val="0"/>
          <c:showPercent val="0"/>
          <c:showBubbleSize val="0"/>
        </c:dLbls>
        <c:marker val="1"/>
        <c:smooth val="0"/>
        <c:axId val="613013215"/>
        <c:axId val="612997823"/>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612997823"/>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13013215"/>
        <c:crosses val="max"/>
        <c:crossBetween val="between"/>
      </c:valAx>
      <c:catAx>
        <c:axId val="613013215"/>
        <c:scaling>
          <c:orientation val="minMax"/>
        </c:scaling>
        <c:delete val="1"/>
        <c:axPos val="b"/>
        <c:numFmt formatCode="General" sourceLinked="1"/>
        <c:majorTickMark val="out"/>
        <c:minorTickMark val="none"/>
        <c:tickLblPos val="nextTo"/>
        <c:crossAx val="612997823"/>
        <c:crosses val="autoZero"/>
        <c:auto val="1"/>
        <c:lblAlgn val="ctr"/>
        <c:lblOffset val="100"/>
        <c:noMultiLvlLbl val="0"/>
      </c:catAx>
      <c:spPr>
        <a:noFill/>
        <a:ln>
          <a:noFill/>
        </a:ln>
        <a:effectLst/>
      </c:spPr>
    </c:plotArea>
    <c:legend>
      <c:legendPos val="b"/>
      <c:legendEntry>
        <c:idx val="2"/>
        <c:txPr>
          <a:bodyPr rot="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Acumulado Anual de metas y objetivos a nivel actividad tercer trimestre 2024</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INGRESOS'!$N$4</c:f>
              <c:strCache>
                <c:ptCount val="1"/>
                <c:pt idx="0">
                  <c:v>Meta Planeada</c:v>
                </c:pt>
              </c:strCache>
            </c:strRef>
          </c:tx>
          <c:spPr>
            <a:solidFill>
              <a:schemeClr val="tx2">
                <a:lumMod val="75000"/>
              </a:schemeClr>
            </a:solidFill>
            <a:ln>
              <a:noFill/>
            </a:ln>
            <a:effectLst/>
          </c:spPr>
          <c:invertIfNegative val="0"/>
          <c:dLbls>
            <c:dLbl>
              <c:idx val="0"/>
              <c:numFmt formatCode="_(&quot;$&quot;* #,##0_);_(&quot;$&quot;* \(#,##0\);_(&quot;$&quot;* &quot;-&quot;_);_(@_)"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0-5901-4656-952E-F0CE1EC25FA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INGRESOS'!$O$3:$Q$3</c:f>
              <c:strCache>
                <c:ptCount val="3"/>
                <c:pt idx="0">
                  <c:v>Impuesto Predial Recaudado (MDP)</c:v>
                </c:pt>
                <c:pt idx="1">
                  <c:v>Licencias de Funcionamiento Renovadas
</c:v>
                </c:pt>
                <c:pt idx="2">
                  <c:v>Jornadas de Regularización Realizadas</c:v>
                </c:pt>
              </c:strCache>
            </c:strRef>
          </c:cat>
          <c:val>
            <c:numRef>
              <c:f>'Actividades 1 3T24 INGRESOS'!$O$4:$Q$4</c:f>
              <c:numCache>
                <c:formatCode>#,##0</c:formatCode>
                <c:ptCount val="3"/>
                <c:pt idx="0">
                  <c:v>971.09438299999999</c:v>
                </c:pt>
                <c:pt idx="1">
                  <c:v>19074</c:v>
                </c:pt>
                <c:pt idx="2">
                  <c:v>4</c:v>
                </c:pt>
              </c:numCache>
            </c:numRef>
          </c:val>
          <c:extLst>
            <c:ext xmlns:c16="http://schemas.microsoft.com/office/drawing/2014/chart" uri="{C3380CC4-5D6E-409C-BE32-E72D297353CC}">
              <c16:uniqueId val="{00000001-5901-4656-952E-F0CE1EC25FA5}"/>
            </c:ext>
          </c:extLst>
        </c:ser>
        <c:ser>
          <c:idx val="1"/>
          <c:order val="1"/>
          <c:tx>
            <c:strRef>
              <c:f>'Actividades 1 3T24 INGRESOS'!$N$5</c:f>
              <c:strCache>
                <c:ptCount val="1"/>
                <c:pt idx="0">
                  <c:v>Meta Alcanzada</c:v>
                </c:pt>
              </c:strCache>
            </c:strRef>
          </c:tx>
          <c:spPr>
            <a:solidFill>
              <a:schemeClr val="accent4">
                <a:lumMod val="60000"/>
                <a:lumOff val="40000"/>
              </a:schemeClr>
            </a:solidFill>
            <a:ln>
              <a:noFill/>
            </a:ln>
            <a:effectLst/>
          </c:spPr>
          <c:invertIfNegative val="0"/>
          <c:dLbls>
            <c:dLbl>
              <c:idx val="0"/>
              <c:layout>
                <c:manualLayout>
                  <c:x val="2.349800128221377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901-4656-952E-F0CE1EC25FA5}"/>
                </c:ext>
              </c:extLst>
            </c:dLbl>
            <c:dLbl>
              <c:idx val="1"/>
              <c:layout>
                <c:manualLayout>
                  <c:x val="2.6435251442490492E-2"/>
                  <c:y val="4.2389216450352939E-3"/>
                </c:manualLayout>
              </c:layout>
              <c:numFmt formatCode="#,##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901-4656-952E-F0CE1EC25FA5}"/>
                </c:ext>
              </c:extLst>
            </c:dLbl>
            <c:dLbl>
              <c:idx val="2"/>
              <c:numFmt formatCode="General"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4-5901-4656-952E-F0CE1EC25FA5}"/>
                </c:ext>
              </c:extLst>
            </c:dLbl>
            <c:numFmt formatCode="_(&quot;$&quot;* #,##0_);_(&quot;$&quot;* \(#,##0\);_(&quot;$&quot;* &quot;-&quot;_);_(@_)"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INGRESOS'!$O$3:$Q$3</c:f>
              <c:strCache>
                <c:ptCount val="3"/>
                <c:pt idx="0">
                  <c:v>Impuesto Predial Recaudado (MDP)</c:v>
                </c:pt>
                <c:pt idx="1">
                  <c:v>Licencias de Funcionamiento Renovadas
</c:v>
                </c:pt>
                <c:pt idx="2">
                  <c:v>Jornadas de Regularización Realizadas</c:v>
                </c:pt>
              </c:strCache>
            </c:strRef>
          </c:cat>
          <c:val>
            <c:numRef>
              <c:f>'Actividades 1 3T24 INGRESOS'!$O$5:$Q$5</c:f>
              <c:numCache>
                <c:formatCode>#,##0</c:formatCode>
                <c:ptCount val="3"/>
                <c:pt idx="0" formatCode="0">
                  <c:v>887.42143699999997</c:v>
                </c:pt>
                <c:pt idx="1">
                  <c:v>16393</c:v>
                </c:pt>
                <c:pt idx="2" formatCode="General">
                  <c:v>3</c:v>
                </c:pt>
              </c:numCache>
            </c:numRef>
          </c:val>
          <c:extLst>
            <c:ext xmlns:c16="http://schemas.microsoft.com/office/drawing/2014/chart" uri="{C3380CC4-5D6E-409C-BE32-E72D297353CC}">
              <c16:uniqueId val="{00000005-5901-4656-952E-F0CE1EC25FA5}"/>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INGRESOS'!$O$3:$Q$3</c:f>
              <c:strCache>
                <c:ptCount val="3"/>
                <c:pt idx="0">
                  <c:v>Impuesto Predial Recaudado (MDP)</c:v>
                </c:pt>
                <c:pt idx="1">
                  <c:v>Licencias de Funcionamiento Renovadas
</c:v>
                </c:pt>
                <c:pt idx="2">
                  <c:v>Jornadas de Regularización Realizadas</c:v>
                </c:pt>
              </c:strCache>
            </c:strRef>
          </c:cat>
          <c:val>
            <c:numRef>
              <c:f>'Actividades 1 3T24 INGRESOS'!$O$6:$Q$6</c:f>
              <c:numCache>
                <c:formatCode>0.00%</c:formatCode>
                <c:ptCount val="3"/>
                <c:pt idx="0">
                  <c:v>0.91383644322860835</c:v>
                </c:pt>
                <c:pt idx="1">
                  <c:v>0.85944217259096156</c:v>
                </c:pt>
                <c:pt idx="2">
                  <c:v>0.75</c:v>
                </c:pt>
              </c:numCache>
            </c:numRef>
          </c:val>
          <c:smooth val="0"/>
          <c:extLst>
            <c:ext xmlns:c16="http://schemas.microsoft.com/office/drawing/2014/chart" uri="{C3380CC4-5D6E-409C-BE32-E72D297353CC}">
              <c16:uniqueId val="{00000006-5901-4656-952E-F0CE1EC25FA5}"/>
            </c:ext>
          </c:extLst>
        </c:ser>
        <c:dLbls>
          <c:showLegendKey val="0"/>
          <c:showVal val="0"/>
          <c:showCatName val="0"/>
          <c:showSerName val="0"/>
          <c:showPercent val="0"/>
          <c:showBubbleSize val="0"/>
        </c:dLbls>
        <c:marker val="1"/>
        <c:smooth val="0"/>
        <c:axId val="613013215"/>
        <c:axId val="612997823"/>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612997823"/>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13013215"/>
        <c:crosses val="max"/>
        <c:crossBetween val="between"/>
      </c:valAx>
      <c:catAx>
        <c:axId val="613013215"/>
        <c:scaling>
          <c:orientation val="minMax"/>
        </c:scaling>
        <c:delete val="1"/>
        <c:axPos val="b"/>
        <c:numFmt formatCode="General" sourceLinked="1"/>
        <c:majorTickMark val="out"/>
        <c:minorTickMark val="none"/>
        <c:tickLblPos val="nextTo"/>
        <c:crossAx val="612997823"/>
        <c:crosses val="autoZero"/>
        <c:auto val="1"/>
        <c:lblAlgn val="ctr"/>
        <c:lblOffset val="100"/>
        <c:noMultiLvlLbl val="0"/>
      </c:catAx>
      <c:spPr>
        <a:noFill/>
        <a:ln>
          <a:noFill/>
        </a:ln>
        <a:effectLst/>
      </c:spPr>
    </c:plotArea>
    <c:legend>
      <c:legendPos val="b"/>
      <c:legendEntry>
        <c:idx val="2"/>
        <c:txPr>
          <a:bodyPr rot="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6398376290032953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427282857193589"/>
          <c:y val="0.23755614082328835"/>
          <c:w val="0.67751184340504556"/>
          <c:h val="0.56866136085787644"/>
        </c:manualLayout>
      </c:layout>
      <c:barChart>
        <c:barDir val="col"/>
        <c:grouping val="clustered"/>
        <c:varyColors val="0"/>
        <c:ser>
          <c:idx val="0"/>
          <c:order val="0"/>
          <c:tx>
            <c:strRef>
              <c:f>'Actividades 1 3T24 CATASTRO'!$B$4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CATASTRO'!$C$3:$D$3</c:f>
              <c:strCache>
                <c:ptCount val="2"/>
                <c:pt idx="0">
                  <c:v>Predios con modificaciones</c:v>
                </c:pt>
                <c:pt idx="1">
                  <c:v>Servicios que cumplen con el tiempo de atención establecido</c:v>
                </c:pt>
              </c:strCache>
            </c:strRef>
          </c:cat>
          <c:val>
            <c:numRef>
              <c:f>'Actividades 1 3T24 CATASTRO'!$C$4:$D$4</c:f>
              <c:numCache>
                <c:formatCode>#,##0</c:formatCode>
                <c:ptCount val="2"/>
                <c:pt idx="0">
                  <c:v>10000</c:v>
                </c:pt>
                <c:pt idx="1">
                  <c:v>6000</c:v>
                </c:pt>
              </c:numCache>
            </c:numRef>
          </c:val>
          <c:extLst>
            <c:ext xmlns:c16="http://schemas.microsoft.com/office/drawing/2014/chart" uri="{C3380CC4-5D6E-409C-BE32-E72D297353CC}">
              <c16:uniqueId val="{00000000-54AD-4EED-9C0F-3A81400F6271}"/>
            </c:ext>
          </c:extLst>
        </c:ser>
        <c:ser>
          <c:idx val="1"/>
          <c:order val="1"/>
          <c:tx>
            <c:strRef>
              <c:f>'Actividades 1 3T24 CATASTRO'!$B$5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CATASTRO'!$C$3:$D$3</c:f>
              <c:strCache>
                <c:ptCount val="2"/>
                <c:pt idx="0">
                  <c:v>Predios con modificaciones</c:v>
                </c:pt>
                <c:pt idx="1">
                  <c:v>Servicios que cumplen con el tiempo de atención establecido</c:v>
                </c:pt>
              </c:strCache>
            </c:strRef>
          </c:cat>
          <c:val>
            <c:numRef>
              <c:f>'Actividades 1 3T24 CATASTRO'!$C$5:$D$5</c:f>
              <c:numCache>
                <c:formatCode>#,##0</c:formatCode>
                <c:ptCount val="2"/>
                <c:pt idx="0">
                  <c:v>9900</c:v>
                </c:pt>
                <c:pt idx="1">
                  <c:v>5900</c:v>
                </c:pt>
              </c:numCache>
            </c:numRef>
          </c:val>
          <c:extLst>
            <c:ext xmlns:c16="http://schemas.microsoft.com/office/drawing/2014/chart" uri="{C3380CC4-5D6E-409C-BE32-E72D297353CC}">
              <c16:uniqueId val="{00000001-54AD-4EED-9C0F-3A81400F627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9.0585862575359735E-2"/>
                  <c:y val="-5.56323699455259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4AD-4EED-9C0F-3A81400F6271}"/>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CATASTRO'!$C$3:$D$3</c:f>
              <c:strCache>
                <c:ptCount val="2"/>
                <c:pt idx="0">
                  <c:v>Predios con modificaciones</c:v>
                </c:pt>
                <c:pt idx="1">
                  <c:v>Servicios que cumplen con el tiempo de atención establecido</c:v>
                </c:pt>
              </c:strCache>
            </c:strRef>
          </c:cat>
          <c:val>
            <c:numRef>
              <c:f>'Actividades 1 3T24 CATASTRO'!$C$6:$D$6</c:f>
              <c:numCache>
                <c:formatCode>0.00%</c:formatCode>
                <c:ptCount val="2"/>
                <c:pt idx="0">
                  <c:v>0.99</c:v>
                </c:pt>
                <c:pt idx="1">
                  <c:v>0.98333333333333328</c:v>
                </c:pt>
              </c:numCache>
            </c:numRef>
          </c:val>
          <c:smooth val="0"/>
          <c:extLst>
            <c:ext xmlns:c16="http://schemas.microsoft.com/office/drawing/2014/chart" uri="{C3380CC4-5D6E-409C-BE32-E72D297353CC}">
              <c16:uniqueId val="{00000003-54AD-4EED-9C0F-3A81400F627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00"/>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a:effectLst/>
              </a:rPr>
              <a:t>Acumulado Anual de metas y objetivos de actividades al tercer trimestre 2024</a:t>
            </a:r>
            <a:endParaRPr lang="es-MX" sz="1100">
              <a:effectLst/>
            </a:endParaRPr>
          </a:p>
        </c:rich>
      </c:tx>
      <c:layout>
        <c:manualLayout>
          <c:xMode val="edge"/>
          <c:yMode val="edge"/>
          <c:x val="0.17312808373511482"/>
          <c:y val="2.887231247149237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CATASTRO'!$B$21</c:f>
              <c:strCache>
                <c:ptCount val="1"/>
                <c:pt idx="0">
                  <c:v>Meta Planeada </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CATASTRO'!$C$3:$D$3</c:f>
              <c:strCache>
                <c:ptCount val="2"/>
                <c:pt idx="0">
                  <c:v>Predios con modificaciones</c:v>
                </c:pt>
                <c:pt idx="1">
                  <c:v>Servicios que cumplen con el tiempo de atención establecido</c:v>
                </c:pt>
              </c:strCache>
            </c:strRef>
          </c:cat>
          <c:val>
            <c:numRef>
              <c:f>'Actividades 1 3T24 CATASTRO'!$C$21:$D$21</c:f>
              <c:numCache>
                <c:formatCode>#,##0</c:formatCode>
                <c:ptCount val="2"/>
                <c:pt idx="0">
                  <c:v>40000</c:v>
                </c:pt>
                <c:pt idx="1">
                  <c:v>24000</c:v>
                </c:pt>
              </c:numCache>
            </c:numRef>
          </c:val>
          <c:extLst>
            <c:ext xmlns:c16="http://schemas.microsoft.com/office/drawing/2014/chart" uri="{C3380CC4-5D6E-409C-BE32-E72D297353CC}">
              <c16:uniqueId val="{00000000-6600-411B-A463-6D0870799429}"/>
            </c:ext>
          </c:extLst>
        </c:ser>
        <c:ser>
          <c:idx val="1"/>
          <c:order val="1"/>
          <c:tx>
            <c:strRef>
              <c:f>'Actividades 1 3T24 CATASTRO'!$B$22</c:f>
              <c:strCache>
                <c:ptCount val="1"/>
                <c:pt idx="0">
                  <c:v>Meta Alcanzada anual</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CATASTRO'!$C$3:$D$3</c:f>
              <c:strCache>
                <c:ptCount val="2"/>
                <c:pt idx="0">
                  <c:v>Predios con modificaciones</c:v>
                </c:pt>
                <c:pt idx="1">
                  <c:v>Servicios que cumplen con el tiempo de atención establecido</c:v>
                </c:pt>
              </c:strCache>
            </c:strRef>
          </c:cat>
          <c:val>
            <c:numRef>
              <c:f>'Actividades 1 3T24 CATASTRO'!$C$22:$D$22</c:f>
              <c:numCache>
                <c:formatCode>#,##0</c:formatCode>
                <c:ptCount val="2"/>
                <c:pt idx="0">
                  <c:v>26286</c:v>
                </c:pt>
                <c:pt idx="1">
                  <c:v>17372</c:v>
                </c:pt>
              </c:numCache>
            </c:numRef>
          </c:val>
          <c:extLst>
            <c:ext xmlns:c16="http://schemas.microsoft.com/office/drawing/2014/chart" uri="{C3380CC4-5D6E-409C-BE32-E72D297353CC}">
              <c16:uniqueId val="{00000001-6600-411B-A463-6D0870799429}"/>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CATASTRO'!$C$3:$D$3</c:f>
              <c:strCache>
                <c:ptCount val="2"/>
                <c:pt idx="0">
                  <c:v>Predios con modificaciones</c:v>
                </c:pt>
                <c:pt idx="1">
                  <c:v>Servicios que cumplen con el tiempo de atención establecido</c:v>
                </c:pt>
              </c:strCache>
            </c:strRef>
          </c:cat>
          <c:val>
            <c:numRef>
              <c:f>'Actividades 1 3T24 CATASTRO'!$C$23:$D$23</c:f>
              <c:numCache>
                <c:formatCode>0.00%</c:formatCode>
                <c:ptCount val="2"/>
                <c:pt idx="0">
                  <c:v>0.65715000000000001</c:v>
                </c:pt>
                <c:pt idx="1">
                  <c:v>0.72383333333333333</c:v>
                </c:pt>
              </c:numCache>
            </c:numRef>
          </c:val>
          <c:smooth val="0"/>
          <c:extLst>
            <c:ext xmlns:c16="http://schemas.microsoft.com/office/drawing/2014/chart" uri="{C3380CC4-5D6E-409C-BE32-E72D297353CC}">
              <c16:uniqueId val="{00000002-6600-411B-A463-6D0870799429}"/>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4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10000"/>
        <c:minorUnit val="5000"/>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COMERCIO'!$B$4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COMERCIO'!$C$3:$D$3</c:f>
              <c:strCache>
                <c:ptCount val="2"/>
                <c:pt idx="0">
                  <c:v>Comercios informales verificados</c:v>
                </c:pt>
                <c:pt idx="1">
                  <c:v>Quejas ciudadanas atendidas</c:v>
                </c:pt>
              </c:strCache>
            </c:strRef>
          </c:cat>
          <c:val>
            <c:numRef>
              <c:f>'Actividades 1 3T24 COMERCIO'!$C$4:$D$4</c:f>
              <c:numCache>
                <c:formatCode>General</c:formatCode>
                <c:ptCount val="2"/>
                <c:pt idx="0">
                  <c:v>225</c:v>
                </c:pt>
                <c:pt idx="1">
                  <c:v>36</c:v>
                </c:pt>
              </c:numCache>
            </c:numRef>
          </c:val>
          <c:extLst>
            <c:ext xmlns:c16="http://schemas.microsoft.com/office/drawing/2014/chart" uri="{C3380CC4-5D6E-409C-BE32-E72D297353CC}">
              <c16:uniqueId val="{00000000-F346-4EB0-9DE5-94ACF8F7FD53}"/>
            </c:ext>
          </c:extLst>
        </c:ser>
        <c:ser>
          <c:idx val="1"/>
          <c:order val="1"/>
          <c:tx>
            <c:strRef>
              <c:f>'Actividades 1 3T24 COMERCIO'!$B$5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COMERCIO'!$C$3:$D$3</c:f>
              <c:strCache>
                <c:ptCount val="2"/>
                <c:pt idx="0">
                  <c:v>Comercios informales verificados</c:v>
                </c:pt>
                <c:pt idx="1">
                  <c:v>Quejas ciudadanas atendidas</c:v>
                </c:pt>
              </c:strCache>
            </c:strRef>
          </c:cat>
          <c:val>
            <c:numRef>
              <c:f>'Actividades 1 3T24 COMERCIO'!$C$5:$D$5</c:f>
              <c:numCache>
                <c:formatCode>General</c:formatCode>
                <c:ptCount val="2"/>
                <c:pt idx="0">
                  <c:v>321</c:v>
                </c:pt>
                <c:pt idx="1">
                  <c:v>86</c:v>
                </c:pt>
              </c:numCache>
            </c:numRef>
          </c:val>
          <c:extLst>
            <c:ext xmlns:c16="http://schemas.microsoft.com/office/drawing/2014/chart" uri="{C3380CC4-5D6E-409C-BE32-E72D297353CC}">
              <c16:uniqueId val="{00000001-F346-4EB0-9DE5-94ACF8F7FD53}"/>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COMERCIO'!$C$3:$D$3</c:f>
              <c:strCache>
                <c:ptCount val="2"/>
                <c:pt idx="0">
                  <c:v>Comercios informales verificados</c:v>
                </c:pt>
                <c:pt idx="1">
                  <c:v>Quejas ciudadanas atendidas</c:v>
                </c:pt>
              </c:strCache>
            </c:strRef>
          </c:cat>
          <c:val>
            <c:numRef>
              <c:f>'Actividades 1 3T24 COMERCIO'!$C$6:$D$6</c:f>
              <c:numCache>
                <c:formatCode>0.00%</c:formatCode>
                <c:ptCount val="2"/>
                <c:pt idx="0">
                  <c:v>1.4266666666666667</c:v>
                </c:pt>
                <c:pt idx="1">
                  <c:v>2.3888888888888888</c:v>
                </c:pt>
              </c:numCache>
            </c:numRef>
          </c:val>
          <c:smooth val="0"/>
          <c:extLst>
            <c:ext xmlns:c16="http://schemas.microsoft.com/office/drawing/2014/chart" uri="{C3380CC4-5D6E-409C-BE32-E72D297353CC}">
              <c16:uniqueId val="{00000002-F346-4EB0-9DE5-94ACF8F7FD53}"/>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a:effectLst/>
              </a:rPr>
              <a:t>Acumulado Anual de metas y objetivos a nivel actividad tercer trimestre 2024</a:t>
            </a: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COMERCIO'!$B$21</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COMERCIO'!$C$3:$D$3</c:f>
              <c:strCache>
                <c:ptCount val="2"/>
                <c:pt idx="0">
                  <c:v>Comercios informales verificados</c:v>
                </c:pt>
                <c:pt idx="1">
                  <c:v>Quejas ciudadanas atendidas</c:v>
                </c:pt>
              </c:strCache>
            </c:strRef>
          </c:cat>
          <c:val>
            <c:numRef>
              <c:f>'Actividades 1 3T24 COMERCIO'!$C$21:$D$21</c:f>
              <c:numCache>
                <c:formatCode>General</c:formatCode>
                <c:ptCount val="2"/>
                <c:pt idx="0">
                  <c:v>900</c:v>
                </c:pt>
                <c:pt idx="1">
                  <c:v>144</c:v>
                </c:pt>
              </c:numCache>
            </c:numRef>
          </c:val>
          <c:extLst>
            <c:ext xmlns:c16="http://schemas.microsoft.com/office/drawing/2014/chart" uri="{C3380CC4-5D6E-409C-BE32-E72D297353CC}">
              <c16:uniqueId val="{00000000-92AF-454F-939D-AC0B74FE0961}"/>
            </c:ext>
          </c:extLst>
        </c:ser>
        <c:ser>
          <c:idx val="1"/>
          <c:order val="1"/>
          <c:tx>
            <c:strRef>
              <c:f>'Actividades 1 3T24 COMERCIO'!$B$22</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COMERCIO'!$C$3:$D$3</c:f>
              <c:strCache>
                <c:ptCount val="2"/>
                <c:pt idx="0">
                  <c:v>Comercios informales verificados</c:v>
                </c:pt>
                <c:pt idx="1">
                  <c:v>Quejas ciudadanas atendidas</c:v>
                </c:pt>
              </c:strCache>
            </c:strRef>
          </c:cat>
          <c:val>
            <c:numRef>
              <c:f>'Actividades 1 3T24 COMERCIO'!$C$22:$D$22</c:f>
              <c:numCache>
                <c:formatCode>General</c:formatCode>
                <c:ptCount val="2"/>
                <c:pt idx="0">
                  <c:v>801</c:v>
                </c:pt>
                <c:pt idx="1">
                  <c:v>191</c:v>
                </c:pt>
              </c:numCache>
            </c:numRef>
          </c:val>
          <c:extLst>
            <c:ext xmlns:c16="http://schemas.microsoft.com/office/drawing/2014/chart" uri="{C3380CC4-5D6E-409C-BE32-E72D297353CC}">
              <c16:uniqueId val="{00000001-92AF-454F-939D-AC0B74FE096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COMERCIO'!$C$3:$D$3</c:f>
              <c:strCache>
                <c:ptCount val="2"/>
                <c:pt idx="0">
                  <c:v>Comercios informales verificados</c:v>
                </c:pt>
                <c:pt idx="1">
                  <c:v>Quejas ciudadanas atendidas</c:v>
                </c:pt>
              </c:strCache>
            </c:strRef>
          </c:cat>
          <c:val>
            <c:numRef>
              <c:f>'Actividades 1 3T24 COMERCIO'!$C$23:$D$23</c:f>
              <c:numCache>
                <c:formatCode>0.00%</c:formatCode>
                <c:ptCount val="2"/>
                <c:pt idx="0">
                  <c:v>0.89</c:v>
                </c:pt>
                <c:pt idx="1">
                  <c:v>1.3263888888888888</c:v>
                </c:pt>
              </c:numCache>
            </c:numRef>
          </c:val>
          <c:smooth val="0"/>
          <c:extLst>
            <c:ext xmlns:c16="http://schemas.microsoft.com/office/drawing/2014/chart" uri="{C3380CC4-5D6E-409C-BE32-E72D297353CC}">
              <c16:uniqueId val="{00000002-92AF-454F-939D-AC0B74FE096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CONTABILIDAD'!$B$4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CONTABILIDAD'!$C$3:$E$3</c:f>
              <c:strCache>
                <c:ptCount val="3"/>
                <c:pt idx="0">
                  <c:v>Reportes Financieros Publicado</c:v>
                </c:pt>
                <c:pt idx="1">
                  <c:v>Avances de Gestión Financiera Presentados</c:v>
                </c:pt>
                <c:pt idx="2">
                  <c:v>Periodos Contables Entregados</c:v>
                </c:pt>
              </c:strCache>
            </c:strRef>
          </c:cat>
          <c:val>
            <c:numRef>
              <c:f>'Actividades 1 3T24 CONTABILIDAD'!$C$4:$E$4</c:f>
              <c:numCache>
                <c:formatCode>General</c:formatCode>
                <c:ptCount val="3"/>
                <c:pt idx="0">
                  <c:v>27</c:v>
                </c:pt>
                <c:pt idx="1">
                  <c:v>1</c:v>
                </c:pt>
                <c:pt idx="2">
                  <c:v>3</c:v>
                </c:pt>
              </c:numCache>
            </c:numRef>
          </c:val>
          <c:extLst>
            <c:ext xmlns:c16="http://schemas.microsoft.com/office/drawing/2014/chart" uri="{C3380CC4-5D6E-409C-BE32-E72D297353CC}">
              <c16:uniqueId val="{00000000-9893-47AA-BE07-F933D0359085}"/>
            </c:ext>
          </c:extLst>
        </c:ser>
        <c:ser>
          <c:idx val="1"/>
          <c:order val="1"/>
          <c:tx>
            <c:strRef>
              <c:f>'Actividades 1 3T24 CONTABILIDAD'!$B$5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CONTABILIDAD'!$C$3:$E$3</c:f>
              <c:strCache>
                <c:ptCount val="3"/>
                <c:pt idx="0">
                  <c:v>Reportes Financieros Publicado</c:v>
                </c:pt>
                <c:pt idx="1">
                  <c:v>Avances de Gestión Financiera Presentados</c:v>
                </c:pt>
                <c:pt idx="2">
                  <c:v>Periodos Contables Entregados</c:v>
                </c:pt>
              </c:strCache>
            </c:strRef>
          </c:cat>
          <c:val>
            <c:numRef>
              <c:f>'Actividades 1 3T24 CONTABILIDAD'!$C$5:$E$5</c:f>
              <c:numCache>
                <c:formatCode>General</c:formatCode>
                <c:ptCount val="3"/>
                <c:pt idx="0">
                  <c:v>27</c:v>
                </c:pt>
                <c:pt idx="1">
                  <c:v>1</c:v>
                </c:pt>
                <c:pt idx="2">
                  <c:v>3</c:v>
                </c:pt>
              </c:numCache>
            </c:numRef>
          </c:val>
          <c:extLst>
            <c:ext xmlns:c16="http://schemas.microsoft.com/office/drawing/2014/chart" uri="{C3380CC4-5D6E-409C-BE32-E72D297353CC}">
              <c16:uniqueId val="{00000001-9893-47AA-BE07-F933D035908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5.4999997834645755E-3"/>
                  <c:y val="-3.81944548869353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893-47AA-BE07-F933D0359085}"/>
                </c:ext>
              </c:extLst>
            </c:dLbl>
            <c:dLbl>
              <c:idx val="1"/>
              <c:layout>
                <c:manualLayout>
                  <c:x val="0"/>
                  <c:y val="-3.81944548869353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893-47AA-BE07-F933D0359085}"/>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CONTABILIDAD'!$C$3:$E$3</c:f>
              <c:strCache>
                <c:ptCount val="3"/>
                <c:pt idx="0">
                  <c:v>Reportes Financieros Publicado</c:v>
                </c:pt>
                <c:pt idx="1">
                  <c:v>Avances de Gestión Financiera Presentados</c:v>
                </c:pt>
                <c:pt idx="2">
                  <c:v>Periodos Contables Entregados</c:v>
                </c:pt>
              </c:strCache>
            </c:strRef>
          </c:cat>
          <c:val>
            <c:numRef>
              <c:f>'Actividades 1 3T24 CONTABILIDAD'!$C$6:$E$6</c:f>
              <c:numCache>
                <c:formatCode>0.00%</c:formatCode>
                <c:ptCount val="3"/>
                <c:pt idx="0">
                  <c:v>1</c:v>
                </c:pt>
                <c:pt idx="1">
                  <c:v>1</c:v>
                </c:pt>
                <c:pt idx="2">
                  <c:v>1</c:v>
                </c:pt>
              </c:numCache>
            </c:numRef>
          </c:val>
          <c:smooth val="0"/>
          <c:extLst>
            <c:ext xmlns:c16="http://schemas.microsoft.com/office/drawing/2014/chart" uri="{C3380CC4-5D6E-409C-BE32-E72D297353CC}">
              <c16:uniqueId val="{00000004-9893-47AA-BE07-F933D035908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a:effectLst/>
              </a:rPr>
              <a:t>Acumulado Anual de metas y objetivos a nivel actividad tercer trimestre 2024</a:t>
            </a: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CONTABILIDAD'!$B$20</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CONTABILIDAD'!$C$3:$E$3</c:f>
              <c:strCache>
                <c:ptCount val="3"/>
                <c:pt idx="0">
                  <c:v>Reportes Financieros Publicado</c:v>
                </c:pt>
                <c:pt idx="1">
                  <c:v>Avances de Gestión Financiera Presentados</c:v>
                </c:pt>
                <c:pt idx="2">
                  <c:v>Periodos Contables Entregados</c:v>
                </c:pt>
              </c:strCache>
            </c:strRef>
          </c:cat>
          <c:val>
            <c:numRef>
              <c:f>'Actividades 1 3T24 CONTABILIDAD'!$C$20:$E$20</c:f>
              <c:numCache>
                <c:formatCode>General</c:formatCode>
                <c:ptCount val="3"/>
                <c:pt idx="0">
                  <c:v>108</c:v>
                </c:pt>
                <c:pt idx="1">
                  <c:v>4</c:v>
                </c:pt>
                <c:pt idx="2">
                  <c:v>12</c:v>
                </c:pt>
              </c:numCache>
            </c:numRef>
          </c:val>
          <c:extLst>
            <c:ext xmlns:c16="http://schemas.microsoft.com/office/drawing/2014/chart" uri="{C3380CC4-5D6E-409C-BE32-E72D297353CC}">
              <c16:uniqueId val="{00000000-9196-42D9-835C-EC69D672537C}"/>
            </c:ext>
          </c:extLst>
        </c:ser>
        <c:ser>
          <c:idx val="1"/>
          <c:order val="1"/>
          <c:tx>
            <c:strRef>
              <c:f>'Actividades 1 3T24 CONTABILIDAD'!$B$21</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CONTABILIDAD'!$C$3:$E$3</c:f>
              <c:strCache>
                <c:ptCount val="3"/>
                <c:pt idx="0">
                  <c:v>Reportes Financieros Publicado</c:v>
                </c:pt>
                <c:pt idx="1">
                  <c:v>Avances de Gestión Financiera Presentados</c:v>
                </c:pt>
                <c:pt idx="2">
                  <c:v>Periodos Contables Entregados</c:v>
                </c:pt>
              </c:strCache>
            </c:strRef>
          </c:cat>
          <c:val>
            <c:numRef>
              <c:f>'Actividades 1 3T24 CONTABILIDAD'!$C$21:$E$21</c:f>
              <c:numCache>
                <c:formatCode>General</c:formatCode>
                <c:ptCount val="3"/>
                <c:pt idx="0">
                  <c:v>81</c:v>
                </c:pt>
                <c:pt idx="1">
                  <c:v>3</c:v>
                </c:pt>
                <c:pt idx="2">
                  <c:v>9</c:v>
                </c:pt>
              </c:numCache>
            </c:numRef>
          </c:val>
          <c:extLst>
            <c:ext xmlns:c16="http://schemas.microsoft.com/office/drawing/2014/chart" uri="{C3380CC4-5D6E-409C-BE32-E72D297353CC}">
              <c16:uniqueId val="{00000001-9196-42D9-835C-EC69D672537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CONTABILIDAD'!$C$3:$E$3</c:f>
              <c:strCache>
                <c:ptCount val="3"/>
                <c:pt idx="0">
                  <c:v>Reportes Financieros Publicado</c:v>
                </c:pt>
                <c:pt idx="1">
                  <c:v>Avances de Gestión Financiera Presentados</c:v>
                </c:pt>
                <c:pt idx="2">
                  <c:v>Periodos Contables Entregados</c:v>
                </c:pt>
              </c:strCache>
            </c:strRef>
          </c:cat>
          <c:val>
            <c:numRef>
              <c:f>'Actividades 1 3T24 CONTABILIDAD'!$C$22:$E$22</c:f>
              <c:numCache>
                <c:formatCode>0.00%</c:formatCode>
                <c:ptCount val="3"/>
                <c:pt idx="0">
                  <c:v>0.75</c:v>
                </c:pt>
                <c:pt idx="1">
                  <c:v>0.75</c:v>
                </c:pt>
                <c:pt idx="2">
                  <c:v>0.75</c:v>
                </c:pt>
              </c:numCache>
            </c:numRef>
          </c:val>
          <c:smooth val="0"/>
          <c:extLst>
            <c:ext xmlns:c16="http://schemas.microsoft.com/office/drawing/2014/chart" uri="{C3380CC4-5D6E-409C-BE32-E72D297353CC}">
              <c16:uniqueId val="{00000002-9196-42D9-835C-EC69D672537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TERCER TRIMESTRE 2024</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3T24 FINANCIERA'!$B$4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FINANCIERA'!$C$3:$D$3</c:f>
              <c:strCache>
                <c:ptCount val="2"/>
                <c:pt idx="0">
                  <c:v>Calificaciones Crediticias para el Municipio de Benito Juárez Obtenidas.</c:v>
                </c:pt>
                <c:pt idx="1">
                  <c:v>Cumplimiento Anual de la Deuda Pública Estimada</c:v>
                </c:pt>
              </c:strCache>
            </c:strRef>
          </c:cat>
          <c:val>
            <c:numRef>
              <c:f>'Actividades 1 3T24 FINANCIERA'!$C$4:$D$4</c:f>
              <c:numCache>
                <c:formatCode>General</c:formatCode>
                <c:ptCount val="2"/>
                <c:pt idx="0">
                  <c:v>1</c:v>
                </c:pt>
                <c:pt idx="1">
                  <c:v>6</c:v>
                </c:pt>
              </c:numCache>
            </c:numRef>
          </c:val>
          <c:extLst>
            <c:ext xmlns:c16="http://schemas.microsoft.com/office/drawing/2014/chart" uri="{C3380CC4-5D6E-409C-BE32-E72D297353CC}">
              <c16:uniqueId val="{00000000-0C12-44E8-A5D0-C78A7BE9F482}"/>
            </c:ext>
          </c:extLst>
        </c:ser>
        <c:ser>
          <c:idx val="1"/>
          <c:order val="1"/>
          <c:tx>
            <c:strRef>
              <c:f>'Actividades 1 3T24 FINANCIERA'!$B$5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FINANCIERA'!$C$3:$D$3</c:f>
              <c:strCache>
                <c:ptCount val="2"/>
                <c:pt idx="0">
                  <c:v>Calificaciones Crediticias para el Municipio de Benito Juárez Obtenidas.</c:v>
                </c:pt>
                <c:pt idx="1">
                  <c:v>Cumplimiento Anual de la Deuda Pública Estimada</c:v>
                </c:pt>
              </c:strCache>
            </c:strRef>
          </c:cat>
          <c:val>
            <c:numRef>
              <c:f>'Actividades 1 3T24 FINANCIERA'!$C$5:$D$5</c:f>
              <c:numCache>
                <c:formatCode>General</c:formatCode>
                <c:ptCount val="2"/>
                <c:pt idx="0">
                  <c:v>1</c:v>
                </c:pt>
                <c:pt idx="1">
                  <c:v>6</c:v>
                </c:pt>
              </c:numCache>
            </c:numRef>
          </c:val>
          <c:extLst>
            <c:ext xmlns:c16="http://schemas.microsoft.com/office/drawing/2014/chart" uri="{C3380CC4-5D6E-409C-BE32-E72D297353CC}">
              <c16:uniqueId val="{00000001-0C12-44E8-A5D0-C78A7BE9F48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4.3999998267716604E-2"/>
                  <c:y val="-5.31484220090746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C12-44E8-A5D0-C78A7BE9F482}"/>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3T24 FINANCIERA'!$C$3:$E$3</c:f>
              <c:strCache>
                <c:ptCount val="3"/>
                <c:pt idx="0">
                  <c:v>Calificaciones Crediticias para el Municipio de Benito Juárez Obtenidas.</c:v>
                </c:pt>
                <c:pt idx="1">
                  <c:v>Cumplimiento Anual de la Deuda Pública Estimada</c:v>
                </c:pt>
                <c:pt idx="2">
                  <c:v>Anteproyectos de Presupuesto de Egresos de los PPA presentados por las Dependencias y entidades municipales.</c:v>
                </c:pt>
              </c:strCache>
            </c:strRef>
          </c:cat>
          <c:val>
            <c:numRef>
              <c:f>'Actividades 1 3T24 FINANCIERA'!$C$6:$D$6</c:f>
              <c:numCache>
                <c:formatCode>0.00%</c:formatCode>
                <c:ptCount val="2"/>
                <c:pt idx="0">
                  <c:v>1</c:v>
                </c:pt>
                <c:pt idx="1">
                  <c:v>1</c:v>
                </c:pt>
              </c:numCache>
            </c:numRef>
          </c:val>
          <c:smooth val="0"/>
          <c:extLst>
            <c:ext xmlns:c16="http://schemas.microsoft.com/office/drawing/2014/chart" uri="{C3380CC4-5D6E-409C-BE32-E72D297353CC}">
              <c16:uniqueId val="{00000003-0C12-44E8-A5D0-C78A7BE9F48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40E345E5-69E5-46CA-B395-52A6421A2A3D}" type="datetimeFigureOut">
              <a:rPr lang="en-US" smtClean="0"/>
              <a:t>10/15/2024</a:t>
            </a:fld>
            <a:endParaRPr lang="en-U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325322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16</a:t>
            </a:fld>
            <a:endParaRPr lang="en-US"/>
          </a:p>
        </p:txBody>
      </p:sp>
    </p:spTree>
    <p:extLst>
      <p:ext uri="{BB962C8B-B14F-4D97-AF65-F5344CB8AC3E}">
        <p14:creationId xmlns:p14="http://schemas.microsoft.com/office/powerpoint/2010/main" val="117358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17</a:t>
            </a:fld>
            <a:endParaRPr lang="en-US"/>
          </a:p>
        </p:txBody>
      </p:sp>
    </p:spTree>
    <p:extLst>
      <p:ext uri="{BB962C8B-B14F-4D97-AF65-F5344CB8AC3E}">
        <p14:creationId xmlns:p14="http://schemas.microsoft.com/office/powerpoint/2010/main" val="3378745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19</a:t>
            </a:fld>
            <a:endParaRPr lang="en-US"/>
          </a:p>
        </p:txBody>
      </p:sp>
    </p:spTree>
    <p:extLst>
      <p:ext uri="{BB962C8B-B14F-4D97-AF65-F5344CB8AC3E}">
        <p14:creationId xmlns:p14="http://schemas.microsoft.com/office/powerpoint/2010/main" val="31129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2430820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5</a:t>
            </a:fld>
            <a:endParaRPr lang="en-US"/>
          </a:p>
        </p:txBody>
      </p:sp>
    </p:spTree>
    <p:extLst>
      <p:ext uri="{BB962C8B-B14F-4D97-AF65-F5344CB8AC3E}">
        <p14:creationId xmlns:p14="http://schemas.microsoft.com/office/powerpoint/2010/main" val="2995491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7</a:t>
            </a:fld>
            <a:endParaRPr lang="en-US"/>
          </a:p>
        </p:txBody>
      </p:sp>
    </p:spTree>
    <p:extLst>
      <p:ext uri="{BB962C8B-B14F-4D97-AF65-F5344CB8AC3E}">
        <p14:creationId xmlns:p14="http://schemas.microsoft.com/office/powerpoint/2010/main" val="2863986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9</a:t>
            </a:fld>
            <a:endParaRPr lang="en-US"/>
          </a:p>
        </p:txBody>
      </p:sp>
    </p:spTree>
    <p:extLst>
      <p:ext uri="{BB962C8B-B14F-4D97-AF65-F5344CB8AC3E}">
        <p14:creationId xmlns:p14="http://schemas.microsoft.com/office/powerpoint/2010/main" val="3220849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11</a:t>
            </a:fld>
            <a:endParaRPr lang="en-US"/>
          </a:p>
        </p:txBody>
      </p:sp>
    </p:spTree>
    <p:extLst>
      <p:ext uri="{BB962C8B-B14F-4D97-AF65-F5344CB8AC3E}">
        <p14:creationId xmlns:p14="http://schemas.microsoft.com/office/powerpoint/2010/main" val="1349263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13</a:t>
            </a:fld>
            <a:endParaRPr lang="en-US"/>
          </a:p>
        </p:txBody>
      </p:sp>
    </p:spTree>
    <p:extLst>
      <p:ext uri="{BB962C8B-B14F-4D97-AF65-F5344CB8AC3E}">
        <p14:creationId xmlns:p14="http://schemas.microsoft.com/office/powerpoint/2010/main" val="2077295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14</a:t>
            </a:fld>
            <a:endParaRPr lang="en-US"/>
          </a:p>
        </p:txBody>
      </p:sp>
    </p:spTree>
    <p:extLst>
      <p:ext uri="{BB962C8B-B14F-4D97-AF65-F5344CB8AC3E}">
        <p14:creationId xmlns:p14="http://schemas.microsoft.com/office/powerpoint/2010/main" val="2413709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15</a:t>
            </a:fld>
            <a:endParaRPr lang="en-US"/>
          </a:p>
        </p:txBody>
      </p:sp>
    </p:spTree>
    <p:extLst>
      <p:ext uri="{BB962C8B-B14F-4D97-AF65-F5344CB8AC3E}">
        <p14:creationId xmlns:p14="http://schemas.microsoft.com/office/powerpoint/2010/main" val="2265507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4B6457-97E7-414B-9DDF-F351C914E95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9BB76DE1-0A04-0D4A-AAC4-B1EF5D2E6D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C4791CD-CA7A-5A46-A023-9CB0C3814EEB}"/>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5" name="Marcador de pie de página 4">
            <a:extLst>
              <a:ext uri="{FF2B5EF4-FFF2-40B4-BE49-F238E27FC236}">
                <a16:creationId xmlns:a16="http://schemas.microsoft.com/office/drawing/2014/main" id="{343C7484-024B-4746-85C0-0C4B76698EF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C85D070-424F-CC4B-BA10-E02C744CC7F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93973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EFBC21-16D8-BE49-B0D4-BCFA8675938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4321B81-1BB8-8E4B-8FDC-08571E6462E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C922D281-A4E4-2944-ADA2-82CFA66DC14B}"/>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5" name="Marcador de pie de página 4">
            <a:extLst>
              <a:ext uri="{FF2B5EF4-FFF2-40B4-BE49-F238E27FC236}">
                <a16:creationId xmlns:a16="http://schemas.microsoft.com/office/drawing/2014/main" id="{692F3B37-0916-3542-A4A0-2BD5F334AF8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BA2205C-C199-5E49-B4A5-7BA8062C155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79214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F80E750-39C1-DF43-8259-6260E36B8D61}"/>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8D799E0-5A90-2D47-AD40-D69014B2AE5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9D79760-9DAB-EE4E-B913-CCB3D3E19756}"/>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5" name="Marcador de pie de página 4">
            <a:extLst>
              <a:ext uri="{FF2B5EF4-FFF2-40B4-BE49-F238E27FC236}">
                <a16:creationId xmlns:a16="http://schemas.microsoft.com/office/drawing/2014/main" id="{7F32F2D8-463B-1D48-9B45-94804A7C5F3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8610823-C2FD-1646-A13E-BC35FE5C5D6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70024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F7B8E9-ACCF-DE40-A42D-411CC6C2CC0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50AF23D8-4817-F341-BD0D-AD2483116EC1}"/>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C42EE89-7F71-9343-9B4A-4CCC03CB1002}"/>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5" name="Marcador de pie de página 4">
            <a:extLst>
              <a:ext uri="{FF2B5EF4-FFF2-40B4-BE49-F238E27FC236}">
                <a16:creationId xmlns:a16="http://schemas.microsoft.com/office/drawing/2014/main" id="{15B16D72-F859-0840-A8D7-DA762D6CE49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CA86A1E-7B22-B74C-8070-CF30F6604F7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626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B9C628-9B10-184A-BF90-18FD6F7B4FD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C2212D1-AAC1-5A45-B5D9-938CF93823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1EEFD7F-B503-CF46-AAB6-87ECD52C44BE}"/>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5" name="Marcador de pie de página 4">
            <a:extLst>
              <a:ext uri="{FF2B5EF4-FFF2-40B4-BE49-F238E27FC236}">
                <a16:creationId xmlns:a16="http://schemas.microsoft.com/office/drawing/2014/main" id="{8F441AD8-1AE7-8B41-91AF-AA44AEDBF69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CB71F90-59AB-4444-A018-A274A3E0A8A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06226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AC2119-27FB-9E4E-B5BF-C07D60A2F83C}"/>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EAE2BA35-CA44-4143-9D52-3B0670DF953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963DD19E-9D30-4244-BBD3-0E837A055DF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F678B5C8-C21B-EB4A-88ED-56F534C08DB2}"/>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6" name="Marcador de pie de página 5">
            <a:extLst>
              <a:ext uri="{FF2B5EF4-FFF2-40B4-BE49-F238E27FC236}">
                <a16:creationId xmlns:a16="http://schemas.microsoft.com/office/drawing/2014/main" id="{EA2E11DB-6CEC-D94B-AF53-E1F782865063}"/>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039FF7D-B361-9A48-A5CA-852F925A912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58213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8F61B8-1510-8D49-944E-80BD7A0A0AB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024911C-54FD-8C48-8BFC-DAADFA7499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3229F621-9CD7-DC45-9D28-6AE199E379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8D714FEE-1909-5E48-91CF-A21B02204D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42E05B77-07EF-DD40-BDA8-27CE8530FD9C}"/>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711822A6-C32F-A042-A924-46F961F50F9C}"/>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8" name="Marcador de pie de página 7">
            <a:extLst>
              <a:ext uri="{FF2B5EF4-FFF2-40B4-BE49-F238E27FC236}">
                <a16:creationId xmlns:a16="http://schemas.microsoft.com/office/drawing/2014/main" id="{90A22F9E-4514-A94E-B6C3-85A0EC5DE7D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32C40D86-05B5-D742-ADF3-FC3495B3F62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100850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B9C358-8BD9-A344-8B1F-1221E620EB6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3E0BA330-F8F8-F245-940E-473577E73892}"/>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4" name="Marcador de pie de página 3">
            <a:extLst>
              <a:ext uri="{FF2B5EF4-FFF2-40B4-BE49-F238E27FC236}">
                <a16:creationId xmlns:a16="http://schemas.microsoft.com/office/drawing/2014/main" id="{927DC52B-72AC-1C42-92B4-3B59FDE7FCF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B8C35862-B345-2444-85EC-9CBBC8C1B65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1798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5176637-01DD-5F41-BC28-36B81411D4B3}"/>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3" name="Marcador de pie de página 2">
            <a:extLst>
              <a:ext uri="{FF2B5EF4-FFF2-40B4-BE49-F238E27FC236}">
                <a16:creationId xmlns:a16="http://schemas.microsoft.com/office/drawing/2014/main" id="{52F34602-5039-0247-8615-72F1A1A0636F}"/>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9413057-F7D0-6344-A2E9-15A59EB121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632683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F3766-B4F1-A243-82E1-33E9FFDADD5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455258C-4D20-504B-907D-0579E54A16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DD630014-8F63-5240-8880-4050E1028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8E78B4A-DA56-D14F-A5CD-E2CF4083AC46}"/>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6" name="Marcador de pie de página 5">
            <a:extLst>
              <a:ext uri="{FF2B5EF4-FFF2-40B4-BE49-F238E27FC236}">
                <a16:creationId xmlns:a16="http://schemas.microsoft.com/office/drawing/2014/main" id="{B810CB0D-135B-D14D-BE44-2200DD72E0D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43A78BF-33D8-D34E-9568-F94CDCAAB2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893428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13F14F-80CB-CF4A-9AA5-FA760D38D53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806937E-0175-C946-9717-BB41ED62EC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B668A21C-4975-5544-9675-CC0DB3EC85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1A18AD6-0A33-5145-96CA-6849115568B3}"/>
              </a:ext>
            </a:extLst>
          </p:cNvPr>
          <p:cNvSpPr>
            <a:spLocks noGrp="1"/>
          </p:cNvSpPr>
          <p:nvPr>
            <p:ph type="dt" sz="half" idx="10"/>
          </p:nvPr>
        </p:nvSpPr>
        <p:spPr/>
        <p:txBody>
          <a:bodyPr/>
          <a:lstStyle/>
          <a:p>
            <a:fld id="{BBE7FA57-C585-244B-8F83-9BDCE76C2BCF}" type="datetimeFigureOut">
              <a:rPr lang="es-ES_tradnl" smtClean="0"/>
              <a:t>15/10/2024</a:t>
            </a:fld>
            <a:endParaRPr lang="es-ES_tradnl"/>
          </a:p>
        </p:txBody>
      </p:sp>
      <p:sp>
        <p:nvSpPr>
          <p:cNvPr id="6" name="Marcador de pie de página 5">
            <a:extLst>
              <a:ext uri="{FF2B5EF4-FFF2-40B4-BE49-F238E27FC236}">
                <a16:creationId xmlns:a16="http://schemas.microsoft.com/office/drawing/2014/main" id="{88E64733-ADBF-B94F-A858-8861868757C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D52B227-78C6-9E49-920F-03A65D44017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024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CA23C3-FA5F-2446-A92B-9C10A5421F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5260BC84-BB76-E842-B1E5-25D870CBE1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89C34074-78C5-4048-88CA-EBDF41FB7E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15/10/2024</a:t>
            </a:fld>
            <a:endParaRPr lang="es-ES_tradnl"/>
          </a:p>
        </p:txBody>
      </p:sp>
      <p:sp>
        <p:nvSpPr>
          <p:cNvPr id="5" name="Marcador de pie de página 4">
            <a:extLst>
              <a:ext uri="{FF2B5EF4-FFF2-40B4-BE49-F238E27FC236}">
                <a16:creationId xmlns:a16="http://schemas.microsoft.com/office/drawing/2014/main" id="{2AF080F6-92E7-4545-9012-1F02D5BECF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850EE611-63F7-434A-B371-B1A7844285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24422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1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chart" Target="../charts/chart20.xml"/><Relationship Id="rId5" Type="http://schemas.openxmlformats.org/officeDocument/2006/relationships/chart" Target="../charts/chart19.xml"/><Relationship Id="rId4" Type="http://schemas.openxmlformats.org/officeDocument/2006/relationships/chart" Target="../charts/chart18.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chart" Target="../charts/chart22.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2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6.pn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6.png"/><Relationship Id="rId7"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7CBCD78-62CD-45B1-9F20-D2D39395FE9D}"/>
              </a:ext>
            </a:extLst>
          </p:cNvPr>
          <p:cNvPicPr>
            <a:picLocks noChangeAspect="1"/>
          </p:cNvPicPr>
          <p:nvPr/>
        </p:nvPicPr>
        <p:blipFill>
          <a:blip r:embed="rId2">
            <a:duotone>
              <a:schemeClr val="bg2">
                <a:shade val="45000"/>
                <a:satMod val="135000"/>
              </a:schemeClr>
              <a:prstClr val="white"/>
            </a:duotone>
          </a:blip>
          <a:stretch>
            <a:fillRect/>
          </a:stretch>
        </p:blipFill>
        <p:spPr>
          <a:xfrm>
            <a:off x="657537" y="2478484"/>
            <a:ext cx="3633108" cy="2774788"/>
          </a:xfrm>
          <a:prstGeom prst="rect">
            <a:avLst/>
          </a:prstGeom>
        </p:spPr>
      </p:pic>
      <p:sp>
        <p:nvSpPr>
          <p:cNvPr id="33" name="CuadroTexto 32">
            <a:extLst>
              <a:ext uri="{FF2B5EF4-FFF2-40B4-BE49-F238E27FC236}">
                <a16:creationId xmlns:a16="http://schemas.microsoft.com/office/drawing/2014/main" id="{98FA050F-DA14-5D47-860C-2B06FB8C55EA}"/>
              </a:ext>
            </a:extLst>
          </p:cNvPr>
          <p:cNvSpPr txBox="1"/>
          <p:nvPr/>
        </p:nvSpPr>
        <p:spPr>
          <a:xfrm>
            <a:off x="3876431" y="2631129"/>
            <a:ext cx="8074295" cy="1415772"/>
          </a:xfrm>
          <a:prstGeom prst="rect">
            <a:avLst/>
          </a:prstGeom>
          <a:noFill/>
        </p:spPr>
        <p:txBody>
          <a:bodyPr wrap="square" rtlCol="0">
            <a:spAutoFit/>
          </a:bodyPr>
          <a:lstStyle/>
          <a:p>
            <a:pPr algn="ctr"/>
            <a:r>
              <a:rPr lang="es-MX" sz="2200" b="1" dirty="0">
                <a:latin typeface="Arial Black" panose="020B0604020202020204" pitchFamily="34" charset="0"/>
                <a:cs typeface="Arial Black" panose="020B0604020202020204" pitchFamily="34" charset="0"/>
              </a:rPr>
              <a:t>DÉCIMA PRIMERA SESIÓN ORDINARIA 2022-2024</a:t>
            </a:r>
          </a:p>
          <a:p>
            <a:pPr algn="ctr"/>
            <a:r>
              <a:rPr lang="es-MX" sz="2200" dirty="0">
                <a:latin typeface="Arial Black" panose="020B0604020202020204" pitchFamily="34" charset="0"/>
                <a:cs typeface="Arial Black" panose="020B0604020202020204" pitchFamily="34" charset="0"/>
              </a:rPr>
              <a:t>SUBCOMITÉ SECTORIAL DEL </a:t>
            </a:r>
          </a:p>
          <a:p>
            <a:pPr algn="ctr"/>
            <a:r>
              <a:rPr lang="es-MX" sz="2200" dirty="0">
                <a:latin typeface="Arial Black" panose="020B0604020202020204" pitchFamily="34" charset="0"/>
                <a:cs typeface="Arial Black" panose="020B0604020202020204" pitchFamily="34" charset="0"/>
              </a:rPr>
              <a:t>EJE 1  </a:t>
            </a:r>
            <a:r>
              <a:rPr lang="es-MX" sz="2200" b="1" dirty="0">
                <a:latin typeface="Arial Black" panose="020B0604020202020204" pitchFamily="34" charset="0"/>
                <a:cs typeface="Arial Black" panose="020B0604020202020204" pitchFamily="34" charset="0"/>
              </a:rPr>
              <a:t>BUEN GOBIERNO</a:t>
            </a:r>
          </a:p>
          <a:p>
            <a:pPr algn="ctr"/>
            <a:endParaRPr lang="es-MX" sz="2000" b="1" dirty="0">
              <a:latin typeface="Arial Black" panose="020B0604020202020204" pitchFamily="34" charset="0"/>
              <a:cs typeface="Arial Black" panose="020B0604020202020204" pitchFamily="34" charset="0"/>
            </a:endParaRP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3"/>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4050517" y="4661691"/>
            <a:ext cx="7881257" cy="1631216"/>
          </a:xfrm>
          <a:prstGeom prst="rect">
            <a:avLst/>
          </a:prstGeom>
          <a:noFill/>
        </p:spPr>
        <p:txBody>
          <a:bodyPr wrap="square" rtlCol="0">
            <a:spAutoFit/>
          </a:bodyPr>
          <a:lstStyle/>
          <a:p>
            <a:pPr algn="ctr"/>
            <a:r>
              <a:rPr lang="es-MX" sz="2800" b="1"/>
              <a:t>PROGRAMA DE FORTALECIMIENTO DE LAS FINANZAS PÚBLICAS</a:t>
            </a:r>
          </a:p>
          <a:p>
            <a:pPr algn="ctr"/>
            <a:r>
              <a:rPr lang="es-MX" sz="2200"/>
              <a:t>INFORME DE AVANCE EN CUMPLIMIENTO DE METAS</a:t>
            </a:r>
          </a:p>
          <a:p>
            <a:pPr algn="ctr"/>
            <a:r>
              <a:rPr lang="es-MX" sz="2200" b="1"/>
              <a:t>UNIDAD RESPONSABLE: </a:t>
            </a:r>
            <a:r>
              <a:rPr lang="es-MX" sz="2200"/>
              <a:t>TESORERÍA MUNICIPAL</a:t>
            </a:r>
            <a:endParaRPr lang="es-MX" sz="2400"/>
          </a:p>
        </p:txBody>
      </p:sp>
      <p:sp>
        <p:nvSpPr>
          <p:cNvPr id="37" name="CuadroTexto 36">
            <a:extLst>
              <a:ext uri="{FF2B5EF4-FFF2-40B4-BE49-F238E27FC236}">
                <a16:creationId xmlns:a16="http://schemas.microsoft.com/office/drawing/2014/main" id="{CC8BD34C-42EC-6345-9E2C-A04D5779E038}"/>
              </a:ext>
            </a:extLst>
          </p:cNvPr>
          <p:cNvSpPr txBox="1"/>
          <p:nvPr/>
        </p:nvSpPr>
        <p:spPr>
          <a:xfrm>
            <a:off x="657537" y="5923575"/>
            <a:ext cx="1468864" cy="369332"/>
          </a:xfrm>
          <a:prstGeom prst="rect">
            <a:avLst/>
          </a:prstGeom>
          <a:noFill/>
        </p:spPr>
        <p:txBody>
          <a:bodyPr wrap="none" lIns="91440" tIns="45720" rIns="91440" bIns="45720" rtlCol="0" anchor="t">
            <a:spAutoFit/>
          </a:bodyPr>
          <a:lstStyle/>
          <a:p>
            <a:r>
              <a:rPr lang="es-MX" dirty="0"/>
              <a:t>Octubre 2024</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372606" y="5644252"/>
            <a:ext cx="2276521" cy="369332"/>
          </a:xfrm>
          <a:prstGeom prst="rect">
            <a:avLst/>
          </a:prstGeom>
          <a:noFill/>
        </p:spPr>
        <p:txBody>
          <a:bodyPr wrap="none" rtlCol="0">
            <a:spAutoFit/>
          </a:bodyPr>
          <a:lstStyle/>
          <a:p>
            <a:r>
              <a:rPr lang="es-MX"/>
              <a:t>Cancún, Quintana Roo</a:t>
            </a:r>
          </a:p>
        </p:txBody>
      </p:sp>
      <p:pic>
        <p:nvPicPr>
          <p:cNvPr id="11" name="Imagen 10">
            <a:extLst>
              <a:ext uri="{FF2B5EF4-FFF2-40B4-BE49-F238E27FC236}">
                <a16:creationId xmlns:a16="http://schemas.microsoft.com/office/drawing/2014/main" id="{B1421087-E1A9-E3BD-C07B-F25D799C6E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338" t="38369" r="25232" b="31118"/>
          <a:stretch/>
        </p:blipFill>
        <p:spPr bwMode="auto">
          <a:xfrm>
            <a:off x="372606" y="941448"/>
            <a:ext cx="2714625" cy="961390"/>
          </a:xfrm>
          <a:prstGeom prst="rect">
            <a:avLst/>
          </a:prstGeom>
          <a:ln>
            <a:noFill/>
          </a:ln>
          <a:extLst>
            <a:ext uri="{53640926-AAD7-44D8-BBD7-CCE9431645EC}">
              <a14:shadowObscured xmlns:a14="http://schemas.microsoft.com/office/drawing/2010/main"/>
            </a:ext>
          </a:extLst>
        </p:spPr>
      </p:pic>
      <p:pic>
        <p:nvPicPr>
          <p:cNvPr id="12" name="Imagen 11">
            <a:extLst>
              <a:ext uri="{FF2B5EF4-FFF2-40B4-BE49-F238E27FC236}">
                <a16:creationId xmlns:a16="http://schemas.microsoft.com/office/drawing/2014/main" id="{7C526B6B-96A6-9C8E-96EF-3028C7436A3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4115" r="41814"/>
          <a:stretch/>
        </p:blipFill>
        <p:spPr bwMode="auto">
          <a:xfrm>
            <a:off x="3148191" y="966422"/>
            <a:ext cx="1466850" cy="904875"/>
          </a:xfrm>
          <a:prstGeom prst="rect">
            <a:avLst/>
          </a:prstGeom>
          <a:noFill/>
          <a:ln>
            <a:noFill/>
          </a:ln>
          <a:extLst>
            <a:ext uri="{53640926-AAD7-44D8-BBD7-CCE9431645EC}">
              <a14:shadowObscured xmlns:a14="http://schemas.microsoft.com/office/drawing/2010/main"/>
            </a:ext>
          </a:extLst>
        </p:spPr>
      </p:pic>
      <p:pic>
        <p:nvPicPr>
          <p:cNvPr id="13" name="Imagen 12">
            <a:extLst>
              <a:ext uri="{FF2B5EF4-FFF2-40B4-BE49-F238E27FC236}">
                <a16:creationId xmlns:a16="http://schemas.microsoft.com/office/drawing/2014/main" id="{5507C36B-55F9-4618-E68F-6868F88736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16411" y="873445"/>
            <a:ext cx="919279" cy="902959"/>
          </a:xfrm>
          <a:prstGeom prst="rect">
            <a:avLst/>
          </a:prstGeom>
        </p:spPr>
      </p:pic>
    </p:spTree>
    <p:extLst>
      <p:ext uri="{BB962C8B-B14F-4D97-AF65-F5344CB8AC3E}">
        <p14:creationId xmlns:p14="http://schemas.microsoft.com/office/powerpoint/2010/main" val="265581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969818" y="139100"/>
            <a:ext cx="3542805" cy="424732"/>
          </a:xfrm>
          <a:prstGeom prst="rect">
            <a:avLst/>
          </a:prstGeom>
          <a:noFill/>
        </p:spPr>
        <p:txBody>
          <a:bodyPr wrap="square">
            <a:spAutoFit/>
          </a:bodyPr>
          <a:lstStyle/>
          <a:p>
            <a:pPr lvl="0" algn="ctr">
              <a:lnSpc>
                <a:spcPct val="90000"/>
              </a:lnSpc>
              <a:spcAft>
                <a:spcPts val="600"/>
              </a:spcAft>
              <a:defRPr/>
            </a:pPr>
            <a:r>
              <a:rPr lang="es-ES_tradnl" sz="2400" b="1" dirty="0"/>
              <a:t>DIRECCIÓN </a:t>
            </a:r>
            <a:r>
              <a:rPr lang="es-ES_tradnl" sz="2300" b="1" dirty="0"/>
              <a:t>FINANCIERA</a:t>
            </a:r>
            <a:endParaRPr kumimoji="0" lang="es-ES_tradnl" sz="23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268448" y="489734"/>
            <a:ext cx="5324831" cy="6135526"/>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La Dirección Financiera ha impulsado estrategias y acciones con la finalidad de eficientar la ejecución del recurso público, para dar cumplimiento a las metas y objetivos del Plan Municipal de Desarrollo, que se vean reflejadas en pro de la ciudadanía </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Benitojuarense</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Llevando así, un buen ejercicio de los recursos financieros gestiona y administra eficazmente recursos económicos del municipio, que, de acuerdo con el presupuesto anual proyectado de cada dependencia, controla que estos recursos se llevan a cabo con transparencia y efectividad y se ejecuten adecuadamente.</a:t>
            </a: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La adecuación del marco normativo, que incorpora como requisito indispensable un ejercicio del gasto debidamente regulado por nuevos mecanismos de control en donde la transparencia, rendición de cuentas y la construcción del presupuesto basado en resultado (</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Pbr</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con base en la metodología del marco lógico constituye un desafío que hace indispensable la participación de las dependencias de la administración pública.  </a:t>
            </a: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Esta Dirección tiene a su cargo el pago oportuno del servicio de la Deuda Pública, cumpliendo en el tiempo establecido, es así como la Dirección Financiera logra un avance del 100% en el cumplimiento trimestral de la Deuda Pública con 6 pagos realizados de los programados</a:t>
            </a:r>
            <a:r>
              <a:rPr kumimoji="0" lang="es-ES" sz="1300" b="1"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300" b="1" i="0" u="none" strike="noStrike" kern="1200" cap="none" spc="0" normalizeH="0" baseline="0" noProof="0" dirty="0">
                <a:ln>
                  <a:noFill/>
                </a:ln>
                <a:solidFill>
                  <a:prstClr val="black"/>
                </a:solidFill>
                <a:effectLst/>
                <a:uLnTx/>
                <a:uFillTx/>
                <a:latin typeface="Calibri" panose="020F0502020204030204"/>
                <a:ea typeface="+mn-ea"/>
                <a:cs typeface="+mn-cs"/>
              </a:rPr>
              <a:t>Calificadoras crediticias.</a:t>
            </a:r>
          </a:p>
          <a:p>
            <a:pPr marL="0" marR="0" lvl="0" indent="0" algn="just" defTabSz="914400" rtl="0" eaLnBrk="1" fontAlgn="auto" latinLnBrk="0" hangingPunct="1">
              <a:lnSpc>
                <a:spcPct val="90000"/>
              </a:lnSpc>
              <a:spcBef>
                <a:spcPts val="0"/>
              </a:spcBef>
              <a:spcAft>
                <a:spcPts val="600"/>
              </a:spcAft>
              <a:buClrTx/>
              <a:buSzTx/>
              <a:buFontTx/>
              <a:buNone/>
              <a:tabLst/>
              <a:defRPr/>
            </a:pPr>
            <a:r>
              <a:rPr lang="es-ES" sz="1300" dirty="0">
                <a:solidFill>
                  <a:prstClr val="black"/>
                </a:solidFill>
                <a:latin typeface="Calibri" panose="020F0502020204030204"/>
              </a:rPr>
              <a:t>D</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e conformidad al desempeño histórico de las finanzas públicas del Municipio de </a:t>
            </a:r>
            <a:r>
              <a:rPr lang="es-ES" sz="1300" dirty="0">
                <a:solidFill>
                  <a:prstClr val="black"/>
                </a:solidFill>
                <a:latin typeface="Calibri" panose="020F0502020204030204"/>
              </a:rPr>
              <a:t>B</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enito</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300" dirty="0">
                <a:solidFill>
                  <a:prstClr val="black"/>
                </a:solidFill>
                <a:latin typeface="Calibri" panose="020F0502020204030204"/>
              </a:rPr>
              <a:t>J</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uárez</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300" i="0" u="none" strike="noStrike" kern="1200" cap="none" spc="0" normalizeH="0" baseline="0" noProof="0" dirty="0">
                <a:ln>
                  <a:noFill/>
                </a:ln>
                <a:solidFill>
                  <a:prstClr val="black"/>
                </a:solidFill>
                <a:effectLst/>
                <a:uLnTx/>
                <a:uFillTx/>
                <a:latin typeface="Calibri" panose="020F0502020204030204"/>
                <a:ea typeface="+mn-ea"/>
                <a:cs typeface="+mn-cs"/>
              </a:rPr>
              <a:t>que con fecha 26 de septiembre </a:t>
            </a:r>
            <a:r>
              <a:rPr kumimoji="0" lang="es-MX" sz="1300" b="1" i="0" u="none" strike="noStrike" kern="1200" cap="none" spc="0" normalizeH="0" baseline="0" noProof="0" dirty="0">
                <a:ln>
                  <a:noFill/>
                </a:ln>
                <a:solidFill>
                  <a:prstClr val="black"/>
                </a:solidFill>
                <a:effectLst/>
                <a:uLnTx/>
                <a:uFillTx/>
                <a:latin typeface="Calibri" panose="020F0502020204030204"/>
                <a:ea typeface="+mn-ea"/>
                <a:cs typeface="+mn-cs"/>
              </a:rPr>
              <a:t>la Calificadora de Valores Fitch Ratings </a:t>
            </a:r>
            <a:r>
              <a:rPr kumimoji="0" lang="es-MX" sz="1300" i="0" u="none" strike="noStrike" kern="1200" cap="none" spc="0" normalizeH="0" baseline="0" noProof="0" dirty="0">
                <a:ln>
                  <a:noFill/>
                </a:ln>
                <a:solidFill>
                  <a:prstClr val="black"/>
                </a:solidFill>
                <a:effectLst/>
                <a:uLnTx/>
                <a:uFillTx/>
                <a:latin typeface="Calibri" panose="020F0502020204030204"/>
                <a:ea typeface="+mn-ea"/>
                <a:cs typeface="+mn-cs"/>
              </a:rPr>
              <a:t>subió la calificación emisor a </a:t>
            </a:r>
            <a:r>
              <a:rPr kumimoji="0" lang="es-MX" sz="1300" b="1" i="0" u="none" strike="noStrike" kern="1200" cap="none" spc="0" normalizeH="0" baseline="0" noProof="0" dirty="0">
                <a:ln>
                  <a:noFill/>
                </a:ln>
                <a:solidFill>
                  <a:prstClr val="black"/>
                </a:solidFill>
                <a:effectLst/>
                <a:uLnTx/>
                <a:uFillTx/>
                <a:latin typeface="Calibri" panose="020F0502020204030204"/>
                <a:ea typeface="+mn-ea"/>
                <a:cs typeface="+mn-cs"/>
              </a:rPr>
              <a:t>‘AA(</a:t>
            </a:r>
            <a:r>
              <a:rPr kumimoji="0" lang="es-MX" sz="1300" b="1" i="0" u="none" strike="noStrike" kern="1200" cap="none" spc="0" normalizeH="0" baseline="0" noProof="0" dirty="0" err="1">
                <a:ln>
                  <a:noFill/>
                </a:ln>
                <a:solidFill>
                  <a:prstClr val="black"/>
                </a:solidFill>
                <a:effectLst/>
                <a:uLnTx/>
                <a:uFillTx/>
                <a:latin typeface="Calibri" panose="020F0502020204030204"/>
                <a:ea typeface="+mn-ea"/>
                <a:cs typeface="+mn-cs"/>
              </a:rPr>
              <a:t>mex</a:t>
            </a:r>
            <a:r>
              <a:rPr kumimoji="0" lang="es-MX" sz="1300" i="0" u="none" strike="noStrike" kern="1200" cap="none" spc="0" normalizeH="0" baseline="0" noProof="0" dirty="0">
                <a:ln>
                  <a:noFill/>
                </a:ln>
                <a:solidFill>
                  <a:prstClr val="black"/>
                </a:solidFill>
                <a:effectLst/>
                <a:uLnTx/>
                <a:uFillTx/>
                <a:latin typeface="Calibri" panose="020F0502020204030204"/>
                <a:ea typeface="+mn-ea"/>
                <a:cs typeface="+mn-cs"/>
              </a:rPr>
              <a:t>)’ desde ‘A+(</a:t>
            </a:r>
            <a:r>
              <a:rPr kumimoji="0" lang="es-MX" sz="1300" i="0" u="none" strike="noStrike" kern="1200" cap="none" spc="0" normalizeH="0" baseline="0" noProof="0" dirty="0" err="1">
                <a:ln>
                  <a:noFill/>
                </a:ln>
                <a:solidFill>
                  <a:prstClr val="black"/>
                </a:solidFill>
                <a:effectLst/>
                <a:uLnTx/>
                <a:uFillTx/>
                <a:latin typeface="Calibri" panose="020F0502020204030204"/>
                <a:ea typeface="+mn-ea"/>
                <a:cs typeface="+mn-cs"/>
              </a:rPr>
              <a:t>mex</a:t>
            </a:r>
            <a:r>
              <a:rPr kumimoji="0" lang="es-MX" sz="1300" i="0" u="none" strike="noStrike" kern="1200" cap="none" spc="0" normalizeH="0" baseline="0" noProof="0" dirty="0">
                <a:ln>
                  <a:noFill/>
                </a:ln>
                <a:solidFill>
                  <a:prstClr val="black"/>
                </a:solidFill>
                <a:effectLst/>
                <a:uLnTx/>
                <a:uFillTx/>
                <a:latin typeface="Calibri" panose="020F0502020204030204"/>
                <a:ea typeface="+mn-ea"/>
                <a:cs typeface="+mn-cs"/>
              </a:rPr>
              <a:t>)’ con perspectiva Estable del Municipio de Benito Juárez.</a:t>
            </a:r>
            <a:r>
              <a:rPr lang="es-ES" sz="1300" dirty="0">
                <a:solidFill>
                  <a:prstClr val="black"/>
                </a:solidFill>
                <a:latin typeface="Calibri" panose="020F0502020204030204"/>
              </a:rPr>
              <a:t> Lo que</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refleja el buen manejo de las finanzas del municipio, atrayendo así nuevas inversiones y manteniendo las sobretasas de los créditos contraídos.</a:t>
            </a:r>
          </a:p>
          <a:p>
            <a:pPr marL="0" marR="0" lvl="0" indent="0" algn="just" defTabSz="914400" rtl="0" eaLnBrk="1" fontAlgn="auto" latinLnBrk="0" hangingPunct="1">
              <a:lnSpc>
                <a:spcPct val="90000"/>
              </a:lnSpc>
              <a:spcBef>
                <a:spcPts val="0"/>
              </a:spcBef>
              <a:spcAft>
                <a:spcPts val="600"/>
              </a:spcAft>
              <a:buClrTx/>
              <a:buSzTx/>
              <a:buFontTx/>
              <a:buNone/>
              <a:tabLst/>
              <a:defRPr/>
            </a:pPr>
            <a:r>
              <a:rPr lang="es-ES" sz="1300" dirty="0">
                <a:solidFill>
                  <a:prstClr val="black"/>
                </a:solidFill>
                <a:latin typeface="Calibri" panose="020F0502020204030204"/>
              </a:rPr>
              <a:t>E</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n resumen, las calificaciones crediticias del Municipio de </a:t>
            </a:r>
            <a:r>
              <a:rPr lang="es-ES" sz="1300" dirty="0">
                <a:solidFill>
                  <a:prstClr val="black"/>
                </a:solidFill>
                <a:latin typeface="Calibri" panose="020F0502020204030204"/>
              </a:rPr>
              <a:t>B</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enito</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300" dirty="0">
                <a:solidFill>
                  <a:prstClr val="black"/>
                </a:solidFill>
                <a:latin typeface="Calibri" panose="020F0502020204030204"/>
              </a:rPr>
              <a:t>J</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uárez</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que emiten las empresas calificadoras Moody´s y </a:t>
            </a:r>
            <a:r>
              <a:rPr lang="es-ES" sz="1300" dirty="0">
                <a:solidFill>
                  <a:prstClr val="black"/>
                </a:solidFill>
                <a:latin typeface="Calibri" panose="020F0502020204030204"/>
              </a:rPr>
              <a:t>F</a:t>
            </a:r>
            <a:r>
              <a:rPr kumimoji="0" lang="es-ES" sz="1300" i="0" u="none" strike="noStrike" kern="1200" cap="none" spc="0" normalizeH="0" baseline="0" noProof="0" dirty="0" err="1">
                <a:ln>
                  <a:noFill/>
                </a:ln>
                <a:solidFill>
                  <a:prstClr val="black"/>
                </a:solidFill>
                <a:effectLst/>
                <a:uLnTx/>
                <a:uFillTx/>
                <a:latin typeface="Calibri" panose="020F0502020204030204"/>
                <a:ea typeface="+mn-ea"/>
                <a:cs typeface="+mn-cs"/>
              </a:rPr>
              <a:t>itch</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Ratings, son evaluaciones anuales, por </a:t>
            </a:r>
            <a:r>
              <a:rPr lang="es-ES" sz="1300" dirty="0">
                <a:solidFill>
                  <a:prstClr val="black"/>
                </a:solidFill>
                <a:latin typeface="Calibri" panose="020F0502020204030204"/>
              </a:rPr>
              <a:t>lo que la Calificadora Moody´s Local México</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le corresponde realizar</a:t>
            </a:r>
            <a:r>
              <a:rPr lang="es-ES" sz="1300" dirty="0">
                <a:solidFill>
                  <a:prstClr val="black"/>
                </a:solidFill>
                <a:latin typeface="Calibri" panose="020F0502020204030204"/>
              </a:rPr>
              <a:t> en el cuarto trimestre,</a:t>
            </a:r>
            <a:r>
              <a:rPr kumimoji="0" lang="es-ES" sz="1300" i="0" u="none" strike="noStrike" kern="1200" cap="none" spc="0" normalizeH="0" baseline="0" noProof="0" dirty="0">
                <a:ln>
                  <a:noFill/>
                </a:ln>
                <a:solidFill>
                  <a:prstClr val="black"/>
                </a:solidFill>
                <a:effectLst/>
                <a:uLnTx/>
                <a:uFillTx/>
                <a:latin typeface="Calibri" panose="020F0502020204030204"/>
                <a:ea typeface="+mn-ea"/>
                <a:cs typeface="+mn-cs"/>
              </a:rPr>
              <a:t> por consiguiente, sigue vigente la calificación emisor en A+(mex), con perspectiva estable.</a:t>
            </a:r>
          </a:p>
        </p:txBody>
      </p:sp>
      <p:graphicFrame>
        <p:nvGraphicFramePr>
          <p:cNvPr id="6" name="Gráfico 5">
            <a:extLst>
              <a:ext uri="{FF2B5EF4-FFF2-40B4-BE49-F238E27FC236}">
                <a16:creationId xmlns:a16="http://schemas.microsoft.com/office/drawing/2014/main" id="{E3B2E9D5-4EFD-487A-9253-981BC78D752E}"/>
              </a:ext>
            </a:extLst>
          </p:cNvPr>
          <p:cNvGraphicFramePr>
            <a:graphicFrameLocks/>
          </p:cNvGraphicFramePr>
          <p:nvPr>
            <p:extLst>
              <p:ext uri="{D42A27DB-BD31-4B8C-83A1-F6EECF244321}">
                <p14:modId xmlns:p14="http://schemas.microsoft.com/office/powerpoint/2010/main" val="3296434455"/>
              </p:ext>
            </p:extLst>
          </p:nvPr>
        </p:nvGraphicFramePr>
        <p:xfrm>
          <a:off x="6646224" y="351466"/>
          <a:ext cx="4499428" cy="3325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id="{3731BD5F-42E8-48AF-82C5-20A8A50352F0}"/>
              </a:ext>
            </a:extLst>
          </p:cNvPr>
          <p:cNvGraphicFramePr>
            <a:graphicFrameLocks/>
          </p:cNvGraphicFramePr>
          <p:nvPr>
            <p:extLst>
              <p:ext uri="{D42A27DB-BD31-4B8C-83A1-F6EECF244321}">
                <p14:modId xmlns:p14="http://schemas.microsoft.com/office/powerpoint/2010/main" val="2080952308"/>
              </p:ext>
            </p:extLst>
          </p:nvPr>
        </p:nvGraphicFramePr>
        <p:xfrm>
          <a:off x="6801262" y="3676556"/>
          <a:ext cx="4189351" cy="28299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78774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486546" y="207793"/>
            <a:ext cx="3544768" cy="723275"/>
          </a:xfrm>
          <a:prstGeom prst="rect">
            <a:avLst/>
          </a:prstGeom>
          <a:noFill/>
        </p:spPr>
        <p:txBody>
          <a:bodyPr wrap="square">
            <a:spAutoFit/>
          </a:bodyPr>
          <a:lstStyle/>
          <a:p>
            <a:pPr lvl="0" algn="ctr">
              <a:lnSpc>
                <a:spcPct val="90000"/>
              </a:lnSpc>
              <a:spcAft>
                <a:spcPts val="600"/>
              </a:spcAft>
              <a:defRPr/>
            </a:pPr>
            <a:r>
              <a:rPr lang="es-ES_tradnl" sz="2400" b="1" dirty="0"/>
              <a:t>DIRECCIÓN DE ZOFEMAT</a:t>
            </a:r>
          </a:p>
          <a:p>
            <a:pPr lvl="0" algn="ctr">
              <a:lnSpc>
                <a:spcPct val="90000"/>
              </a:lnSpc>
              <a:spcAft>
                <a:spcPts val="600"/>
              </a:spcAft>
              <a:defRPr/>
            </a:pPr>
            <a:endParaRPr kumimoji="0" lang="es-ES_tradnl" sz="16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13986" y="569431"/>
            <a:ext cx="3747375" cy="4895186"/>
          </a:xfrm>
          <a:prstGeom prst="rect">
            <a:avLst/>
          </a:prstGeom>
          <a:noFill/>
        </p:spPr>
        <p:txBody>
          <a:bodyPr wrap="square" lIns="91440" tIns="45720" rIns="91440" bIns="45720" anchor="t">
            <a:spAutoFit/>
          </a:bodyPr>
          <a:lstStyle/>
          <a:p>
            <a:pPr algn="just">
              <a:lnSpc>
                <a:spcPct val="90000"/>
              </a:lnSpc>
              <a:spcAft>
                <a:spcPts val="600"/>
              </a:spcAft>
              <a:defRPr/>
            </a:pPr>
            <a:r>
              <a:rPr lang="es-ES" sz="1100" dirty="0">
                <a:latin typeface="Calibri" panose="020F0502020204030204"/>
                <a:cs typeface="Calibri"/>
              </a:rPr>
              <a:t>L</a:t>
            </a:r>
            <a:r>
              <a:rPr lang="es-ES" sz="1100" b="0" i="0" u="none" strike="noStrike" kern="1200" cap="none" spc="0" normalizeH="0" baseline="0" noProof="0" dirty="0">
                <a:ln>
                  <a:noFill/>
                </a:ln>
                <a:effectLst/>
                <a:uLnTx/>
                <a:uFillTx/>
                <a:latin typeface="Calibri" panose="020F0502020204030204"/>
                <a:cs typeface="Calibri"/>
              </a:rPr>
              <a:t>a </a:t>
            </a:r>
            <a:r>
              <a:rPr lang="es-ES" sz="1100" dirty="0">
                <a:latin typeface="Calibri" panose="020F0502020204030204"/>
                <a:cs typeface="Calibri"/>
              </a:rPr>
              <a:t>D</a:t>
            </a:r>
            <a:r>
              <a:rPr lang="es-ES" sz="1100" b="0" i="0" u="none" strike="noStrike" kern="1200" cap="none" spc="0" normalizeH="0" baseline="0" noProof="0" dirty="0" err="1">
                <a:ln>
                  <a:noFill/>
                </a:ln>
                <a:effectLst/>
                <a:uLnTx/>
                <a:uFillTx/>
                <a:latin typeface="Calibri" panose="020F0502020204030204"/>
                <a:cs typeface="Calibri"/>
              </a:rPr>
              <a:t>irección</a:t>
            </a:r>
            <a:r>
              <a:rPr lang="es-ES" sz="1100" b="0" i="0" u="none" strike="noStrike" kern="1200" cap="none" spc="0" normalizeH="0" baseline="0" noProof="0" dirty="0">
                <a:ln>
                  <a:noFill/>
                </a:ln>
                <a:effectLst/>
                <a:uLnTx/>
                <a:uFillTx/>
                <a:latin typeface="Calibri" panose="020F0502020204030204"/>
                <a:cs typeface="Calibri"/>
              </a:rPr>
              <a:t> de Zona Federal </a:t>
            </a:r>
            <a:r>
              <a:rPr lang="es-ES" sz="1100" dirty="0">
                <a:latin typeface="Calibri" panose="020F0502020204030204"/>
                <a:cs typeface="Calibri"/>
              </a:rPr>
              <a:t>M</a:t>
            </a:r>
            <a:r>
              <a:rPr lang="es-ES" sz="1100" b="0" i="0" u="none" strike="noStrike" kern="1200" cap="none" spc="0" normalizeH="0" baseline="0" noProof="0" dirty="0" err="1">
                <a:ln>
                  <a:noFill/>
                </a:ln>
                <a:effectLst/>
                <a:uLnTx/>
                <a:uFillTx/>
                <a:latin typeface="Calibri" panose="020F0502020204030204"/>
                <a:cs typeface="Calibri"/>
              </a:rPr>
              <a:t>arítimo</a:t>
            </a:r>
            <a:r>
              <a:rPr lang="es-ES" sz="1100" b="0" i="0" u="none" strike="noStrike" kern="1200" cap="none" spc="0" normalizeH="0" baseline="0" noProof="0" dirty="0">
                <a:ln>
                  <a:noFill/>
                </a:ln>
                <a:effectLst/>
                <a:uLnTx/>
                <a:uFillTx/>
                <a:latin typeface="Calibri" panose="020F0502020204030204"/>
                <a:cs typeface="Calibri"/>
              </a:rPr>
              <a:t> Terrestre, se encarga de la recaudación de derechos de los usuarios por el uso, goce y aprovechamiento de la Zona </a:t>
            </a:r>
            <a:r>
              <a:rPr lang="es-ES" sz="1100" dirty="0">
                <a:latin typeface="Calibri" panose="020F0502020204030204"/>
                <a:cs typeface="Calibri"/>
              </a:rPr>
              <a:t>F</a:t>
            </a:r>
            <a:r>
              <a:rPr lang="es-ES" sz="1100" b="0" i="0" u="none" strike="noStrike" kern="1200" cap="none" spc="0" normalizeH="0" baseline="0" noProof="0" dirty="0" err="1">
                <a:ln>
                  <a:noFill/>
                </a:ln>
                <a:effectLst/>
                <a:uLnTx/>
                <a:uFillTx/>
                <a:latin typeface="Calibri" panose="020F0502020204030204"/>
                <a:cs typeface="Calibri"/>
              </a:rPr>
              <a:t>ederal</a:t>
            </a:r>
            <a:r>
              <a:rPr lang="es-ES" sz="1100" b="0" i="0" u="none" strike="noStrike" kern="1200" cap="none" spc="0" normalizeH="0" baseline="0" noProof="0" dirty="0">
                <a:ln>
                  <a:noFill/>
                </a:ln>
                <a:effectLst/>
                <a:uLnTx/>
                <a:uFillTx/>
                <a:latin typeface="Calibri" panose="020F0502020204030204"/>
                <a:cs typeface="Calibri"/>
              </a:rPr>
              <a:t> </a:t>
            </a:r>
            <a:r>
              <a:rPr lang="es-ES" sz="1100" dirty="0">
                <a:latin typeface="Calibri" panose="020F0502020204030204"/>
                <a:cs typeface="Calibri"/>
              </a:rPr>
              <a:t>M</a:t>
            </a:r>
            <a:r>
              <a:rPr lang="es-ES" sz="1100" b="0" i="0" u="none" strike="noStrike" kern="1200" cap="none" spc="0" normalizeH="0" baseline="0" noProof="0" dirty="0" err="1">
                <a:ln>
                  <a:noFill/>
                </a:ln>
                <a:effectLst/>
                <a:uLnTx/>
                <a:uFillTx/>
                <a:latin typeface="Calibri" panose="020F0502020204030204"/>
                <a:cs typeface="Calibri"/>
              </a:rPr>
              <a:t>arítimo</a:t>
            </a:r>
            <a:r>
              <a:rPr lang="es-ES" sz="1100" b="0" i="0" u="none" strike="noStrike" kern="1200" cap="none" spc="0" normalizeH="0" baseline="0" noProof="0" dirty="0">
                <a:ln>
                  <a:noFill/>
                </a:ln>
                <a:effectLst/>
                <a:uLnTx/>
                <a:uFillTx/>
                <a:latin typeface="Calibri" panose="020F0502020204030204"/>
                <a:cs typeface="Calibri"/>
              </a:rPr>
              <a:t> - Terrestre.</a:t>
            </a:r>
          </a:p>
          <a:p>
            <a:pPr algn="just">
              <a:lnSpc>
                <a:spcPct val="90000"/>
              </a:lnSpc>
              <a:spcAft>
                <a:spcPts val="600"/>
              </a:spcAft>
              <a:defRPr/>
            </a:pPr>
            <a:r>
              <a:rPr lang="es-ES" sz="1100" b="0" i="0" u="none" strike="noStrike" kern="1200" cap="none" spc="0" normalizeH="0" baseline="0" noProof="0" dirty="0">
                <a:ln>
                  <a:noFill/>
                </a:ln>
                <a:effectLst/>
                <a:uLnTx/>
                <a:uFillTx/>
                <a:latin typeface="Calibri" panose="020F0502020204030204"/>
                <a:cs typeface="Calibri"/>
              </a:rPr>
              <a:t>Dentro de la actividad del </a:t>
            </a:r>
            <a:r>
              <a:rPr lang="es-ES" sz="1100" b="1" i="0" u="none" strike="noStrike" kern="1200" cap="none" spc="0" normalizeH="0" baseline="0" noProof="0" dirty="0">
                <a:ln>
                  <a:noFill/>
                </a:ln>
                <a:effectLst/>
                <a:uLnTx/>
                <a:uFillTx/>
                <a:latin typeface="Calibri" panose="020F0502020204030204"/>
                <a:cs typeface="Calibri"/>
              </a:rPr>
              <a:t>Retiro y Recolección de Sargazo de Playas,</a:t>
            </a:r>
            <a:r>
              <a:rPr lang="es-ES" sz="1100" b="0" i="0" u="none" strike="noStrike" kern="1200" cap="none" spc="0" normalizeH="0" baseline="0" noProof="0" dirty="0">
                <a:ln>
                  <a:noFill/>
                </a:ln>
                <a:effectLst/>
                <a:uLnTx/>
                <a:uFillTx/>
                <a:latin typeface="Calibri" panose="020F0502020204030204"/>
                <a:cs typeface="Calibri"/>
              </a:rPr>
              <a:t> comentó que </a:t>
            </a:r>
            <a:r>
              <a:rPr lang="es-ES" sz="1100" dirty="0">
                <a:latin typeface="Calibri" panose="020F0502020204030204"/>
                <a:cs typeface="Calibri"/>
              </a:rPr>
              <a:t>NO arribó la cantidad esperada</a:t>
            </a:r>
            <a:r>
              <a:rPr lang="es-ES" sz="1100" b="0" i="0" u="none" strike="noStrike" kern="1200" cap="none" spc="0" normalizeH="0" baseline="0" noProof="0" dirty="0">
                <a:ln>
                  <a:noFill/>
                </a:ln>
                <a:effectLst/>
                <a:uLnTx/>
                <a:uFillTx/>
                <a:latin typeface="Calibri" panose="020F0502020204030204"/>
                <a:cs typeface="Calibri"/>
              </a:rPr>
              <a:t> de la  macroalga (sargazo), de acuerdo con los antecedentes registrados.</a:t>
            </a:r>
            <a:endParaRPr lang="es-ES" sz="1100" dirty="0">
              <a:latin typeface="Calibri" panose="020F0502020204030204"/>
              <a:cs typeface="Calibri"/>
            </a:endParaRPr>
          </a:p>
          <a:p>
            <a:pPr algn="just">
              <a:lnSpc>
                <a:spcPct val="90000"/>
              </a:lnSpc>
              <a:spcAft>
                <a:spcPts val="600"/>
              </a:spcAft>
              <a:defRPr/>
            </a:pPr>
            <a:r>
              <a:rPr lang="es-ES" sz="1100" dirty="0">
                <a:latin typeface="Calibri" panose="020F0502020204030204"/>
                <a:cs typeface="Calibri"/>
              </a:rPr>
              <a:t>El personal a cargo de la Dirección</a:t>
            </a:r>
            <a:r>
              <a:rPr lang="es-ES" sz="1100" b="0" i="0" u="none" strike="noStrike" kern="1200" cap="none" spc="0" normalizeH="0" baseline="0" noProof="0" dirty="0">
                <a:ln>
                  <a:noFill/>
                </a:ln>
                <a:effectLst/>
                <a:uLnTx/>
                <a:uFillTx/>
                <a:latin typeface="Calibri" panose="020F0502020204030204"/>
                <a:cs typeface="Calibri"/>
              </a:rPr>
              <a:t> realiza en todo momento las actividades de limpieza y remoción de dicha </a:t>
            </a:r>
            <a:r>
              <a:rPr lang="es-ES" sz="1100" dirty="0" err="1">
                <a:latin typeface="Calibri" panose="020F0502020204030204"/>
                <a:cs typeface="Calibri"/>
              </a:rPr>
              <a:t>ma</a:t>
            </a:r>
            <a:r>
              <a:rPr lang="es-ES" sz="1100" b="0" i="0" u="none" strike="noStrike" kern="1200" cap="none" spc="0" normalizeH="0" baseline="0" noProof="0" dirty="0" err="1">
                <a:ln>
                  <a:noFill/>
                </a:ln>
                <a:effectLst/>
                <a:uLnTx/>
                <a:uFillTx/>
                <a:latin typeface="Calibri" panose="020F0502020204030204"/>
                <a:cs typeface="Calibri"/>
              </a:rPr>
              <a:t>croalga</a:t>
            </a:r>
            <a:r>
              <a:rPr lang="es-ES" sz="1100" b="0" i="0" u="none" strike="noStrike" kern="1200" cap="none" spc="0" normalizeH="0" baseline="0" noProof="0" dirty="0">
                <a:ln>
                  <a:noFill/>
                </a:ln>
                <a:effectLst/>
                <a:uLnTx/>
                <a:uFillTx/>
                <a:latin typeface="Calibri" panose="020F0502020204030204"/>
                <a:cs typeface="Calibri"/>
              </a:rPr>
              <a:t>, cumpliendo con la meta de mantenerlas 100 % libres de sargazo y basura, obtiene avance trimestral de 36.59%, derivado del no arribo de la macroalga.</a:t>
            </a:r>
          </a:p>
          <a:p>
            <a:pPr algn="just">
              <a:lnSpc>
                <a:spcPct val="90000"/>
              </a:lnSpc>
              <a:spcAft>
                <a:spcPts val="600"/>
              </a:spcAft>
              <a:defRPr/>
            </a:pPr>
            <a:r>
              <a:rPr lang="es-ES" sz="1100" b="0" i="0" u="none" strike="noStrike" kern="1200" cap="none" spc="0" normalizeH="0" baseline="0" noProof="0" dirty="0">
                <a:ln>
                  <a:noFill/>
                </a:ln>
                <a:effectLst/>
                <a:uLnTx/>
                <a:uFillTx/>
                <a:latin typeface="Calibri" panose="020F0502020204030204"/>
                <a:cs typeface="Calibri"/>
              </a:rPr>
              <a:t>La actividad de </a:t>
            </a:r>
            <a:r>
              <a:rPr lang="es-ES" sz="1100" b="1" i="0" u="none" strike="noStrike" kern="1200" cap="none" spc="0" normalizeH="0" baseline="0" noProof="0" dirty="0">
                <a:ln>
                  <a:noFill/>
                </a:ln>
                <a:effectLst/>
                <a:uLnTx/>
                <a:uFillTx/>
                <a:latin typeface="Calibri" panose="020F0502020204030204"/>
                <a:cs typeface="Calibri"/>
              </a:rPr>
              <a:t>Desechos </a:t>
            </a:r>
            <a:r>
              <a:rPr lang="es-ES" sz="1100" b="1" dirty="0">
                <a:latin typeface="Calibri" panose="020F0502020204030204"/>
                <a:cs typeface="Calibri"/>
              </a:rPr>
              <a:t>R</a:t>
            </a:r>
            <a:r>
              <a:rPr lang="es-ES" sz="1100" b="1" i="0" u="none" strike="noStrike" kern="1200" cap="none" spc="0" normalizeH="0" baseline="0" noProof="0" dirty="0" err="1">
                <a:ln>
                  <a:noFill/>
                </a:ln>
                <a:effectLst/>
                <a:uLnTx/>
                <a:uFillTx/>
                <a:latin typeface="Calibri" panose="020F0502020204030204"/>
                <a:cs typeface="Calibri"/>
              </a:rPr>
              <a:t>ecolectados</a:t>
            </a:r>
            <a:r>
              <a:rPr lang="es-ES" sz="1100" b="1" i="0" u="none" strike="noStrike" kern="1200" cap="none" spc="0" normalizeH="0" baseline="0" noProof="0" dirty="0">
                <a:ln>
                  <a:noFill/>
                </a:ln>
                <a:effectLst/>
                <a:uLnTx/>
                <a:uFillTx/>
                <a:latin typeface="Calibri" panose="020F0502020204030204"/>
                <a:cs typeface="Calibri"/>
              </a:rPr>
              <a:t> de las Playas</a:t>
            </a:r>
            <a:r>
              <a:rPr lang="es-ES" sz="1100" i="0" u="none" strike="noStrike" kern="1200" cap="none" spc="0" normalizeH="0" baseline="0" noProof="0" dirty="0">
                <a:ln>
                  <a:noFill/>
                </a:ln>
                <a:effectLst/>
                <a:uLnTx/>
                <a:uFillTx/>
                <a:latin typeface="Calibri" panose="020F0502020204030204"/>
                <a:cs typeface="Calibri"/>
              </a:rPr>
              <a:t>, hoy día están etiquetadas como ambientales, la Dirección se ha dado a la tarea de que se fomente la educación </a:t>
            </a:r>
            <a:r>
              <a:rPr lang="es-ES" sz="1100" b="0" i="0" u="none" strike="noStrike" kern="1200" cap="none" spc="0" normalizeH="0" baseline="0" noProof="0" dirty="0">
                <a:ln>
                  <a:noFill/>
                </a:ln>
                <a:effectLst/>
                <a:uLnTx/>
                <a:uFillTx/>
                <a:latin typeface="Calibri" panose="020F0502020204030204"/>
                <a:cs typeface="Calibri"/>
              </a:rPr>
              <a:t>ambiental, en la cual se invita a los usuarios a </a:t>
            </a:r>
            <a:r>
              <a:rPr lang="es-ES" sz="1100" b="1" i="0" u="none" strike="noStrike" kern="1200" cap="none" spc="0" normalizeH="0" baseline="0" noProof="0" dirty="0">
                <a:ln>
                  <a:noFill/>
                </a:ln>
                <a:effectLst/>
                <a:uLnTx/>
                <a:uFillTx/>
                <a:latin typeface="Calibri" panose="020F0502020204030204"/>
                <a:cs typeface="Calibri"/>
              </a:rPr>
              <a:t>no</a:t>
            </a:r>
            <a:r>
              <a:rPr lang="es-ES" sz="1100" b="0" i="0" u="none" strike="noStrike" kern="1200" cap="none" spc="0" normalizeH="0" baseline="0" noProof="0" dirty="0">
                <a:ln>
                  <a:noFill/>
                </a:ln>
                <a:effectLst/>
                <a:uLnTx/>
                <a:uFillTx/>
                <a:latin typeface="Calibri" panose="020F0502020204030204"/>
                <a:cs typeface="Calibri"/>
              </a:rPr>
              <a:t> ingresar con cristal, llevar sus alimentos y bebidas en contenedores reusables y separar los residuos correctamente. Por lo tanto, esta actividad obtuvo buenos resultados </a:t>
            </a:r>
            <a:r>
              <a:rPr lang="es-ES" sz="1100" dirty="0">
                <a:latin typeface="Calibri" panose="020F0502020204030204"/>
                <a:cs typeface="Calibri"/>
              </a:rPr>
              <a:t>al disminuir </a:t>
            </a:r>
            <a:r>
              <a:rPr lang="es-ES" sz="1100" b="0" i="0" u="none" strike="noStrike" kern="1200" cap="none" spc="0" normalizeH="0" baseline="0" noProof="0" dirty="0">
                <a:ln>
                  <a:noFill/>
                </a:ln>
                <a:effectLst/>
                <a:uLnTx/>
                <a:uFillTx/>
                <a:latin typeface="Calibri" panose="020F0502020204030204"/>
                <a:cs typeface="Calibri"/>
              </a:rPr>
              <a:t>desechos en las playas, logrando un avance del 36.52% de una meta trimestral con 1,1</a:t>
            </a:r>
            <a:r>
              <a:rPr lang="es-ES" sz="1100" dirty="0">
                <a:latin typeface="Calibri" panose="020F0502020204030204"/>
                <a:cs typeface="Calibri"/>
              </a:rPr>
              <a:t>65</a:t>
            </a:r>
            <a:r>
              <a:rPr lang="es-ES" sz="1100" b="0" i="0" u="none" strike="noStrike" kern="1200" cap="none" spc="0" normalizeH="0" baseline="0" noProof="0" dirty="0">
                <a:ln>
                  <a:noFill/>
                </a:ln>
                <a:effectLst/>
                <a:uLnTx/>
                <a:uFillTx/>
                <a:latin typeface="Calibri" panose="020F0502020204030204"/>
                <a:cs typeface="Calibri"/>
              </a:rPr>
              <a:t> toneladas y  lleva un avance anual  41.78%.</a:t>
            </a:r>
          </a:p>
          <a:p>
            <a:pPr algn="just">
              <a:lnSpc>
                <a:spcPct val="90000"/>
              </a:lnSpc>
              <a:spcAft>
                <a:spcPts val="600"/>
              </a:spcAft>
              <a:defRPr/>
            </a:pPr>
            <a:r>
              <a:rPr lang="es-ES" sz="1100" b="0" i="0" u="none" strike="noStrike" kern="1200" cap="none" spc="0" normalizeH="0" baseline="0" noProof="0" dirty="0">
                <a:ln>
                  <a:noFill/>
                </a:ln>
                <a:effectLst/>
                <a:uLnTx/>
                <a:uFillTx/>
                <a:latin typeface="Calibri" panose="020F0502020204030204"/>
                <a:cs typeface="Calibri"/>
              </a:rPr>
              <a:t>Cabe mencionar que seguimos contando con </a:t>
            </a:r>
            <a:r>
              <a:rPr lang="es-ES" sz="1100" b="1" i="0" u="none" strike="noStrike" kern="1200" cap="none" spc="0" normalizeH="0" baseline="0" noProof="0" dirty="0">
                <a:ln>
                  <a:noFill/>
                </a:ln>
                <a:effectLst/>
                <a:uLnTx/>
                <a:uFillTx/>
                <a:latin typeface="Calibri" panose="020F0502020204030204"/>
                <a:cs typeface="Calibri"/>
              </a:rPr>
              <a:t>7 Playas </a:t>
            </a:r>
            <a:r>
              <a:rPr lang="es-ES" sz="1100" b="1" dirty="0">
                <a:latin typeface="Calibri" panose="020F0502020204030204"/>
                <a:cs typeface="Calibri"/>
              </a:rPr>
              <a:t>C</a:t>
            </a:r>
            <a:r>
              <a:rPr lang="es-ES" sz="1100" b="1" i="0" u="none" strike="noStrike" kern="1200" cap="none" spc="0" normalizeH="0" baseline="0" noProof="0" dirty="0" err="1">
                <a:ln>
                  <a:noFill/>
                </a:ln>
                <a:effectLst/>
                <a:uLnTx/>
                <a:uFillTx/>
                <a:latin typeface="Calibri" panose="020F0502020204030204"/>
                <a:cs typeface="Calibri"/>
              </a:rPr>
              <a:t>ertificadas</a:t>
            </a:r>
            <a:r>
              <a:rPr lang="es-ES" sz="1100" b="1" i="0" u="none" strike="noStrike" kern="1200" cap="none" spc="0" normalizeH="0" baseline="0" noProof="0" dirty="0">
                <a:ln>
                  <a:noFill/>
                </a:ln>
                <a:effectLst/>
                <a:uLnTx/>
                <a:uFillTx/>
                <a:latin typeface="Calibri" panose="020F0502020204030204"/>
                <a:cs typeface="Calibri"/>
              </a:rPr>
              <a:t> y Galardonadas</a:t>
            </a:r>
            <a:r>
              <a:rPr lang="es-ES" sz="1100" b="0" i="0" u="none" strike="noStrike" kern="1200" cap="none" spc="0" normalizeH="0" baseline="0" noProof="0" dirty="0">
                <a:ln>
                  <a:noFill/>
                </a:ln>
                <a:effectLst/>
                <a:uLnTx/>
                <a:uFillTx/>
                <a:latin typeface="Calibri" panose="020F0502020204030204"/>
                <a:cs typeface="Calibri"/>
              </a:rPr>
              <a:t>, logrando un cumplimiento del 100% de lo programado, derivado del continuo trabajo de limpieza y remoción de la macroalga. </a:t>
            </a:r>
          </a:p>
          <a:p>
            <a:pPr algn="just">
              <a:lnSpc>
                <a:spcPct val="90000"/>
              </a:lnSpc>
              <a:spcAft>
                <a:spcPts val="600"/>
              </a:spcAft>
              <a:defRPr/>
            </a:pPr>
            <a:r>
              <a:rPr lang="es-ES" sz="1100" b="1" i="0" u="none" strike="noStrike" kern="1200" cap="none" spc="0" normalizeH="0" baseline="0" noProof="0" dirty="0">
                <a:ln>
                  <a:noFill/>
                </a:ln>
                <a:effectLst/>
                <a:uLnTx/>
                <a:uFillTx/>
                <a:latin typeface="Calibri" panose="020F0502020204030204"/>
                <a:cs typeface="Calibri"/>
              </a:rPr>
              <a:t>Presupuesto otorgado a sus programas</a:t>
            </a:r>
            <a:r>
              <a:rPr lang="es-ES" sz="1100" i="0" u="none" strike="noStrike" kern="1200" cap="none" spc="0" normalizeH="0" baseline="0" noProof="0" dirty="0">
                <a:ln>
                  <a:noFill/>
                </a:ln>
                <a:effectLst/>
                <a:uLnTx/>
                <a:uFillTx/>
                <a:latin typeface="Calibri" panose="020F0502020204030204"/>
                <a:cs typeface="Calibri"/>
              </a:rPr>
              <a:t>, derivado de la culminación de la Administración </a:t>
            </a:r>
            <a:r>
              <a:rPr lang="es-ES" sz="1100" dirty="0">
                <a:latin typeface="Calibri" panose="020F0502020204030204"/>
                <a:cs typeface="Calibri"/>
              </a:rPr>
              <a:t>Pública</a:t>
            </a:r>
            <a:r>
              <a:rPr lang="es-ES" sz="1100" dirty="0">
                <a:cs typeface="Calibri"/>
              </a:rPr>
              <a:t> 2021-2024, se informa que la cuenta pública se encuentra en proceso de cierre, presentando cifras finales al siguiente informe.</a:t>
            </a:r>
            <a:endParaRPr lang="es-ES" sz="1100" b="0" i="0" u="none" strike="noStrike" kern="1200" cap="none" spc="0" normalizeH="0" baseline="0" noProof="0" dirty="0">
              <a:ln>
                <a:noFill/>
              </a:ln>
              <a:solidFill>
                <a:srgbClr val="FF0000"/>
              </a:solidFill>
              <a:effectLst/>
              <a:uLnTx/>
              <a:uFillTx/>
              <a:latin typeface="Calibri" panose="020F0502020204030204"/>
              <a:cs typeface="Calibri"/>
            </a:endParaRPr>
          </a:p>
        </p:txBody>
      </p:sp>
      <p:graphicFrame>
        <p:nvGraphicFramePr>
          <p:cNvPr id="7" name="Gráfico 6">
            <a:extLst>
              <a:ext uri="{FF2B5EF4-FFF2-40B4-BE49-F238E27FC236}">
                <a16:creationId xmlns:a16="http://schemas.microsoft.com/office/drawing/2014/main" id="{099E50EE-BDB0-48BF-B407-AE6EF3777CC1}"/>
              </a:ext>
            </a:extLst>
          </p:cNvPr>
          <p:cNvGraphicFramePr>
            <a:graphicFrameLocks/>
          </p:cNvGraphicFramePr>
          <p:nvPr>
            <p:extLst>
              <p:ext uri="{D42A27DB-BD31-4B8C-83A1-F6EECF244321}">
                <p14:modId xmlns:p14="http://schemas.microsoft.com/office/powerpoint/2010/main" val="2432928208"/>
              </p:ext>
            </p:extLst>
          </p:nvPr>
        </p:nvGraphicFramePr>
        <p:xfrm>
          <a:off x="4139722" y="3429000"/>
          <a:ext cx="3912556" cy="28714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Gráfico 13">
            <a:extLst>
              <a:ext uri="{FF2B5EF4-FFF2-40B4-BE49-F238E27FC236}">
                <a16:creationId xmlns:a16="http://schemas.microsoft.com/office/drawing/2014/main" id="{437D4012-7BB1-49AD-A5DA-0EC6B7CDA453}"/>
              </a:ext>
            </a:extLst>
          </p:cNvPr>
          <p:cNvGraphicFramePr>
            <a:graphicFrameLocks/>
          </p:cNvGraphicFramePr>
          <p:nvPr>
            <p:extLst>
              <p:ext uri="{D42A27DB-BD31-4B8C-83A1-F6EECF244321}">
                <p14:modId xmlns:p14="http://schemas.microsoft.com/office/powerpoint/2010/main" val="3177828493"/>
              </p:ext>
            </p:extLst>
          </p:nvPr>
        </p:nvGraphicFramePr>
        <p:xfrm>
          <a:off x="3928502" y="417985"/>
          <a:ext cx="4214627" cy="27052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Gráfico 16">
            <a:extLst>
              <a:ext uri="{FF2B5EF4-FFF2-40B4-BE49-F238E27FC236}">
                <a16:creationId xmlns:a16="http://schemas.microsoft.com/office/drawing/2014/main" id="{D4C39545-3881-4B71-9E13-C30E0951BFF1}"/>
              </a:ext>
            </a:extLst>
          </p:cNvPr>
          <p:cNvGraphicFramePr>
            <a:graphicFrameLocks/>
          </p:cNvGraphicFramePr>
          <p:nvPr>
            <p:extLst>
              <p:ext uri="{D42A27DB-BD31-4B8C-83A1-F6EECF244321}">
                <p14:modId xmlns:p14="http://schemas.microsoft.com/office/powerpoint/2010/main" val="2864623436"/>
              </p:ext>
            </p:extLst>
          </p:nvPr>
        </p:nvGraphicFramePr>
        <p:xfrm>
          <a:off x="7994437" y="3570941"/>
          <a:ext cx="4059017" cy="270522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Gráfico 17">
            <a:extLst>
              <a:ext uri="{FF2B5EF4-FFF2-40B4-BE49-F238E27FC236}">
                <a16:creationId xmlns:a16="http://schemas.microsoft.com/office/drawing/2014/main" id="{ECFF3CA6-58E2-49AC-ADBA-2360D91947FF}"/>
              </a:ext>
            </a:extLst>
          </p:cNvPr>
          <p:cNvGraphicFramePr>
            <a:graphicFrameLocks/>
          </p:cNvGraphicFramePr>
          <p:nvPr>
            <p:extLst>
              <p:ext uri="{D42A27DB-BD31-4B8C-83A1-F6EECF244321}">
                <p14:modId xmlns:p14="http://schemas.microsoft.com/office/powerpoint/2010/main" val="1269175658"/>
              </p:ext>
            </p:extLst>
          </p:nvPr>
        </p:nvGraphicFramePr>
        <p:xfrm>
          <a:off x="8020015" y="417985"/>
          <a:ext cx="4059017" cy="2712308"/>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232565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a:t>
            </a:r>
            <a:r>
              <a:rPr lang="es-ES" sz="2800" err="1">
                <a:effectLst>
                  <a:outerShdw blurRad="38100" dist="38100" dir="2700000" algn="tl">
                    <a:srgbClr val="000000">
                      <a:alpha val="43137"/>
                    </a:srgbClr>
                  </a:outerShdw>
                </a:effectLst>
                <a:latin typeface="Arial Black" panose="020B0A04020102020204" pitchFamily="34" charset="0"/>
              </a:rPr>
              <a:t>Zofemat</a:t>
            </a:r>
            <a:endParaRPr lang="es-ES" sz="2800">
              <a:effectLst>
                <a:outerShdw blurRad="38100" dist="38100" dir="2700000" algn="tl">
                  <a:srgbClr val="000000">
                    <a:alpha val="43137"/>
                  </a:srgbClr>
                </a:outerShdw>
              </a:effectLst>
              <a:latin typeface="Arial Black" panose="020B0A04020102020204" pitchFamily="34" charset="0"/>
            </a:endParaRP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A0013870-BB35-BBEC-A368-6DD25C8EC8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51127" y="1730192"/>
            <a:ext cx="2826494" cy="2276200"/>
          </a:xfrm>
          <a:prstGeom prst="rect">
            <a:avLst/>
          </a:prstGeom>
          <a:effectLst>
            <a:glow rad="101600">
              <a:schemeClr val="accent3">
                <a:satMod val="175000"/>
                <a:alpha val="40000"/>
              </a:schemeClr>
            </a:glow>
          </a:effectLst>
        </p:spPr>
      </p:pic>
      <p:pic>
        <p:nvPicPr>
          <p:cNvPr id="6" name="Imagen 5">
            <a:extLst>
              <a:ext uri="{FF2B5EF4-FFF2-40B4-BE49-F238E27FC236}">
                <a16:creationId xmlns:a16="http://schemas.microsoft.com/office/drawing/2014/main" id="{F145E419-48A4-63C8-A633-2F35375009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4380" y="1730192"/>
            <a:ext cx="3414587" cy="2276200"/>
          </a:xfrm>
          <a:prstGeom prst="rect">
            <a:avLst/>
          </a:prstGeom>
          <a:effectLst>
            <a:glow rad="101600">
              <a:schemeClr val="accent3">
                <a:satMod val="175000"/>
                <a:alpha val="40000"/>
              </a:schemeClr>
            </a:glow>
          </a:effectLst>
        </p:spPr>
      </p:pic>
      <p:pic>
        <p:nvPicPr>
          <p:cNvPr id="8" name="Imagen 7">
            <a:extLst>
              <a:ext uri="{FF2B5EF4-FFF2-40B4-BE49-F238E27FC236}">
                <a16:creationId xmlns:a16="http://schemas.microsoft.com/office/drawing/2014/main" id="{4E6C0A62-9F59-4C6D-2F00-432F76EC3E2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58510" y="4427763"/>
            <a:ext cx="3385234" cy="2021600"/>
          </a:xfrm>
          <a:prstGeom prst="rect">
            <a:avLst/>
          </a:prstGeom>
          <a:effectLst>
            <a:glow rad="101600">
              <a:schemeClr val="accent3">
                <a:satMod val="175000"/>
                <a:alpha val="40000"/>
              </a:schemeClr>
            </a:glow>
          </a:effectLst>
        </p:spPr>
      </p:pic>
      <p:pic>
        <p:nvPicPr>
          <p:cNvPr id="14" name="Imagen 13">
            <a:extLst>
              <a:ext uri="{FF2B5EF4-FFF2-40B4-BE49-F238E27FC236}">
                <a16:creationId xmlns:a16="http://schemas.microsoft.com/office/drawing/2014/main" id="{3B8DCBF7-51EA-6C60-6586-F735FEB2D21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43226" y="4427427"/>
            <a:ext cx="3414587" cy="2021599"/>
          </a:xfrm>
          <a:prstGeom prst="rect">
            <a:avLst/>
          </a:prstGeom>
          <a:effectLst>
            <a:glow rad="101600">
              <a:schemeClr val="accent3">
                <a:satMod val="175000"/>
                <a:alpha val="40000"/>
              </a:schemeClr>
            </a:glow>
          </a:effectLst>
        </p:spPr>
      </p:pic>
      <p:pic>
        <p:nvPicPr>
          <p:cNvPr id="18" name="Imagen 17">
            <a:extLst>
              <a:ext uri="{FF2B5EF4-FFF2-40B4-BE49-F238E27FC236}">
                <a16:creationId xmlns:a16="http://schemas.microsoft.com/office/drawing/2014/main" id="{869B9BB6-AF34-241E-848A-0EDEE3AE3B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77801" y="1730192"/>
            <a:ext cx="3385234" cy="2276200"/>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357497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400541" y="262079"/>
            <a:ext cx="4169993" cy="424732"/>
          </a:xfrm>
          <a:prstGeom prst="rect">
            <a:avLst/>
          </a:prstGeom>
          <a:noFill/>
        </p:spPr>
        <p:txBody>
          <a:bodyPr wrap="square">
            <a:spAutoFit/>
          </a:bodyPr>
          <a:lstStyle/>
          <a:p>
            <a:pPr lvl="0" algn="ctr">
              <a:lnSpc>
                <a:spcPct val="90000"/>
              </a:lnSpc>
              <a:spcAft>
                <a:spcPts val="600"/>
              </a:spcAft>
              <a:defRPr/>
            </a:pPr>
            <a:r>
              <a:rPr lang="es-MX" sz="2400" b="1" dirty="0"/>
              <a:t>DIRECCIÓN DE FISCALIZACIÓN</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256572" y="686811"/>
            <a:ext cx="4457932" cy="4588949"/>
          </a:xfrm>
          <a:prstGeom prst="rect">
            <a:avLst/>
          </a:prstGeom>
          <a:noFill/>
        </p:spPr>
        <p:txBody>
          <a:bodyPr wrap="square">
            <a:spAutoFit/>
          </a:bodyPr>
          <a:lstStyle/>
          <a:p>
            <a:pPr marR="0" lvl="0" algn="just" defTabSz="914400" rtl="0" eaLnBrk="1" fontAlgn="auto" latinLnBrk="0" hangingPunct="1">
              <a:lnSpc>
                <a:spcPct val="90000"/>
              </a:lnSpc>
              <a:spcBef>
                <a:spcPts val="0"/>
              </a:spcBef>
              <a:spcAft>
                <a:spcPts val="600"/>
              </a:spcAft>
              <a:buClrTx/>
              <a:buSzTx/>
              <a:tabLst/>
              <a:defRPr/>
            </a:pPr>
            <a:r>
              <a:rPr lang="es-ES" sz="1400" dirty="0">
                <a:latin typeface="Calibri" panose="020F0502020204030204"/>
              </a:rPr>
              <a:t>L</a:t>
            </a:r>
            <a:r>
              <a:rPr kumimoji="0" lang="es-ES" sz="1400" b="0" i="0" u="none" strike="noStrike" kern="1200" cap="none" spc="0" normalizeH="0" baseline="0" noProof="0" dirty="0">
                <a:ln>
                  <a:noFill/>
                </a:ln>
                <a:effectLst/>
                <a:uLnTx/>
                <a:uFillTx/>
                <a:latin typeface="Calibri" panose="020F0502020204030204"/>
                <a:ea typeface="+mn-ea"/>
                <a:cs typeface="+mn-cs"/>
              </a:rPr>
              <a:t>a </a:t>
            </a:r>
            <a:r>
              <a:rPr lang="es-ES" sz="1400" dirty="0">
                <a:latin typeface="Calibri" panose="020F0502020204030204"/>
              </a:rPr>
              <a:t>D</a:t>
            </a:r>
            <a:r>
              <a:rPr kumimoji="0" lang="es-ES" sz="1400" b="0" i="0" u="none" strike="noStrike" kern="1200" cap="none" spc="0" normalizeH="0" baseline="0" noProof="0" dirty="0" err="1">
                <a:ln>
                  <a:noFill/>
                </a:ln>
                <a:effectLst/>
                <a:uLnTx/>
                <a:uFillTx/>
                <a:latin typeface="Calibri" panose="020F0502020204030204"/>
                <a:ea typeface="+mn-ea"/>
                <a:cs typeface="+mn-cs"/>
              </a:rPr>
              <a:t>irección</a:t>
            </a:r>
            <a:r>
              <a:rPr kumimoji="0" lang="es-ES" sz="1400" b="0" i="0" u="none" strike="noStrike" kern="1200" cap="none" spc="0" normalizeH="0" baseline="0" noProof="0" dirty="0">
                <a:ln>
                  <a:noFill/>
                </a:ln>
                <a:effectLst/>
                <a:uLnTx/>
                <a:uFillTx/>
                <a:latin typeface="Calibri" panose="020F0502020204030204"/>
                <a:ea typeface="+mn-ea"/>
                <a:cs typeface="+mn-cs"/>
              </a:rPr>
              <a:t> de Fiscalización, es la encargada de inspeccionar a los comercios y establecimientos, cuya finalidad es la verificación e identificación de los negocios inscritos al padrón municipal. </a:t>
            </a:r>
          </a:p>
          <a:p>
            <a:pPr marR="0" lvl="0" algn="just" defTabSz="914400" rtl="0" eaLnBrk="1" fontAlgn="auto" latinLnBrk="0" hangingPunct="1">
              <a:lnSpc>
                <a:spcPct val="90000"/>
              </a:lnSpc>
              <a:spcBef>
                <a:spcPts val="0"/>
              </a:spcBef>
              <a:spcAft>
                <a:spcPts val="600"/>
              </a:spcAft>
              <a:buClrTx/>
              <a:buSzTx/>
              <a:tabLst/>
              <a:defRPr/>
            </a:pPr>
            <a:r>
              <a:rPr kumimoji="0" lang="es-ES" sz="1400" b="0" i="0" u="none" strike="noStrike" kern="1200" cap="none" spc="0" normalizeH="0" baseline="0" noProof="0" dirty="0">
                <a:ln>
                  <a:noFill/>
                </a:ln>
                <a:effectLst/>
                <a:uLnTx/>
                <a:uFillTx/>
                <a:latin typeface="Calibri" panose="020F0502020204030204"/>
                <a:ea typeface="+mn-ea"/>
                <a:cs typeface="+mn-cs"/>
              </a:rPr>
              <a:t>El crecimiento actual de nuestra ciudad demanda la expansión del servicio que presta la Dirección de Fiscalización, incluso, para difundir la cultura del cumplimiento de la norma y la contribución mediante el pago de impuestos y derechos. </a:t>
            </a:r>
          </a:p>
          <a:p>
            <a:pPr marR="0" lvl="0" algn="just" defTabSz="914400" rtl="0" eaLnBrk="1" fontAlgn="auto" latinLnBrk="0" hangingPunct="1">
              <a:lnSpc>
                <a:spcPct val="90000"/>
              </a:lnSpc>
              <a:spcBef>
                <a:spcPts val="0"/>
              </a:spcBef>
              <a:spcAft>
                <a:spcPts val="600"/>
              </a:spcAft>
              <a:buClrTx/>
              <a:buSzTx/>
              <a:tabLst/>
              <a:defRPr/>
            </a:pPr>
            <a:r>
              <a:rPr kumimoji="0" lang="es-ES" sz="1400" b="0" i="0" u="none" strike="noStrike" kern="1200" cap="none" spc="0" normalizeH="0" baseline="0" noProof="0" dirty="0">
                <a:ln>
                  <a:noFill/>
                </a:ln>
                <a:effectLst/>
                <a:uLnTx/>
                <a:uFillTx/>
                <a:latin typeface="Calibri" panose="020F0502020204030204"/>
                <a:ea typeface="+mn-ea"/>
                <a:cs typeface="+mn-cs"/>
              </a:rPr>
              <a:t>La actividad que realiza la dirección de fiscalización de </a:t>
            </a:r>
            <a:r>
              <a:rPr lang="es-ES" sz="1400" b="1" dirty="0">
                <a:latin typeface="Calibri" panose="020F0502020204030204"/>
              </a:rPr>
              <a:t>Vi</a:t>
            </a:r>
            <a:r>
              <a:rPr kumimoji="0" lang="es-ES" sz="1400" b="1" i="0" u="none" strike="noStrike" kern="1200" cap="none" spc="0" normalizeH="0" baseline="0" noProof="0" dirty="0">
                <a:ln>
                  <a:noFill/>
                </a:ln>
                <a:effectLst/>
                <a:uLnTx/>
                <a:uFillTx/>
                <a:latin typeface="Calibri" panose="020F0502020204030204"/>
                <a:ea typeface="+mn-ea"/>
                <a:cs typeface="+mn-cs"/>
              </a:rPr>
              <a:t>sitas a Establecimientos que No </a:t>
            </a:r>
            <a:r>
              <a:rPr lang="es-ES" sz="1400" b="1" dirty="0">
                <a:latin typeface="Calibri" panose="020F0502020204030204"/>
              </a:rPr>
              <a:t>C</a:t>
            </a:r>
            <a:r>
              <a:rPr kumimoji="0" lang="es-ES" sz="1400" b="1" i="0" u="none" strike="noStrike" kern="1200" cap="none" spc="0" normalizeH="0" baseline="0" noProof="0" dirty="0" err="1">
                <a:ln>
                  <a:noFill/>
                </a:ln>
                <a:effectLst/>
                <a:uLnTx/>
                <a:uFillTx/>
                <a:latin typeface="Calibri" panose="020F0502020204030204"/>
                <a:ea typeface="+mn-ea"/>
                <a:cs typeface="+mn-cs"/>
              </a:rPr>
              <a:t>uenten</a:t>
            </a:r>
            <a:r>
              <a:rPr kumimoji="0" lang="es-ES" sz="1400" b="1" i="0" u="none" strike="noStrike" kern="1200" cap="none" spc="0" normalizeH="0" baseline="0" noProof="0" dirty="0">
                <a:ln>
                  <a:noFill/>
                </a:ln>
                <a:effectLst/>
                <a:uLnTx/>
                <a:uFillTx/>
                <a:latin typeface="Calibri" panose="020F0502020204030204"/>
                <a:ea typeface="+mn-ea"/>
                <a:cs typeface="+mn-cs"/>
              </a:rPr>
              <a:t> con Licencia de Funcionamiento</a:t>
            </a:r>
            <a:r>
              <a:rPr kumimoji="0" lang="es-ES" sz="1400" b="0" i="0" u="none" strike="noStrike" kern="1200" cap="none" spc="0" normalizeH="0" baseline="0" noProof="0" dirty="0">
                <a:ln>
                  <a:noFill/>
                </a:ln>
                <a:effectLst/>
                <a:uLnTx/>
                <a:uFillTx/>
                <a:latin typeface="Calibri" panose="020F0502020204030204"/>
                <a:ea typeface="+mn-ea"/>
                <a:cs typeface="+mn-cs"/>
              </a:rPr>
              <a:t>, </a:t>
            </a:r>
            <a:r>
              <a:rPr lang="es-ES" sz="1400" dirty="0">
                <a:latin typeface="Calibri" panose="020F0502020204030204"/>
              </a:rPr>
              <a:t>se </a:t>
            </a:r>
            <a:r>
              <a:rPr kumimoji="0" lang="es-ES" sz="1400" b="0" i="0" u="none" strike="noStrike" kern="1200" cap="none" spc="0" normalizeH="0" baseline="0" noProof="0" dirty="0">
                <a:ln>
                  <a:noFill/>
                </a:ln>
                <a:effectLst/>
                <a:uLnTx/>
                <a:uFillTx/>
                <a:latin typeface="Calibri" panose="020F0502020204030204"/>
                <a:ea typeface="+mn-ea"/>
                <a:cs typeface="+mn-cs"/>
              </a:rPr>
              <a:t>superó la meta trimestral en un </a:t>
            </a:r>
            <a:r>
              <a:rPr kumimoji="0" lang="es-ES" sz="1400" b="1" i="0" u="none" strike="noStrike" kern="1200" cap="none" spc="0" normalizeH="0" baseline="0" noProof="0" dirty="0">
                <a:ln>
                  <a:noFill/>
                </a:ln>
                <a:effectLst/>
                <a:uLnTx/>
                <a:uFillTx/>
                <a:latin typeface="Calibri" panose="020F0502020204030204"/>
                <a:ea typeface="+mn-ea"/>
                <a:cs typeface="+mn-cs"/>
              </a:rPr>
              <a:t>80.32%</a:t>
            </a:r>
            <a:r>
              <a:rPr kumimoji="0" lang="es-ES" sz="1400" b="0" i="0" u="none" strike="noStrike" kern="1200" cap="none" spc="0" normalizeH="0" baseline="0" noProof="0" dirty="0">
                <a:ln>
                  <a:noFill/>
                </a:ln>
                <a:effectLst/>
                <a:uLnTx/>
                <a:uFillTx/>
                <a:latin typeface="Calibri" panose="020F0502020204030204"/>
                <a:ea typeface="+mn-ea"/>
                <a:cs typeface="+mn-cs"/>
              </a:rPr>
              <a:t>, toda vez que finalizó el periodo para la  renovación del Refrendo declarativo anual de la Licencia de Funcionamiento (15 marzo), esta actividad es continua con los</a:t>
            </a:r>
            <a:r>
              <a:rPr lang="es-ES" sz="1400" dirty="0">
                <a:latin typeface="Calibri" panose="020F0502020204030204"/>
              </a:rPr>
              <a:t> </a:t>
            </a:r>
            <a:r>
              <a:rPr kumimoji="0" lang="es-ES" sz="1400" b="0" i="0" u="none" strike="noStrike" kern="1200" cap="none" spc="0" normalizeH="0" baseline="0" noProof="0" dirty="0">
                <a:ln>
                  <a:noFill/>
                </a:ln>
                <a:effectLst/>
                <a:uLnTx/>
                <a:uFillTx/>
                <a:latin typeface="Calibri" panose="020F0502020204030204"/>
                <a:ea typeface="+mn-ea"/>
                <a:cs typeface="+mn-cs"/>
              </a:rPr>
              <a:t>operativos para verificar que los establecimientos hayan cumplido con  su Licencia de funcionamiento 2024.</a:t>
            </a:r>
          </a:p>
          <a:p>
            <a:pPr marR="0" lvl="0" algn="just" defTabSz="914400" rtl="0" eaLnBrk="1" fontAlgn="auto" latinLnBrk="0" hangingPunct="1">
              <a:lnSpc>
                <a:spcPct val="90000"/>
              </a:lnSpc>
              <a:spcBef>
                <a:spcPts val="0"/>
              </a:spcBef>
              <a:spcAft>
                <a:spcPts val="600"/>
              </a:spcAft>
              <a:buClrTx/>
              <a:buSzTx/>
              <a:tabLst/>
              <a:defRPr/>
            </a:pPr>
            <a:r>
              <a:rPr kumimoji="0" lang="es-ES" sz="1400" b="0" i="0" u="none" strike="noStrike" kern="1200" cap="none" spc="0" normalizeH="0" baseline="0" noProof="0" dirty="0">
                <a:ln>
                  <a:noFill/>
                </a:ln>
                <a:effectLst/>
                <a:uLnTx/>
                <a:uFillTx/>
                <a:latin typeface="Calibri" panose="020F0502020204030204"/>
                <a:ea typeface="+mn-ea"/>
                <a:cs typeface="+mn-cs"/>
              </a:rPr>
              <a:t> En cuanto a la actividad de </a:t>
            </a:r>
            <a:r>
              <a:rPr lang="es-ES" sz="1400" b="1" dirty="0">
                <a:latin typeface="Calibri" panose="020F0502020204030204"/>
              </a:rPr>
              <a:t>A</a:t>
            </a:r>
            <a:r>
              <a:rPr kumimoji="0" lang="es-ES" sz="1400" b="1" i="0" u="none" strike="noStrike" kern="1200" cap="none" spc="0" normalizeH="0" baseline="0" noProof="0" dirty="0">
                <a:ln>
                  <a:noFill/>
                </a:ln>
                <a:effectLst/>
                <a:uLnTx/>
                <a:uFillTx/>
                <a:latin typeface="Calibri" panose="020F0502020204030204"/>
                <a:ea typeface="+mn-ea"/>
                <a:cs typeface="+mn-cs"/>
              </a:rPr>
              <a:t>tención de Quejas </a:t>
            </a:r>
            <a:r>
              <a:rPr lang="es-ES" sz="1400" b="1" dirty="0">
                <a:latin typeface="Calibri" panose="020F0502020204030204"/>
              </a:rPr>
              <a:t>C</a:t>
            </a:r>
            <a:r>
              <a:rPr kumimoji="0" lang="es-ES" sz="1400" b="1" i="0" u="none" strike="noStrike" kern="1200" cap="none" spc="0" normalizeH="0" baseline="0" noProof="0" dirty="0" err="1">
                <a:ln>
                  <a:noFill/>
                </a:ln>
                <a:effectLst/>
                <a:uLnTx/>
                <a:uFillTx/>
                <a:latin typeface="Calibri" panose="020F0502020204030204"/>
                <a:ea typeface="+mn-ea"/>
                <a:cs typeface="+mn-cs"/>
              </a:rPr>
              <a:t>iudadanas</a:t>
            </a:r>
            <a:r>
              <a:rPr kumimoji="0" lang="es-ES" sz="1400" b="1" i="0" u="none" strike="noStrike" kern="1200" cap="none" spc="0" normalizeH="0" baseline="0" noProof="0" dirty="0">
                <a:ln>
                  <a:noFill/>
                </a:ln>
                <a:effectLst/>
                <a:uLnTx/>
                <a:uFillTx/>
                <a:latin typeface="Calibri" panose="020F0502020204030204"/>
                <a:ea typeface="+mn-ea"/>
                <a:cs typeface="+mn-cs"/>
              </a:rPr>
              <a:t>,</a:t>
            </a:r>
            <a:r>
              <a:rPr kumimoji="0" lang="es-ES" sz="1400" b="0" i="0" u="none" strike="noStrike" kern="1200" cap="none" spc="0" normalizeH="0" baseline="0" noProof="0" dirty="0">
                <a:ln>
                  <a:noFill/>
                </a:ln>
                <a:effectLst/>
                <a:uLnTx/>
                <a:uFillTx/>
                <a:latin typeface="Calibri" panose="020F0502020204030204"/>
                <a:ea typeface="+mn-ea"/>
                <a:cs typeface="+mn-cs"/>
              </a:rPr>
              <a:t> </a:t>
            </a:r>
            <a:r>
              <a:rPr lang="es-ES" sz="1400" dirty="0">
                <a:latin typeface="Calibri" panose="020F0502020204030204"/>
              </a:rPr>
              <a:t>obtuvo </a:t>
            </a:r>
            <a:r>
              <a:rPr kumimoji="0" lang="es-ES" sz="1400" b="0" i="0" u="none" strike="noStrike" kern="1200" cap="none" spc="0" normalizeH="0" baseline="0" noProof="0" dirty="0">
                <a:ln>
                  <a:noFill/>
                </a:ln>
                <a:effectLst/>
                <a:uLnTx/>
                <a:uFillTx/>
                <a:latin typeface="Calibri" panose="020F0502020204030204"/>
                <a:ea typeface="+mn-ea"/>
                <a:cs typeface="+mn-cs"/>
              </a:rPr>
              <a:t>un </a:t>
            </a:r>
            <a:r>
              <a:rPr kumimoji="0" lang="es-ES" sz="1400" b="1" i="0" u="none" strike="noStrike" kern="1200" cap="none" spc="0" normalizeH="0" baseline="0" noProof="0" dirty="0">
                <a:ln>
                  <a:noFill/>
                </a:ln>
                <a:effectLst/>
                <a:uLnTx/>
                <a:uFillTx/>
                <a:latin typeface="Calibri" panose="020F0502020204030204"/>
                <a:ea typeface="+mn-ea"/>
                <a:cs typeface="+mn-cs"/>
              </a:rPr>
              <a:t>97.06%</a:t>
            </a:r>
            <a:r>
              <a:rPr kumimoji="0" lang="es-ES" sz="1400" b="0" i="0" u="none" strike="noStrike" kern="1200" cap="none" spc="0" normalizeH="0" baseline="0" noProof="0" dirty="0">
                <a:ln>
                  <a:noFill/>
                </a:ln>
                <a:effectLst/>
                <a:uLnTx/>
                <a:uFillTx/>
                <a:latin typeface="Calibri" panose="020F0502020204030204"/>
                <a:ea typeface="+mn-ea"/>
                <a:cs typeface="+mn-cs"/>
              </a:rPr>
              <a:t> de </a:t>
            </a:r>
            <a:r>
              <a:rPr kumimoji="0" lang="es-ES" sz="1400" b="0" i="0" u="none" strike="noStrike" kern="1200" cap="none" spc="0" normalizeH="0" baseline="0" noProof="0">
                <a:ln>
                  <a:noFill/>
                </a:ln>
                <a:effectLst/>
                <a:uLnTx/>
                <a:uFillTx/>
                <a:latin typeface="Calibri" panose="020F0502020204030204"/>
                <a:ea typeface="+mn-ea"/>
                <a:cs typeface="+mn-cs"/>
              </a:rPr>
              <a:t>avance trimestral, </a:t>
            </a:r>
            <a:r>
              <a:rPr kumimoji="0" lang="es-ES" sz="1400" b="0" i="0" u="none" strike="noStrike" kern="1200" cap="none" spc="0" normalizeH="0" baseline="0" noProof="0" dirty="0">
                <a:ln>
                  <a:noFill/>
                </a:ln>
                <a:effectLst/>
                <a:uLnTx/>
                <a:uFillTx/>
                <a:latin typeface="Calibri" panose="020F0502020204030204"/>
                <a:ea typeface="+mn-ea"/>
                <a:cs typeface="+mn-cs"/>
              </a:rPr>
              <a:t>como resultado se atendieron oportunamente las quejas y se concientizó a los contribuyentes para que regularicen sus establecimientos comerciales.</a:t>
            </a:r>
          </a:p>
        </p:txBody>
      </p:sp>
      <p:graphicFrame>
        <p:nvGraphicFramePr>
          <p:cNvPr id="6" name="Gráfico 5">
            <a:extLst>
              <a:ext uri="{FF2B5EF4-FFF2-40B4-BE49-F238E27FC236}">
                <a16:creationId xmlns:a16="http://schemas.microsoft.com/office/drawing/2014/main" id="{9620CA44-0A5A-4FFD-853D-37BE0A83B6D6}"/>
              </a:ext>
            </a:extLst>
          </p:cNvPr>
          <p:cNvGraphicFramePr>
            <a:graphicFrameLocks/>
          </p:cNvGraphicFramePr>
          <p:nvPr>
            <p:extLst>
              <p:ext uri="{D42A27DB-BD31-4B8C-83A1-F6EECF244321}">
                <p14:modId xmlns:p14="http://schemas.microsoft.com/office/powerpoint/2010/main" val="1499668878"/>
              </p:ext>
            </p:extLst>
          </p:nvPr>
        </p:nvGraphicFramePr>
        <p:xfrm>
          <a:off x="6197600" y="172658"/>
          <a:ext cx="4618181" cy="34030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a:extLst>
              <a:ext uri="{FF2B5EF4-FFF2-40B4-BE49-F238E27FC236}">
                <a16:creationId xmlns:a16="http://schemas.microsoft.com/office/drawing/2014/main" id="{FCBD02F9-CC99-431A-9E2E-EE0975B47EA4}"/>
              </a:ext>
            </a:extLst>
          </p:cNvPr>
          <p:cNvGraphicFramePr>
            <a:graphicFrameLocks/>
          </p:cNvGraphicFramePr>
          <p:nvPr>
            <p:extLst>
              <p:ext uri="{D42A27DB-BD31-4B8C-83A1-F6EECF244321}">
                <p14:modId xmlns:p14="http://schemas.microsoft.com/office/powerpoint/2010/main" val="649863368"/>
              </p:ext>
            </p:extLst>
          </p:nvPr>
        </p:nvGraphicFramePr>
        <p:xfrm>
          <a:off x="6341570" y="3562983"/>
          <a:ext cx="4457933" cy="320595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3575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33713" y="111587"/>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Fiscalización</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FC83E672-5ECA-B709-FD9E-19B6AFF208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54554" y="1827936"/>
            <a:ext cx="2975085" cy="3566867"/>
          </a:xfrm>
          <a:prstGeom prst="rect">
            <a:avLst/>
          </a:prstGeom>
          <a:effectLst>
            <a:glow rad="101600">
              <a:schemeClr val="accent3">
                <a:satMod val="175000"/>
                <a:alpha val="40000"/>
              </a:schemeClr>
            </a:glow>
          </a:effectLst>
        </p:spPr>
      </p:pic>
      <p:pic>
        <p:nvPicPr>
          <p:cNvPr id="7" name="Imagen 6">
            <a:extLst>
              <a:ext uri="{FF2B5EF4-FFF2-40B4-BE49-F238E27FC236}">
                <a16:creationId xmlns:a16="http://schemas.microsoft.com/office/drawing/2014/main" id="{5641A1EF-EBC9-A623-63C4-670F88EA54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77090" y="1827935"/>
            <a:ext cx="2623222" cy="3566867"/>
          </a:xfrm>
          <a:prstGeom prst="rect">
            <a:avLst/>
          </a:prstGeom>
          <a:effectLst>
            <a:glow rad="101600">
              <a:schemeClr val="accent3">
                <a:satMod val="175000"/>
                <a:alpha val="40000"/>
              </a:schemeClr>
            </a:glow>
          </a:effectLst>
        </p:spPr>
      </p:pic>
      <p:pic>
        <p:nvPicPr>
          <p:cNvPr id="12" name="Imagen 11">
            <a:extLst>
              <a:ext uri="{FF2B5EF4-FFF2-40B4-BE49-F238E27FC236}">
                <a16:creationId xmlns:a16="http://schemas.microsoft.com/office/drawing/2014/main" id="{6FAA74B7-37B6-0509-7509-5D356A09B6D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1688" y="1827935"/>
            <a:ext cx="3768437" cy="3566868"/>
          </a:xfrm>
          <a:prstGeom prst="rect">
            <a:avLst/>
          </a:prstGeom>
          <a:effectLst>
            <a:glow rad="101600">
              <a:schemeClr val="accent3">
                <a:satMod val="175000"/>
                <a:alpha val="40000"/>
              </a:schemeClr>
            </a:glow>
          </a:effectLst>
        </p:spPr>
      </p:pic>
      <p:sp>
        <p:nvSpPr>
          <p:cNvPr id="13" name="Elipse 12">
            <a:extLst>
              <a:ext uri="{FF2B5EF4-FFF2-40B4-BE49-F238E27FC236}">
                <a16:creationId xmlns:a16="http://schemas.microsoft.com/office/drawing/2014/main" id="{3DEB18B0-E147-4F78-7F08-CAFC092A9B12}"/>
              </a:ext>
            </a:extLst>
          </p:cNvPr>
          <p:cNvSpPr/>
          <p:nvPr/>
        </p:nvSpPr>
        <p:spPr>
          <a:xfrm>
            <a:off x="3737088" y="2386940"/>
            <a:ext cx="570015" cy="53439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Elipse 16">
            <a:extLst>
              <a:ext uri="{FF2B5EF4-FFF2-40B4-BE49-F238E27FC236}">
                <a16:creationId xmlns:a16="http://schemas.microsoft.com/office/drawing/2014/main" id="{5A05E3AD-25D7-3736-9E08-8CE83028DA04}"/>
              </a:ext>
            </a:extLst>
          </p:cNvPr>
          <p:cNvSpPr/>
          <p:nvPr/>
        </p:nvSpPr>
        <p:spPr>
          <a:xfrm>
            <a:off x="7517081" y="3065104"/>
            <a:ext cx="427511" cy="47374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4261247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83528" y="443329"/>
            <a:ext cx="3984617" cy="646331"/>
          </a:xfrm>
          <a:prstGeom prst="rect">
            <a:avLst/>
          </a:prstGeom>
          <a:noFill/>
        </p:spPr>
        <p:txBody>
          <a:bodyPr wrap="square">
            <a:spAutoFit/>
          </a:bodyPr>
          <a:lstStyle/>
          <a:p>
            <a:pPr lvl="0" algn="ctr">
              <a:lnSpc>
                <a:spcPct val="90000"/>
              </a:lnSpc>
              <a:spcAft>
                <a:spcPts val="600"/>
              </a:spcAft>
              <a:defRPr/>
            </a:pPr>
            <a:r>
              <a:rPr lang="es-ES_tradnl" sz="2000" b="1" dirty="0"/>
              <a:t>DIRECCIÓN DE INGRESOS </a:t>
            </a:r>
            <a:r>
              <a:rPr lang="es-ES_tradnl" b="1" dirty="0"/>
              <a:t>COORDINADOS</a:t>
            </a:r>
            <a:r>
              <a:rPr lang="es-ES_tradnl" sz="2000" b="1" dirty="0"/>
              <a:t> Y COBRANZA</a:t>
            </a:r>
            <a:endParaRPr kumimoji="0" lang="es-ES_tradnl"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27822" y="1148614"/>
            <a:ext cx="3496031" cy="4608954"/>
          </a:xfrm>
          <a:prstGeom prst="rect">
            <a:avLst/>
          </a:prstGeom>
          <a:noFill/>
        </p:spPr>
        <p:txBody>
          <a:bodyPr wrap="square" lIns="91440" tIns="45720" rIns="91440" bIns="45720" anchor="t">
            <a:spAutoFit/>
          </a:bodyPr>
          <a:lstStyle/>
          <a:p>
            <a:pPr marR="0" lvl="0" algn="just" defTabSz="914400" rtl="0" eaLnBrk="1" fontAlgn="auto" latinLnBrk="0" hangingPunct="1">
              <a:lnSpc>
                <a:spcPct val="90000"/>
              </a:lnSpc>
              <a:spcBef>
                <a:spcPts val="0"/>
              </a:spcBef>
              <a:spcAft>
                <a:spcPts val="600"/>
              </a:spcAft>
              <a:buClrTx/>
              <a:buSzTx/>
              <a:tabLst/>
              <a:defRPr/>
            </a:pPr>
            <a:r>
              <a:rPr lang="es-ES" sz="1500" dirty="0">
                <a:latin typeface="Calibri" panose="020F0502020204030204"/>
              </a:rPr>
              <a:t>L</a:t>
            </a:r>
            <a:r>
              <a:rPr kumimoji="0" lang="es-ES" sz="1500" b="0" i="0" u="none" strike="noStrike" kern="1200" cap="none" spc="0" normalizeH="0" baseline="0" noProof="0" dirty="0">
                <a:ln>
                  <a:noFill/>
                </a:ln>
                <a:effectLst/>
                <a:uLnTx/>
                <a:uFillTx/>
                <a:latin typeface="Calibri" panose="020F0502020204030204"/>
                <a:ea typeface="+mn-ea"/>
                <a:cs typeface="+mn-cs"/>
              </a:rPr>
              <a:t>a </a:t>
            </a:r>
            <a:r>
              <a:rPr lang="es-ES" sz="1500" dirty="0">
                <a:latin typeface="Calibri" panose="020F0502020204030204"/>
              </a:rPr>
              <a:t>D</a:t>
            </a:r>
            <a:r>
              <a:rPr kumimoji="0" lang="es-ES" sz="1500" b="0" i="0" u="none" strike="noStrike" kern="1200" cap="none" spc="0" normalizeH="0" baseline="0" noProof="0" dirty="0" err="1">
                <a:ln>
                  <a:noFill/>
                </a:ln>
                <a:effectLst/>
                <a:uLnTx/>
                <a:uFillTx/>
                <a:latin typeface="Calibri" panose="020F0502020204030204"/>
                <a:ea typeface="+mn-ea"/>
                <a:cs typeface="+mn-cs"/>
              </a:rPr>
              <a:t>irección</a:t>
            </a:r>
            <a:r>
              <a:rPr kumimoji="0" lang="es-ES" sz="1500" b="0" i="0" u="none" strike="noStrike" kern="1200" cap="none" spc="0" normalizeH="0" baseline="0" noProof="0" dirty="0">
                <a:ln>
                  <a:noFill/>
                </a:ln>
                <a:effectLst/>
                <a:uLnTx/>
                <a:uFillTx/>
                <a:latin typeface="Calibri" panose="020F0502020204030204"/>
                <a:ea typeface="+mn-ea"/>
                <a:cs typeface="+mn-cs"/>
              </a:rPr>
              <a:t> de Ingresos </a:t>
            </a:r>
            <a:r>
              <a:rPr lang="es-ES" sz="1500" dirty="0">
                <a:latin typeface="Calibri" panose="020F0502020204030204"/>
              </a:rPr>
              <a:t>C</a:t>
            </a:r>
            <a:r>
              <a:rPr kumimoji="0" lang="es-ES" sz="1500" b="0" i="0" u="none" strike="noStrike" kern="1200" cap="none" spc="0" normalizeH="0" baseline="0" noProof="0" dirty="0" err="1">
                <a:ln>
                  <a:noFill/>
                </a:ln>
                <a:effectLst/>
                <a:uLnTx/>
                <a:uFillTx/>
                <a:latin typeface="Calibri" panose="020F0502020204030204"/>
                <a:ea typeface="+mn-ea"/>
                <a:cs typeface="+mn-cs"/>
              </a:rPr>
              <a:t>oordinados</a:t>
            </a:r>
            <a:r>
              <a:rPr kumimoji="0" lang="es-ES" sz="1500" b="0" i="0" u="none" strike="noStrike" kern="1200" cap="none" spc="0" normalizeH="0" baseline="0" noProof="0" dirty="0">
                <a:ln>
                  <a:noFill/>
                </a:ln>
                <a:effectLst/>
                <a:uLnTx/>
                <a:uFillTx/>
                <a:latin typeface="Calibri" panose="020F0502020204030204"/>
                <a:ea typeface="+mn-ea"/>
                <a:cs typeface="+mn-cs"/>
              </a:rPr>
              <a:t> y Cobranza, tiene como objetivo general, aplicar la legislación fiscal y administrativa a nivel Municipal, Estatal y Federal, a fin de que los contribuyentes cumplan con el pago de sus créditos fiscales asignados por la omisión del pago de sus contribuciones derivadas del Impuesto </a:t>
            </a:r>
            <a:r>
              <a:rPr lang="es-ES" sz="1500" dirty="0">
                <a:latin typeface="Calibri" panose="020F0502020204030204"/>
              </a:rPr>
              <a:t>P</a:t>
            </a:r>
            <a:r>
              <a:rPr kumimoji="0" lang="es-ES" sz="1500" b="0" i="0" u="none" strike="noStrike" kern="1200" cap="none" spc="0" normalizeH="0" baseline="0" noProof="0" dirty="0" err="1">
                <a:ln>
                  <a:noFill/>
                </a:ln>
                <a:effectLst/>
                <a:uLnTx/>
                <a:uFillTx/>
                <a:latin typeface="Calibri" panose="020F0502020204030204"/>
                <a:ea typeface="+mn-ea"/>
                <a:cs typeface="+mn-cs"/>
              </a:rPr>
              <a:t>redial</a:t>
            </a:r>
            <a:r>
              <a:rPr kumimoji="0" lang="es-ES" sz="1500" b="0" i="0" u="none" strike="noStrike" kern="1200" cap="none" spc="0" normalizeH="0" baseline="0" noProof="0" dirty="0">
                <a:ln>
                  <a:noFill/>
                </a:ln>
                <a:effectLst/>
                <a:uLnTx/>
                <a:uFillTx/>
                <a:latin typeface="Calibri" panose="020F0502020204030204"/>
                <a:ea typeface="+mn-ea"/>
                <a:cs typeface="+mn-cs"/>
              </a:rPr>
              <a:t> y las Multas </a:t>
            </a:r>
            <a:r>
              <a:rPr lang="es-ES" sz="1500" dirty="0">
                <a:latin typeface="Calibri" panose="020F0502020204030204"/>
              </a:rPr>
              <a:t>M</a:t>
            </a:r>
            <a:r>
              <a:rPr kumimoji="0" lang="es-ES" sz="1500" b="0" i="0" u="none" strike="noStrike" kern="1200" cap="none" spc="0" normalizeH="0" baseline="0" noProof="0" dirty="0" err="1">
                <a:ln>
                  <a:noFill/>
                </a:ln>
                <a:effectLst/>
                <a:uLnTx/>
                <a:uFillTx/>
                <a:latin typeface="Calibri" panose="020F0502020204030204"/>
                <a:ea typeface="+mn-ea"/>
                <a:cs typeface="+mn-cs"/>
              </a:rPr>
              <a:t>unicipales</a:t>
            </a:r>
            <a:r>
              <a:rPr kumimoji="0" lang="es-ES" sz="1500" b="0" i="0" u="none" strike="noStrike" kern="1200" cap="none" spc="0" normalizeH="0" baseline="0" noProof="0" dirty="0">
                <a:ln>
                  <a:noFill/>
                </a:ln>
                <a:effectLst/>
                <a:uLnTx/>
                <a:uFillTx/>
                <a:latin typeface="Calibri" panose="020F0502020204030204"/>
                <a:ea typeface="+mn-ea"/>
                <a:cs typeface="+mn-cs"/>
              </a:rPr>
              <a:t> y/o Federales no fiscales derivadas del convenio de colaboración en materia fiscal.</a:t>
            </a:r>
          </a:p>
          <a:p>
            <a:pPr marR="0" lvl="0" algn="just" defTabSz="914400" rtl="0" eaLnBrk="1" fontAlgn="auto" latinLnBrk="0" hangingPunct="1">
              <a:lnSpc>
                <a:spcPct val="90000"/>
              </a:lnSpc>
              <a:spcBef>
                <a:spcPts val="0"/>
              </a:spcBef>
              <a:spcAft>
                <a:spcPts val="600"/>
              </a:spcAft>
              <a:buClrTx/>
              <a:buSzTx/>
              <a:tabLst/>
              <a:defRPr/>
            </a:pPr>
            <a:r>
              <a:rPr lang="es-ES" sz="1500" dirty="0">
                <a:latin typeface="Calibri" panose="020F0502020204030204"/>
              </a:rPr>
              <a:t>La</a:t>
            </a:r>
            <a:r>
              <a:rPr kumimoji="0" lang="es-ES" sz="1500" b="0" i="0" u="none" strike="noStrike" kern="1200" cap="none" spc="0" normalizeH="0" baseline="0" noProof="0" dirty="0">
                <a:ln>
                  <a:noFill/>
                </a:ln>
                <a:effectLst/>
                <a:uLnTx/>
                <a:uFillTx/>
                <a:latin typeface="Calibri" panose="020F0502020204030204"/>
                <a:ea typeface="+mn-ea"/>
                <a:cs typeface="+mn-cs"/>
              </a:rPr>
              <a:t> actividad programada </a:t>
            </a:r>
            <a:r>
              <a:rPr lang="es-ES" sz="1500" dirty="0">
                <a:latin typeface="Calibri" panose="020F0502020204030204"/>
              </a:rPr>
              <a:t>que consiste en re</a:t>
            </a:r>
            <a:r>
              <a:rPr kumimoji="0" lang="es-ES" sz="1500" b="0" i="0" u="none" strike="noStrike" kern="1200" cap="none" spc="0" normalizeH="0" baseline="0" noProof="0" dirty="0">
                <a:ln>
                  <a:noFill/>
                </a:ln>
                <a:effectLst/>
                <a:uLnTx/>
                <a:uFillTx/>
                <a:latin typeface="Calibri" panose="020F0502020204030204"/>
                <a:ea typeface="+mn-ea"/>
                <a:cs typeface="+mn-cs"/>
              </a:rPr>
              <a:t>alizar </a:t>
            </a:r>
            <a:r>
              <a:rPr kumimoji="0" lang="es-ES" sz="1500" b="1" i="0" u="none" strike="noStrike" kern="1200" cap="none" spc="0" normalizeH="0" baseline="0" noProof="0" dirty="0">
                <a:ln>
                  <a:noFill/>
                </a:ln>
                <a:effectLst/>
                <a:uLnTx/>
                <a:uFillTx/>
                <a:latin typeface="Calibri" panose="020F0502020204030204"/>
                <a:ea typeface="+mn-ea"/>
                <a:cs typeface="+mn-cs"/>
              </a:rPr>
              <a:t>visitas a contribuyentes con adeudos pendientes</a:t>
            </a:r>
            <a:r>
              <a:rPr kumimoji="0" lang="es-ES" sz="1500" b="0" i="0" u="none" strike="noStrike" kern="1200" cap="none" spc="0" normalizeH="0" baseline="0" noProof="0" dirty="0">
                <a:ln>
                  <a:noFill/>
                </a:ln>
                <a:effectLst/>
                <a:uLnTx/>
                <a:uFillTx/>
                <a:latin typeface="Calibri" panose="020F0502020204030204"/>
                <a:ea typeface="+mn-ea"/>
                <a:cs typeface="+mn-cs"/>
              </a:rPr>
              <a:t>, de su meta planeada </a:t>
            </a:r>
            <a:r>
              <a:rPr lang="es-ES" sz="1500" dirty="0">
                <a:latin typeface="Calibri" panose="020F0502020204030204"/>
              </a:rPr>
              <a:t>obtuvo </a:t>
            </a:r>
            <a:r>
              <a:rPr kumimoji="0" lang="es-ES" sz="1500" b="0" i="0" u="none" strike="noStrike" kern="1200" cap="none" spc="0" normalizeH="0" baseline="0" noProof="0" dirty="0">
                <a:ln>
                  <a:noFill/>
                </a:ln>
                <a:effectLst/>
                <a:uLnTx/>
                <a:uFillTx/>
                <a:latin typeface="Calibri" panose="020F0502020204030204"/>
                <a:ea typeface="+mn-ea"/>
                <a:cs typeface="+mn-cs"/>
              </a:rPr>
              <a:t>un resultado del 61% del avance trimestral.</a:t>
            </a:r>
          </a:p>
          <a:p>
            <a:pPr marR="0" lvl="0" algn="just" defTabSz="914400" rtl="0" eaLnBrk="1" fontAlgn="auto" latinLnBrk="0" hangingPunct="1">
              <a:lnSpc>
                <a:spcPct val="90000"/>
              </a:lnSpc>
              <a:spcBef>
                <a:spcPts val="0"/>
              </a:spcBef>
              <a:spcAft>
                <a:spcPts val="600"/>
              </a:spcAft>
              <a:buClrTx/>
              <a:buSzTx/>
              <a:tabLst/>
              <a:defRPr/>
            </a:pPr>
            <a:r>
              <a:rPr lang="es-ES" sz="1500" dirty="0">
                <a:latin typeface="Calibri" panose="020F0502020204030204"/>
              </a:rPr>
              <a:t>En la meta de</a:t>
            </a:r>
            <a:r>
              <a:rPr kumimoji="0" lang="es-ES" sz="1500" b="0" i="0" u="none" strike="noStrike" kern="1200" cap="none" spc="0" normalizeH="0" baseline="0" noProof="0" dirty="0">
                <a:ln>
                  <a:noFill/>
                </a:ln>
                <a:effectLst/>
                <a:uLnTx/>
                <a:uFillTx/>
                <a:latin typeface="Calibri" panose="020F0502020204030204"/>
                <a:ea typeface="+mn-ea"/>
                <a:cs typeface="+mn-cs"/>
              </a:rPr>
              <a:t> </a:t>
            </a:r>
            <a:r>
              <a:rPr kumimoji="0" lang="es-ES" sz="1500" b="1" i="0" u="none" strike="noStrike" kern="1200" cap="none" spc="0" normalizeH="0" baseline="0" noProof="0" dirty="0">
                <a:ln>
                  <a:noFill/>
                </a:ln>
                <a:effectLst/>
                <a:uLnTx/>
                <a:uFillTx/>
                <a:latin typeface="Calibri" panose="020F0502020204030204"/>
                <a:ea typeface="+mn-ea"/>
                <a:cs typeface="+mn-cs"/>
              </a:rPr>
              <a:t>Multas Municipales y </a:t>
            </a:r>
            <a:r>
              <a:rPr lang="es-ES" sz="1500" b="1" dirty="0">
                <a:latin typeface="Calibri" panose="020F0502020204030204"/>
              </a:rPr>
              <a:t>F</a:t>
            </a:r>
            <a:r>
              <a:rPr kumimoji="0" lang="es-ES" sz="1500" b="1" i="0" u="none" strike="noStrike" kern="1200" cap="none" spc="0" normalizeH="0" baseline="0" noProof="0" dirty="0" err="1">
                <a:ln>
                  <a:noFill/>
                </a:ln>
                <a:effectLst/>
                <a:uLnTx/>
                <a:uFillTx/>
                <a:latin typeface="Calibri" panose="020F0502020204030204"/>
                <a:ea typeface="+mn-ea"/>
                <a:cs typeface="+mn-cs"/>
              </a:rPr>
              <a:t>ederales</a:t>
            </a:r>
            <a:r>
              <a:rPr kumimoji="0" lang="es-ES" sz="1500" b="1" i="0" u="none" strike="noStrike" kern="1200" cap="none" spc="0" normalizeH="0" baseline="0" noProof="0" dirty="0">
                <a:ln>
                  <a:noFill/>
                </a:ln>
                <a:effectLst/>
                <a:uLnTx/>
                <a:uFillTx/>
                <a:latin typeface="Calibri" panose="020F0502020204030204"/>
                <a:ea typeface="+mn-ea"/>
                <a:cs typeface="+mn-cs"/>
              </a:rPr>
              <a:t> de contribuyentes pagadas</a:t>
            </a:r>
            <a:r>
              <a:rPr kumimoji="0" lang="es-ES" sz="1500" b="0" i="0" u="none" strike="noStrike" kern="1200" cap="none" spc="0" normalizeH="0" baseline="0" noProof="0" dirty="0">
                <a:ln>
                  <a:noFill/>
                </a:ln>
                <a:effectLst/>
                <a:uLnTx/>
                <a:uFillTx/>
                <a:latin typeface="Calibri" panose="020F0502020204030204"/>
                <a:ea typeface="+mn-ea"/>
                <a:cs typeface="+mn-cs"/>
              </a:rPr>
              <a:t>, tuvo un alcance de un </a:t>
            </a:r>
            <a:r>
              <a:rPr kumimoji="0" lang="es-ES" sz="1500" b="1" i="0" u="none" strike="noStrike" kern="1200" cap="none" spc="0" normalizeH="0" baseline="0" noProof="0" dirty="0">
                <a:ln>
                  <a:noFill/>
                </a:ln>
                <a:effectLst/>
                <a:uLnTx/>
                <a:uFillTx/>
                <a:latin typeface="Calibri" panose="020F0502020204030204"/>
                <a:ea typeface="+mn-ea"/>
                <a:cs typeface="+mn-cs"/>
              </a:rPr>
              <a:t>76%</a:t>
            </a:r>
            <a:r>
              <a:rPr kumimoji="0" lang="es-ES" sz="1500" b="0" i="0" u="none" strike="noStrike" kern="1200" cap="none" spc="0" normalizeH="0" baseline="0" noProof="0" dirty="0">
                <a:ln>
                  <a:noFill/>
                </a:ln>
                <a:effectLst/>
                <a:uLnTx/>
                <a:uFillTx/>
                <a:latin typeface="Calibri" panose="020F0502020204030204"/>
                <a:ea typeface="+mn-ea"/>
                <a:cs typeface="+mn-cs"/>
              </a:rPr>
              <a:t> al trimestre, derivado de la gestión y cobro de multas emitidas por órganos federales</a:t>
            </a:r>
          </a:p>
        </p:txBody>
      </p:sp>
      <p:graphicFrame>
        <p:nvGraphicFramePr>
          <p:cNvPr id="12" name="Gráfico 11">
            <a:extLst>
              <a:ext uri="{FF2B5EF4-FFF2-40B4-BE49-F238E27FC236}">
                <a16:creationId xmlns:a16="http://schemas.microsoft.com/office/drawing/2014/main" id="{AC3CC224-2C48-475B-942B-C399D7F62F04}"/>
              </a:ext>
            </a:extLst>
          </p:cNvPr>
          <p:cNvGraphicFramePr>
            <a:graphicFrameLocks/>
          </p:cNvGraphicFramePr>
          <p:nvPr>
            <p:extLst>
              <p:ext uri="{D42A27DB-BD31-4B8C-83A1-F6EECF244321}">
                <p14:modId xmlns:p14="http://schemas.microsoft.com/office/powerpoint/2010/main" val="2627395324"/>
              </p:ext>
            </p:extLst>
          </p:nvPr>
        </p:nvGraphicFramePr>
        <p:xfrm>
          <a:off x="4411379" y="443328"/>
          <a:ext cx="3852504" cy="2853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Gráfico 12">
            <a:extLst>
              <a:ext uri="{FF2B5EF4-FFF2-40B4-BE49-F238E27FC236}">
                <a16:creationId xmlns:a16="http://schemas.microsoft.com/office/drawing/2014/main" id="{D11522B8-FBC5-4B3A-907E-27E3C2EF17D3}"/>
              </a:ext>
            </a:extLst>
          </p:cNvPr>
          <p:cNvGraphicFramePr>
            <a:graphicFrameLocks/>
          </p:cNvGraphicFramePr>
          <p:nvPr>
            <p:extLst>
              <p:ext uri="{D42A27DB-BD31-4B8C-83A1-F6EECF244321}">
                <p14:modId xmlns:p14="http://schemas.microsoft.com/office/powerpoint/2010/main" val="1560456545"/>
              </p:ext>
            </p:extLst>
          </p:nvPr>
        </p:nvGraphicFramePr>
        <p:xfrm>
          <a:off x="8107971" y="443327"/>
          <a:ext cx="3852503" cy="2853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Gráfico 13">
            <a:extLst>
              <a:ext uri="{FF2B5EF4-FFF2-40B4-BE49-F238E27FC236}">
                <a16:creationId xmlns:a16="http://schemas.microsoft.com/office/drawing/2014/main" id="{7E4325CA-DAC8-4A68-831A-ECC96402347D}"/>
              </a:ext>
            </a:extLst>
          </p:cNvPr>
          <p:cNvGraphicFramePr>
            <a:graphicFrameLocks/>
          </p:cNvGraphicFramePr>
          <p:nvPr>
            <p:extLst>
              <p:ext uri="{D42A27DB-BD31-4B8C-83A1-F6EECF244321}">
                <p14:modId xmlns:p14="http://schemas.microsoft.com/office/powerpoint/2010/main" val="506761859"/>
              </p:ext>
            </p:extLst>
          </p:nvPr>
        </p:nvGraphicFramePr>
        <p:xfrm>
          <a:off x="4345322" y="3296375"/>
          <a:ext cx="3918561" cy="329443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Gráfico 14">
            <a:extLst>
              <a:ext uri="{FF2B5EF4-FFF2-40B4-BE49-F238E27FC236}">
                <a16:creationId xmlns:a16="http://schemas.microsoft.com/office/drawing/2014/main" id="{B31E5831-C8D3-44AF-B386-64953F77FD3D}"/>
              </a:ext>
            </a:extLst>
          </p:cNvPr>
          <p:cNvGraphicFramePr>
            <a:graphicFrameLocks/>
          </p:cNvGraphicFramePr>
          <p:nvPr>
            <p:extLst>
              <p:ext uri="{D42A27DB-BD31-4B8C-83A1-F6EECF244321}">
                <p14:modId xmlns:p14="http://schemas.microsoft.com/office/powerpoint/2010/main" val="141573978"/>
              </p:ext>
            </p:extLst>
          </p:nvPr>
        </p:nvGraphicFramePr>
        <p:xfrm>
          <a:off x="8263883" y="3296373"/>
          <a:ext cx="3600295" cy="329443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08406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3080" y="105788"/>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Ingresos Coordinados y Cobranza</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5" name="Imagen 4">
            <a:extLst>
              <a:ext uri="{FF2B5EF4-FFF2-40B4-BE49-F238E27FC236}">
                <a16:creationId xmlns:a16="http://schemas.microsoft.com/office/drawing/2014/main" id="{9A881227-F732-770A-03D3-EED3CA7E6F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91127" y="1549191"/>
            <a:ext cx="2116529" cy="2981245"/>
          </a:xfrm>
          <a:prstGeom prst="rect">
            <a:avLst/>
          </a:prstGeom>
          <a:effectLst>
            <a:glow rad="101600">
              <a:schemeClr val="accent3">
                <a:satMod val="175000"/>
                <a:alpha val="40000"/>
              </a:schemeClr>
            </a:glow>
          </a:effectLst>
        </p:spPr>
      </p:pic>
      <p:pic>
        <p:nvPicPr>
          <p:cNvPr id="7" name="Imagen 6">
            <a:extLst>
              <a:ext uri="{FF2B5EF4-FFF2-40B4-BE49-F238E27FC236}">
                <a16:creationId xmlns:a16="http://schemas.microsoft.com/office/drawing/2014/main" id="{5058D3A1-E35B-4236-E608-7F4EE8C8151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51760" y="1549191"/>
            <a:ext cx="2116529" cy="2981245"/>
          </a:xfrm>
          <a:prstGeom prst="rect">
            <a:avLst/>
          </a:prstGeom>
          <a:effectLst>
            <a:glow rad="101600">
              <a:schemeClr val="accent3">
                <a:satMod val="175000"/>
                <a:alpha val="40000"/>
              </a:schemeClr>
            </a:glow>
          </a:effectLst>
        </p:spPr>
      </p:pic>
      <p:pic>
        <p:nvPicPr>
          <p:cNvPr id="10" name="Imagen 9">
            <a:extLst>
              <a:ext uri="{FF2B5EF4-FFF2-40B4-BE49-F238E27FC236}">
                <a16:creationId xmlns:a16="http://schemas.microsoft.com/office/drawing/2014/main" id="{C52B06C1-410A-9EAF-4845-27D5E294D0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18369" y="1549191"/>
            <a:ext cx="2030680" cy="2981245"/>
          </a:xfrm>
          <a:prstGeom prst="rect">
            <a:avLst/>
          </a:prstGeom>
          <a:effectLst>
            <a:glow rad="101600">
              <a:schemeClr val="accent3">
                <a:satMod val="175000"/>
                <a:alpha val="40000"/>
              </a:schemeClr>
            </a:glow>
          </a:effectLst>
        </p:spPr>
      </p:pic>
      <p:pic>
        <p:nvPicPr>
          <p:cNvPr id="13" name="Imagen 12">
            <a:extLst>
              <a:ext uri="{FF2B5EF4-FFF2-40B4-BE49-F238E27FC236}">
                <a16:creationId xmlns:a16="http://schemas.microsoft.com/office/drawing/2014/main" id="{97418EC3-4FAB-823F-8607-D53123844B1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5113" y="1549191"/>
            <a:ext cx="2235934" cy="2981245"/>
          </a:xfrm>
          <a:prstGeom prst="rect">
            <a:avLst/>
          </a:prstGeom>
          <a:effectLst>
            <a:glow rad="101600">
              <a:schemeClr val="accent3">
                <a:satMod val="175000"/>
                <a:alpha val="40000"/>
              </a:schemeClr>
            </a:glow>
          </a:effectLst>
        </p:spPr>
      </p:pic>
      <p:sp>
        <p:nvSpPr>
          <p:cNvPr id="17" name="Elipse 16">
            <a:extLst>
              <a:ext uri="{FF2B5EF4-FFF2-40B4-BE49-F238E27FC236}">
                <a16:creationId xmlns:a16="http://schemas.microsoft.com/office/drawing/2014/main" id="{F6BAE4E8-B3E0-15C6-D018-F081CFB8AB00}"/>
              </a:ext>
            </a:extLst>
          </p:cNvPr>
          <p:cNvSpPr/>
          <p:nvPr/>
        </p:nvSpPr>
        <p:spPr>
          <a:xfrm>
            <a:off x="4438769" y="2363190"/>
            <a:ext cx="406364" cy="42751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9" name="Elipse 18">
            <a:extLst>
              <a:ext uri="{FF2B5EF4-FFF2-40B4-BE49-F238E27FC236}">
                <a16:creationId xmlns:a16="http://schemas.microsoft.com/office/drawing/2014/main" id="{ACC3A403-49E6-980D-65AC-15EB32D0136B}"/>
              </a:ext>
            </a:extLst>
          </p:cNvPr>
          <p:cNvSpPr/>
          <p:nvPr/>
        </p:nvSpPr>
        <p:spPr>
          <a:xfrm>
            <a:off x="2111204" y="2553195"/>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Elipse 20">
            <a:extLst>
              <a:ext uri="{FF2B5EF4-FFF2-40B4-BE49-F238E27FC236}">
                <a16:creationId xmlns:a16="http://schemas.microsoft.com/office/drawing/2014/main" id="{3A9CBA40-4B95-5328-B277-741385D9E7C3}"/>
              </a:ext>
            </a:extLst>
          </p:cNvPr>
          <p:cNvSpPr/>
          <p:nvPr/>
        </p:nvSpPr>
        <p:spPr>
          <a:xfrm>
            <a:off x="1655453" y="2446317"/>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2635211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006910" y="870382"/>
            <a:ext cx="3291219" cy="424732"/>
          </a:xfrm>
          <a:prstGeom prst="rect">
            <a:avLst/>
          </a:prstGeom>
          <a:noFill/>
        </p:spPr>
        <p:txBody>
          <a:bodyPr wrap="square">
            <a:spAutoFit/>
          </a:bodyPr>
          <a:lstStyle/>
          <a:p>
            <a:pPr lvl="0" algn="ctr">
              <a:lnSpc>
                <a:spcPct val="90000"/>
              </a:lnSpc>
              <a:spcAft>
                <a:spcPts val="600"/>
              </a:spcAft>
              <a:defRPr/>
            </a:pPr>
            <a:r>
              <a:rPr lang="es-ES_tradnl" sz="2400" b="1" dirty="0"/>
              <a:t>DIRECCIÓN DE EGRESOS</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792423" y="1413868"/>
            <a:ext cx="3720195" cy="3714863"/>
          </a:xfrm>
          <a:prstGeom prst="rect">
            <a:avLst/>
          </a:prstGeom>
          <a:noFill/>
        </p:spPr>
        <p:txBody>
          <a:bodyPr wrap="square">
            <a:spAutoFit/>
          </a:bodyPr>
          <a:lstStyle/>
          <a:p>
            <a:pPr marR="0" lvl="0" algn="just" defTabSz="914400" rtl="0" eaLnBrk="1" fontAlgn="auto" latinLnBrk="0" hangingPunct="1">
              <a:lnSpc>
                <a:spcPct val="90000"/>
              </a:lnSpc>
              <a:spcBef>
                <a:spcPts val="0"/>
              </a:spcBef>
              <a:spcAft>
                <a:spcPts val="600"/>
              </a:spcAft>
              <a:buClrTx/>
              <a:buSzTx/>
              <a:tabLst/>
              <a:defRPr/>
            </a:pPr>
            <a:r>
              <a:rPr lang="es-ES" sz="1600" dirty="0">
                <a:solidFill>
                  <a:prstClr val="black"/>
                </a:solidFill>
                <a:latin typeface="Calibri" panose="020F0502020204030204"/>
              </a:rPr>
              <a:t>La Dirección de Egresos, se encarga de la correcta ejecución del pago que derive del gasto, que, de acuerdo con el presupuesto de cada Secretaría, Dirección U Organismo descentralizado, se ejerza con su debido soporte, de la nómina por citar los principales.</a:t>
            </a:r>
          </a:p>
          <a:p>
            <a:pPr marR="0" lvl="0" algn="just" defTabSz="914400" rtl="0" eaLnBrk="1" fontAlgn="auto" latinLnBrk="0" hangingPunct="1">
              <a:lnSpc>
                <a:spcPct val="90000"/>
              </a:lnSpc>
              <a:spcBef>
                <a:spcPts val="0"/>
              </a:spcBef>
              <a:spcAft>
                <a:spcPts val="600"/>
              </a:spcAft>
              <a:buClrTx/>
              <a:buSzTx/>
              <a:tabLst/>
              <a:defRPr/>
            </a:pPr>
            <a:r>
              <a:rPr lang="es-ES" sz="1600" dirty="0">
                <a:solidFill>
                  <a:prstClr val="black"/>
                </a:solidFill>
                <a:latin typeface="Calibri" panose="020F0502020204030204"/>
              </a:rPr>
              <a:t>Por ende, su actividad de </a:t>
            </a:r>
            <a:r>
              <a:rPr lang="es-ES" sz="1600" b="1" dirty="0">
                <a:solidFill>
                  <a:prstClr val="black"/>
                </a:solidFill>
                <a:latin typeface="Calibri" panose="020F0502020204030204"/>
              </a:rPr>
              <a:t>Pagos a Proveedores Emitidos</a:t>
            </a:r>
            <a:r>
              <a:rPr lang="es-ES" sz="1600" dirty="0">
                <a:solidFill>
                  <a:prstClr val="black"/>
                </a:solidFill>
                <a:latin typeface="Calibri" panose="020F0502020204030204"/>
              </a:rPr>
              <a:t>, tuvo como alcance trimestral del </a:t>
            </a:r>
            <a:r>
              <a:rPr lang="es-ES" sz="1600" b="1" dirty="0">
                <a:solidFill>
                  <a:prstClr val="black"/>
                </a:solidFill>
                <a:latin typeface="Calibri" panose="020F0502020204030204"/>
              </a:rPr>
              <a:t>108.93%</a:t>
            </a:r>
            <a:r>
              <a:rPr lang="es-ES" sz="1600" dirty="0">
                <a:solidFill>
                  <a:prstClr val="black"/>
                </a:solidFill>
                <a:latin typeface="Calibri" panose="020F0502020204030204"/>
              </a:rPr>
              <a:t>, en su actividad de </a:t>
            </a:r>
            <a:r>
              <a:rPr lang="es-ES" sz="1600" b="1" dirty="0">
                <a:solidFill>
                  <a:prstClr val="black"/>
                </a:solidFill>
                <a:latin typeface="Calibri" panose="020F0502020204030204"/>
              </a:rPr>
              <a:t>Pagos de Nómina </a:t>
            </a:r>
            <a:r>
              <a:rPr lang="es-ES" sz="1600" dirty="0">
                <a:solidFill>
                  <a:prstClr val="black"/>
                </a:solidFill>
                <a:latin typeface="Calibri" panose="020F0502020204030204"/>
              </a:rPr>
              <a:t>se cumple en un </a:t>
            </a:r>
            <a:r>
              <a:rPr lang="es-ES" sz="1600" b="1" dirty="0">
                <a:solidFill>
                  <a:prstClr val="black"/>
                </a:solidFill>
                <a:latin typeface="Calibri" panose="020F0502020204030204"/>
              </a:rPr>
              <a:t>100% </a:t>
            </a:r>
            <a:r>
              <a:rPr lang="es-ES" sz="1600" dirty="0">
                <a:solidFill>
                  <a:prstClr val="black"/>
                </a:solidFill>
                <a:latin typeface="Calibri" panose="020F0502020204030204"/>
              </a:rPr>
              <a:t>y </a:t>
            </a:r>
            <a:r>
              <a:rPr lang="es-ES" sz="1600" b="1" dirty="0">
                <a:solidFill>
                  <a:prstClr val="black"/>
                </a:solidFill>
                <a:latin typeface="Calibri" panose="020F0502020204030204"/>
              </a:rPr>
              <a:t>en la actividad de Reducción de Días de Pago a  proveedores </a:t>
            </a:r>
            <a:r>
              <a:rPr lang="es-ES" sz="1600" dirty="0">
                <a:solidFill>
                  <a:prstClr val="black"/>
                </a:solidFill>
                <a:latin typeface="Calibri" panose="020F0502020204030204"/>
              </a:rPr>
              <a:t>cumple su meta en </a:t>
            </a:r>
            <a:r>
              <a:rPr lang="es-ES" sz="1600" b="1" dirty="0">
                <a:solidFill>
                  <a:prstClr val="black"/>
                </a:solidFill>
                <a:latin typeface="Calibri" panose="020F0502020204030204"/>
              </a:rPr>
              <a:t>menor días de lo estipulado</a:t>
            </a:r>
            <a:r>
              <a:rPr lang="es-ES" sz="1600" dirty="0">
                <a:solidFill>
                  <a:prstClr val="black"/>
                </a:solidFill>
                <a:latin typeface="Calibri" panose="020F0502020204030204"/>
              </a:rPr>
              <a:t>, </a:t>
            </a:r>
            <a:r>
              <a:rPr lang="es-MX" sz="1600" dirty="0">
                <a:solidFill>
                  <a:prstClr val="black"/>
                </a:solidFill>
                <a:latin typeface="Calibri" panose="020F0502020204030204"/>
              </a:rPr>
              <a:t>la cual se resalta el buen manejo en los tiempos de pagos de los pasivos.</a:t>
            </a:r>
            <a:endParaRPr kumimoji="0" lang="es-ES_tradnl" sz="2800" b="0" i="0" u="none" strike="noStrike" kern="1200" cap="none" spc="0" normalizeH="0" baseline="0" noProof="0" dirty="0">
              <a:ln>
                <a:noFill/>
              </a:ln>
              <a:effectLst/>
              <a:uLnTx/>
              <a:uFillTx/>
              <a:latin typeface="Calibri" panose="020F0502020204030204"/>
              <a:ea typeface="+mn-ea"/>
              <a:cs typeface="+mn-cs"/>
            </a:endParaRPr>
          </a:p>
        </p:txBody>
      </p:sp>
      <p:graphicFrame>
        <p:nvGraphicFramePr>
          <p:cNvPr id="6" name="Gráfico 5">
            <a:extLst>
              <a:ext uri="{FF2B5EF4-FFF2-40B4-BE49-F238E27FC236}">
                <a16:creationId xmlns:a16="http://schemas.microsoft.com/office/drawing/2014/main" id="{D80AFCB9-124C-4EC8-B859-4A5ABD184634}"/>
              </a:ext>
            </a:extLst>
          </p:cNvPr>
          <p:cNvGraphicFramePr>
            <a:graphicFrameLocks/>
          </p:cNvGraphicFramePr>
          <p:nvPr>
            <p:extLst>
              <p:ext uri="{D42A27DB-BD31-4B8C-83A1-F6EECF244321}">
                <p14:modId xmlns:p14="http://schemas.microsoft.com/office/powerpoint/2010/main" val="1987575730"/>
              </p:ext>
            </p:extLst>
          </p:nvPr>
        </p:nvGraphicFramePr>
        <p:xfrm>
          <a:off x="5799267" y="466055"/>
          <a:ext cx="4618181" cy="31865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Gráfico 7">
            <a:extLst>
              <a:ext uri="{FF2B5EF4-FFF2-40B4-BE49-F238E27FC236}">
                <a16:creationId xmlns:a16="http://schemas.microsoft.com/office/drawing/2014/main" id="{1732DD7E-C3BB-42F9-9E12-5DC32F19CE5D}"/>
              </a:ext>
            </a:extLst>
          </p:cNvPr>
          <p:cNvGraphicFramePr>
            <a:graphicFrameLocks/>
          </p:cNvGraphicFramePr>
          <p:nvPr>
            <p:extLst>
              <p:ext uri="{D42A27DB-BD31-4B8C-83A1-F6EECF244321}">
                <p14:modId xmlns:p14="http://schemas.microsoft.com/office/powerpoint/2010/main" val="3534658482"/>
              </p:ext>
            </p:extLst>
          </p:nvPr>
        </p:nvGraphicFramePr>
        <p:xfrm>
          <a:off x="5799267" y="3652600"/>
          <a:ext cx="4618181" cy="297872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87971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Egresos</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sp>
        <p:nvSpPr>
          <p:cNvPr id="8" name="Elipse 7">
            <a:extLst>
              <a:ext uri="{FF2B5EF4-FFF2-40B4-BE49-F238E27FC236}">
                <a16:creationId xmlns:a16="http://schemas.microsoft.com/office/drawing/2014/main" id="{280C4DC7-04A5-D534-1228-DEB95B24159D}"/>
              </a:ext>
            </a:extLst>
          </p:cNvPr>
          <p:cNvSpPr/>
          <p:nvPr/>
        </p:nvSpPr>
        <p:spPr>
          <a:xfrm>
            <a:off x="7459979" y="2427843"/>
            <a:ext cx="520066" cy="602009"/>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3" name="Imagen 2">
            <a:extLst>
              <a:ext uri="{FF2B5EF4-FFF2-40B4-BE49-F238E27FC236}">
                <a16:creationId xmlns:a16="http://schemas.microsoft.com/office/drawing/2014/main" id="{4A7C270B-A4C7-A394-FF4A-0990FDC34A0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12990" y="1726057"/>
            <a:ext cx="2284160" cy="4525187"/>
          </a:xfrm>
          <a:prstGeom prst="rect">
            <a:avLst/>
          </a:prstGeom>
        </p:spPr>
      </p:pic>
      <p:pic>
        <p:nvPicPr>
          <p:cNvPr id="7" name="Imagen 6">
            <a:extLst>
              <a:ext uri="{FF2B5EF4-FFF2-40B4-BE49-F238E27FC236}">
                <a16:creationId xmlns:a16="http://schemas.microsoft.com/office/drawing/2014/main" id="{20A95B68-D83F-892F-008C-B9C6CA4DEE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50466" y="1726058"/>
            <a:ext cx="2545419" cy="4525188"/>
          </a:xfrm>
          <a:prstGeom prst="rect">
            <a:avLst/>
          </a:prstGeom>
        </p:spPr>
      </p:pic>
      <p:sp>
        <p:nvSpPr>
          <p:cNvPr id="11" name="Elipse 10">
            <a:extLst>
              <a:ext uri="{FF2B5EF4-FFF2-40B4-BE49-F238E27FC236}">
                <a16:creationId xmlns:a16="http://schemas.microsoft.com/office/drawing/2014/main" id="{B53EC979-31DB-B188-EF19-0342E5F05905}"/>
              </a:ext>
            </a:extLst>
          </p:cNvPr>
          <p:cNvSpPr/>
          <p:nvPr/>
        </p:nvSpPr>
        <p:spPr>
          <a:xfrm>
            <a:off x="7412391" y="1686830"/>
            <a:ext cx="615242" cy="60200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5704502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874450" y="271619"/>
            <a:ext cx="3519055" cy="424732"/>
          </a:xfrm>
          <a:prstGeom prst="rect">
            <a:avLst/>
          </a:prstGeom>
          <a:noFill/>
        </p:spPr>
        <p:txBody>
          <a:bodyPr wrap="square">
            <a:spAutoFit/>
          </a:bodyPr>
          <a:lstStyle/>
          <a:p>
            <a:pPr lvl="0" algn="ctr">
              <a:lnSpc>
                <a:spcPct val="90000"/>
              </a:lnSpc>
              <a:spcAft>
                <a:spcPts val="600"/>
              </a:spcAft>
              <a:defRPr/>
            </a:pPr>
            <a:r>
              <a:rPr lang="es-ES_tradnl" sz="2400" b="1" dirty="0"/>
              <a:t>DIRECCIÓN DE INGRESOS</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87200" y="696351"/>
            <a:ext cx="4576686" cy="6058582"/>
          </a:xfrm>
          <a:prstGeom prst="rect">
            <a:avLst/>
          </a:prstGeom>
          <a:noFill/>
        </p:spPr>
        <p:txBody>
          <a:bodyPr wrap="square" lIns="91440" tIns="45720" rIns="91440" bIns="45720" anchor="t">
            <a:spAutoFit/>
          </a:bodyPr>
          <a:lstStyle/>
          <a:p>
            <a:pPr algn="just">
              <a:lnSpc>
                <a:spcPct val="90000"/>
              </a:lnSpc>
              <a:spcAft>
                <a:spcPts val="600"/>
              </a:spcAft>
              <a:defRPr/>
            </a:pPr>
            <a:r>
              <a:rPr kumimoji="0" lang="es-ES" sz="1300" b="0" i="0" u="none" strike="noStrike" kern="1200" cap="none" spc="0" normalizeH="0" baseline="0" noProof="0" dirty="0">
                <a:ln>
                  <a:noFill/>
                </a:ln>
                <a:solidFill>
                  <a:prstClr val="black"/>
                </a:solidFill>
                <a:effectLst/>
                <a:uLnTx/>
                <a:uFillTx/>
                <a:latin typeface="Calibri" panose="020F0502020204030204"/>
                <a:ea typeface="+mn-ea"/>
                <a:cs typeface="+mn-cs"/>
              </a:rPr>
              <a:t>La Dirección de Ingresos es la encargada de vigilar que se recauden, concentren y custodien los ingresos que corresponden al municipio, con base a lo establecido en el marco normativo, como son las leyes, reglamentos, decretos, acuerdos y convenios de colaboración administrativa en materia fiscal federal y/o estatal.</a:t>
            </a:r>
          </a:p>
          <a:p>
            <a:pPr algn="just">
              <a:lnSpc>
                <a:spcPct val="90000"/>
              </a:lnSpc>
              <a:spcAft>
                <a:spcPts val="600"/>
              </a:spcAft>
              <a:defRPr/>
            </a:pPr>
            <a:r>
              <a:rPr kumimoji="0" lang="es-ES" sz="1300" b="0" i="0" u="none" strike="noStrike" kern="1200" cap="none" spc="0" normalizeH="0" baseline="0" noProof="0" dirty="0">
                <a:ln>
                  <a:noFill/>
                </a:ln>
                <a:solidFill>
                  <a:prstClr val="black"/>
                </a:solidFill>
                <a:effectLst/>
                <a:uLnTx/>
                <a:uFillTx/>
                <a:latin typeface="Calibri" panose="020F0502020204030204"/>
                <a:ea typeface="+mn-ea"/>
                <a:cs typeface="+mn-cs"/>
              </a:rPr>
              <a:t>Que, de acuerdo con las jornadas y programas de descuento, en su actividad de Impuesto Predial Recaudado, no se cuenta con la con la información. Al respecto se informa que la cuenta pública se encuentra en proceso de entrega de informes por Cierre de la Administración, toda vez que la Dirección Financiera en coordinación con la Dirección de Contabilidad, entregará el Informe de Avance de la Gestión Financiera del tercer trimestre de 2024 a la Auditoría Superior del Estado, en apego al Artículo 51 de la Ley General de Contabilidad Gubernamental.</a:t>
            </a:r>
          </a:p>
          <a:p>
            <a:pPr algn="just">
              <a:lnSpc>
                <a:spcPct val="90000"/>
              </a:lnSpc>
              <a:spcAft>
                <a:spcPts val="600"/>
              </a:spcAft>
              <a:defRPr/>
            </a:pPr>
            <a:r>
              <a:rPr kumimoji="0" lang="es-ES" sz="1300" b="0" i="0" u="none" strike="noStrike" kern="1200" cap="none" spc="0" normalizeH="0" baseline="0" noProof="0" dirty="0">
                <a:ln>
                  <a:noFill/>
                </a:ln>
                <a:solidFill>
                  <a:prstClr val="black"/>
                </a:solidFill>
                <a:effectLst/>
                <a:uLnTx/>
                <a:uFillTx/>
                <a:latin typeface="Calibri" panose="020F0502020204030204"/>
                <a:ea typeface="+mn-ea"/>
                <a:cs typeface="+mn-cs"/>
              </a:rPr>
              <a:t>Cabe mencionar que la meta anual proyectada es de $971 mdp y se lleva un acumulado de $887 mdp al 2do trimestre, lo que representó un 91%, como resultado de las jornadas y programas. </a:t>
            </a:r>
          </a:p>
          <a:p>
            <a:pPr algn="just">
              <a:lnSpc>
                <a:spcPct val="90000"/>
              </a:lnSpc>
              <a:spcAft>
                <a:spcPts val="600"/>
              </a:spcAft>
              <a:defRPr/>
            </a:pPr>
            <a:r>
              <a:rPr kumimoji="0" lang="es-ES" sz="1300" b="0" i="0" u="none" strike="noStrike" kern="1200" cap="none" spc="0" normalizeH="0" baseline="0" noProof="0" dirty="0">
                <a:ln>
                  <a:noFill/>
                </a:ln>
                <a:solidFill>
                  <a:prstClr val="black"/>
                </a:solidFill>
                <a:effectLst/>
                <a:uLnTx/>
                <a:uFillTx/>
                <a:latin typeface="Calibri" panose="020F0502020204030204"/>
                <a:ea typeface="+mn-ea"/>
                <a:cs typeface="+mn-cs"/>
              </a:rPr>
              <a:t>En cuanto a la expedición de Licencias de Funcionamiento, se tuvo la jornada de refrendo, la meta programada al trimestre es de 1,335 tuvo un alcance de 1,649 lo representó un incremento del 23%.</a:t>
            </a:r>
          </a:p>
          <a:p>
            <a:pPr algn="just">
              <a:lnSpc>
                <a:spcPct val="90000"/>
              </a:lnSpc>
              <a:spcAft>
                <a:spcPts val="600"/>
              </a:spcAft>
              <a:defRPr/>
            </a:pPr>
            <a:r>
              <a:rPr kumimoji="0" lang="es-ES" sz="1300" b="0" i="0" u="none" strike="noStrike" kern="1200" cap="none" spc="0" normalizeH="0" baseline="0" noProof="0" dirty="0">
                <a:ln>
                  <a:noFill/>
                </a:ln>
                <a:solidFill>
                  <a:prstClr val="black"/>
                </a:solidFill>
                <a:effectLst/>
                <a:uLnTx/>
                <a:uFillTx/>
                <a:latin typeface="Calibri" panose="020F0502020204030204"/>
                <a:ea typeface="+mn-ea"/>
                <a:cs typeface="+mn-cs"/>
              </a:rPr>
              <a:t>La meta anual es de 19,074 proyectadas y al cierre del trimestre lleva 16,393 renovaciones y nuevas licencias de funcionamiento, representa un avance anual del 85%.</a:t>
            </a:r>
          </a:p>
          <a:p>
            <a:pPr algn="just">
              <a:lnSpc>
                <a:spcPct val="90000"/>
              </a:lnSpc>
              <a:spcAft>
                <a:spcPts val="600"/>
              </a:spcAft>
              <a:defRPr/>
            </a:pPr>
            <a:r>
              <a:rPr kumimoji="0" lang="es-ES" sz="1300" b="0" i="0" u="none" strike="noStrike" kern="1200" cap="none" spc="0" normalizeH="0" baseline="0" noProof="0" dirty="0">
                <a:ln>
                  <a:noFill/>
                </a:ln>
                <a:solidFill>
                  <a:prstClr val="black"/>
                </a:solidFill>
                <a:effectLst/>
                <a:uLnTx/>
                <a:uFillTx/>
                <a:latin typeface="Calibri" panose="020F0502020204030204"/>
                <a:ea typeface="+mn-ea"/>
                <a:cs typeface="+mn-cs"/>
              </a:rPr>
              <a:t>Cabe mencionar que, en la gestión de trámites de licencia de funcionamiento, desde el mes de abril del presente año, se opera con el Sistema Cancún Digital, derivado a este proceso de cambio, el contribuyente ya cuenta con la emisión de un resolutivo inmediato una vez cubierto el pago de los derechos en las plataformas digitales municipales.</a:t>
            </a:r>
          </a:p>
        </p:txBody>
      </p:sp>
      <p:graphicFrame>
        <p:nvGraphicFramePr>
          <p:cNvPr id="2" name="Gráfico 1">
            <a:extLst>
              <a:ext uri="{FF2B5EF4-FFF2-40B4-BE49-F238E27FC236}">
                <a16:creationId xmlns:a16="http://schemas.microsoft.com/office/drawing/2014/main" id="{BAAD55E7-F142-91D7-6E99-DC9D723163F3}"/>
              </a:ext>
            </a:extLst>
          </p:cNvPr>
          <p:cNvGraphicFramePr>
            <a:graphicFrameLocks/>
          </p:cNvGraphicFramePr>
          <p:nvPr>
            <p:extLst>
              <p:ext uri="{D42A27DB-BD31-4B8C-83A1-F6EECF244321}">
                <p14:modId xmlns:p14="http://schemas.microsoft.com/office/powerpoint/2010/main" val="622498841"/>
              </p:ext>
            </p:extLst>
          </p:nvPr>
        </p:nvGraphicFramePr>
        <p:xfrm>
          <a:off x="6617938" y="127908"/>
          <a:ext cx="4046104" cy="33010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Gráfico 2">
            <a:extLst>
              <a:ext uri="{FF2B5EF4-FFF2-40B4-BE49-F238E27FC236}">
                <a16:creationId xmlns:a16="http://schemas.microsoft.com/office/drawing/2014/main" id="{BB18CDAC-8D35-6025-0ED1-5CC1A3DCC7D0}"/>
              </a:ext>
            </a:extLst>
          </p:cNvPr>
          <p:cNvGraphicFramePr>
            <a:graphicFrameLocks/>
          </p:cNvGraphicFramePr>
          <p:nvPr>
            <p:extLst>
              <p:ext uri="{D42A27DB-BD31-4B8C-83A1-F6EECF244321}">
                <p14:modId xmlns:p14="http://schemas.microsoft.com/office/powerpoint/2010/main" val="2020646850"/>
              </p:ext>
            </p:extLst>
          </p:nvPr>
        </p:nvGraphicFramePr>
        <p:xfrm>
          <a:off x="6617938" y="3557897"/>
          <a:ext cx="4323772" cy="299604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8492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586154" y="1814898"/>
            <a:ext cx="6096000" cy="4247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400" b="1" i="0" u="none" strike="noStrike" kern="1200" cap="none" spc="0" normalizeH="0" baseline="0" noProof="0">
                <a:ln>
                  <a:noFill/>
                </a:ln>
                <a:solidFill>
                  <a:prstClr val="black"/>
                </a:solidFill>
                <a:effectLst/>
                <a:uLnTx/>
                <a:uFillTx/>
                <a:latin typeface="Calibri" panose="020F0502020204030204"/>
                <a:ea typeface="+mn-ea"/>
                <a:cs typeface="+mn-cs"/>
              </a:rPr>
              <a:t>OBJETIVO GENERAL DEL PROGRAMA</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871255" y="2579351"/>
            <a:ext cx="10803838" cy="2683812"/>
          </a:xfrm>
          <a:prstGeom prst="rect">
            <a:avLst/>
          </a:prstGeom>
          <a:noFill/>
        </p:spPr>
        <p:txBody>
          <a:bodyPr wrap="square" lIns="91440" tIns="45720" rIns="91440" bIns="45720" anchor="t">
            <a:spAutoFit/>
          </a:bodyPr>
          <a:lstStyle/>
          <a:p>
            <a:pPr algn="just">
              <a:lnSpc>
                <a:spcPct val="90000"/>
              </a:lnSpc>
              <a:spcAft>
                <a:spcPts val="600"/>
              </a:spcAft>
              <a:defRPr/>
            </a:pPr>
            <a:r>
              <a:rPr lang="es-ES" sz="2200" dirty="0"/>
              <a:t>EL OBJETIVO DE LA TESORERÍA MUNICIPAL, ES EL FORTALECIMIENTO Y LA MEJORA CONTÍNUA EN LO REFERENTE A LA HACIENDA PÚBLICA MUNICIPAL DE BENITO JUÁREZ, Q. ROO., LA TESORERÍA ES LA ENCARGADA DE CONDUCIR A, QUE SE LLEVE A CABO UNA ADMINISTRACIÓN EFICAZ Y EFICIENTE, CUMPLIENDO CON LOS PROCESOS NORMATIVOS QUE LE CONFIEREN Y LLEVEN AL CUMPLIMIENTO DE METAS ESTABLECIDAS.</a:t>
            </a:r>
            <a:endParaRPr lang="es-MX" sz="2200" dirty="0"/>
          </a:p>
          <a:p>
            <a:pPr algn="just">
              <a:lnSpc>
                <a:spcPct val="90000"/>
              </a:lnSpc>
              <a:spcAft>
                <a:spcPts val="600"/>
              </a:spcAft>
              <a:defRPr/>
            </a:pPr>
            <a:r>
              <a:rPr lang="es-MX" sz="2200" dirty="0"/>
              <a:t>PARA EL LOGRO DEL OBJETIVO, SE UTILIZARÁ COMO INDICADOR LA </a:t>
            </a:r>
            <a:r>
              <a:rPr lang="es-MX" sz="2200" b="1" dirty="0"/>
              <a:t>TASA DE VARIACIÓN DEL FORTALECIMIENTO DE LOS INGRESOS. </a:t>
            </a:r>
          </a:p>
          <a:p>
            <a:pPr algn="just">
              <a:lnSpc>
                <a:spcPct val="90000"/>
              </a:lnSpc>
              <a:spcAft>
                <a:spcPts val="600"/>
              </a:spcAft>
              <a:defRPr/>
            </a:pPr>
            <a:r>
              <a:rPr lang="es-MX" sz="2200" dirty="0"/>
              <a:t>ESTE INDICADOR SE MIDE DE FORMA ANUAL.</a:t>
            </a:r>
            <a:endParaRPr lang="es-MX" dirty="0"/>
          </a:p>
        </p:txBody>
      </p:sp>
      <p:pic>
        <p:nvPicPr>
          <p:cNvPr id="7" name="Imagen 6">
            <a:extLst>
              <a:ext uri="{FF2B5EF4-FFF2-40B4-BE49-F238E27FC236}">
                <a16:creationId xmlns:a16="http://schemas.microsoft.com/office/drawing/2014/main" id="{F6C91CE7-29DE-1CFB-DB92-A0A9E62D98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338" t="38369" r="25232" b="31118"/>
          <a:stretch/>
        </p:blipFill>
        <p:spPr bwMode="auto">
          <a:xfrm>
            <a:off x="7196316" y="872868"/>
            <a:ext cx="2714625" cy="961390"/>
          </a:xfrm>
          <a:prstGeom prst="rect">
            <a:avLst/>
          </a:prstGeom>
          <a:ln>
            <a:noFill/>
          </a:ln>
          <a:extLst>
            <a:ext uri="{53640926-AAD7-44D8-BBD7-CCE9431645EC}">
              <a14:shadowObscured xmlns:a14="http://schemas.microsoft.com/office/drawing/2010/main"/>
            </a:ext>
          </a:extLst>
        </p:spPr>
      </p:pic>
      <p:pic>
        <p:nvPicPr>
          <p:cNvPr id="8" name="Imagen 7">
            <a:extLst>
              <a:ext uri="{FF2B5EF4-FFF2-40B4-BE49-F238E27FC236}">
                <a16:creationId xmlns:a16="http://schemas.microsoft.com/office/drawing/2014/main" id="{42F64CDC-F1D8-57EA-6E14-ADD864DC2F3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115" r="41814"/>
          <a:stretch/>
        </p:blipFill>
        <p:spPr bwMode="auto">
          <a:xfrm>
            <a:off x="9971901" y="897842"/>
            <a:ext cx="1466850" cy="9048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15110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Ingresos</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11" name="Imagen 10">
            <a:extLst>
              <a:ext uri="{FF2B5EF4-FFF2-40B4-BE49-F238E27FC236}">
                <a16:creationId xmlns:a16="http://schemas.microsoft.com/office/drawing/2014/main" id="{78993545-31D8-C19C-6B4A-8F491E2E17E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989988" y="4330342"/>
            <a:ext cx="1805050" cy="2210205"/>
          </a:xfrm>
          <a:prstGeom prst="rect">
            <a:avLst/>
          </a:prstGeom>
          <a:effectLst>
            <a:glow rad="101600">
              <a:schemeClr val="accent3">
                <a:satMod val="175000"/>
                <a:alpha val="40000"/>
              </a:schemeClr>
            </a:glow>
          </a:effectLst>
        </p:spPr>
      </p:pic>
      <p:pic>
        <p:nvPicPr>
          <p:cNvPr id="12" name="Imagen 11">
            <a:extLst>
              <a:ext uri="{FF2B5EF4-FFF2-40B4-BE49-F238E27FC236}">
                <a16:creationId xmlns:a16="http://schemas.microsoft.com/office/drawing/2014/main" id="{60406003-79F3-5FFF-1B70-79625B48483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07740" y="4324673"/>
            <a:ext cx="1864427" cy="2210204"/>
          </a:xfrm>
          <a:prstGeom prst="rect">
            <a:avLst/>
          </a:prstGeom>
          <a:effectLst>
            <a:glow rad="101600">
              <a:schemeClr val="accent3">
                <a:satMod val="175000"/>
                <a:alpha val="40000"/>
              </a:schemeClr>
            </a:glow>
          </a:effectLst>
        </p:spPr>
      </p:pic>
      <p:pic>
        <p:nvPicPr>
          <p:cNvPr id="13" name="Imagen 12">
            <a:extLst>
              <a:ext uri="{FF2B5EF4-FFF2-40B4-BE49-F238E27FC236}">
                <a16:creationId xmlns:a16="http://schemas.microsoft.com/office/drawing/2014/main" id="{2863743F-3E7F-AD48-2146-4E4BCD11E70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823770" y="4324674"/>
            <a:ext cx="1864427" cy="2210204"/>
          </a:xfrm>
          <a:prstGeom prst="rect">
            <a:avLst/>
          </a:prstGeom>
          <a:effectLst>
            <a:glow rad="101600">
              <a:schemeClr val="accent3">
                <a:satMod val="175000"/>
                <a:alpha val="40000"/>
              </a:schemeClr>
            </a:glow>
          </a:effectLst>
        </p:spPr>
      </p:pic>
      <p:pic>
        <p:nvPicPr>
          <p:cNvPr id="14" name="Imagen 13">
            <a:extLst>
              <a:ext uri="{FF2B5EF4-FFF2-40B4-BE49-F238E27FC236}">
                <a16:creationId xmlns:a16="http://schemas.microsoft.com/office/drawing/2014/main" id="{269A4175-7868-050B-2CDF-DDEA487212D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43618" y="1678751"/>
            <a:ext cx="2944495" cy="2210204"/>
          </a:xfrm>
          <a:prstGeom prst="rect">
            <a:avLst/>
          </a:prstGeom>
          <a:effectLst>
            <a:glow rad="101600">
              <a:schemeClr val="accent3">
                <a:satMod val="175000"/>
                <a:alpha val="40000"/>
              </a:schemeClr>
            </a:glow>
          </a:effectLst>
        </p:spPr>
      </p:pic>
      <p:pic>
        <p:nvPicPr>
          <p:cNvPr id="22" name="Imagen 21">
            <a:extLst>
              <a:ext uri="{FF2B5EF4-FFF2-40B4-BE49-F238E27FC236}">
                <a16:creationId xmlns:a16="http://schemas.microsoft.com/office/drawing/2014/main" id="{0CC964C5-6401-8BFA-78D0-E397D0EE1FD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458663" y="1678751"/>
            <a:ext cx="3015930" cy="2210204"/>
          </a:xfrm>
          <a:prstGeom prst="rect">
            <a:avLst/>
          </a:prstGeom>
          <a:effectLst>
            <a:glow rad="101600">
              <a:schemeClr val="accent3">
                <a:satMod val="175000"/>
                <a:alpha val="40000"/>
              </a:schemeClr>
            </a:glow>
          </a:effectLst>
        </p:spPr>
      </p:pic>
      <p:pic>
        <p:nvPicPr>
          <p:cNvPr id="23" name="Imagen 22">
            <a:extLst>
              <a:ext uri="{FF2B5EF4-FFF2-40B4-BE49-F238E27FC236}">
                <a16:creationId xmlns:a16="http://schemas.microsoft.com/office/drawing/2014/main" id="{76C67810-24B8-BCBB-3AAE-D47367870AB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955137" y="1678752"/>
            <a:ext cx="3393245" cy="2210204"/>
          </a:xfrm>
          <a:prstGeom prst="rect">
            <a:avLst/>
          </a:prstGeom>
          <a:effectLst>
            <a:glow rad="101600">
              <a:schemeClr val="accent3">
                <a:satMod val="175000"/>
                <a:alpha val="40000"/>
              </a:schemeClr>
            </a:glow>
          </a:effectLst>
        </p:spPr>
      </p:pic>
      <p:pic>
        <p:nvPicPr>
          <p:cNvPr id="24" name="Imagen 23">
            <a:extLst>
              <a:ext uri="{FF2B5EF4-FFF2-40B4-BE49-F238E27FC236}">
                <a16:creationId xmlns:a16="http://schemas.microsoft.com/office/drawing/2014/main" id="{EAC78E23-0F72-4149-34E8-617A9E1C8F5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424759" y="4324673"/>
            <a:ext cx="1805050" cy="2256415"/>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73792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72815" y="334614"/>
            <a:ext cx="6096000" cy="3970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200" b="1" i="0" u="none" strike="noStrike" kern="1200" cap="none" spc="0" normalizeH="0" baseline="0" noProof="0" dirty="0">
                <a:ln>
                  <a:noFill/>
                </a:ln>
                <a:solidFill>
                  <a:prstClr val="black"/>
                </a:solidFill>
                <a:effectLst/>
                <a:uLnTx/>
                <a:uFillTx/>
                <a:latin typeface="Calibri" panose="020F0502020204030204"/>
                <a:ea typeface="+mn-ea"/>
                <a:cs typeface="+mn-cs"/>
              </a:rPr>
              <a:t>OFICINA DEL TESORERO</a:t>
            </a:r>
          </a:p>
        </p:txBody>
      </p:sp>
      <p:sp>
        <p:nvSpPr>
          <p:cNvPr id="5" name="CuadroTexto 4">
            <a:extLst>
              <a:ext uri="{FF2B5EF4-FFF2-40B4-BE49-F238E27FC236}">
                <a16:creationId xmlns:a16="http://schemas.microsoft.com/office/drawing/2014/main" id="{13F339E1-A68D-98D0-6DF3-CDDF4730A5DD}"/>
              </a:ext>
            </a:extLst>
          </p:cNvPr>
          <p:cNvSpPr txBox="1"/>
          <p:nvPr/>
        </p:nvSpPr>
        <p:spPr>
          <a:xfrm>
            <a:off x="576621" y="761494"/>
            <a:ext cx="4797128" cy="5053691"/>
          </a:xfrm>
          <a:prstGeom prst="rect">
            <a:avLst/>
          </a:prstGeom>
          <a:noFill/>
        </p:spPr>
        <p:txBody>
          <a:bodyPr wrap="square" lIns="91440" tIns="45720" rIns="91440" bIns="45720" anchor="t">
            <a:spAutoFit/>
          </a:bodyPr>
          <a:lstStyle/>
          <a:p>
            <a:pPr algn="just">
              <a:lnSpc>
                <a:spcPct val="90000"/>
              </a:lnSpc>
              <a:spcAft>
                <a:spcPts val="600"/>
              </a:spcAft>
              <a:defRPr/>
            </a:pPr>
            <a:r>
              <a:rPr lang="es-ES" sz="1400" dirty="0">
                <a:latin typeface="Calibri" panose="020F0502020204030204"/>
              </a:rPr>
              <a:t>Q</a:t>
            </a:r>
            <a:r>
              <a:rPr kumimoji="0" lang="es-ES" sz="1400" b="0" i="0" u="none" strike="noStrike" kern="1200" cap="none" spc="0" normalizeH="0" baseline="0" noProof="0" dirty="0" err="1">
                <a:ln>
                  <a:noFill/>
                </a:ln>
                <a:effectLst/>
                <a:uLnTx/>
                <a:uFillTx/>
                <a:latin typeface="Calibri" panose="020F0502020204030204"/>
                <a:ea typeface="+mn-ea"/>
                <a:cs typeface="+mn-cs"/>
              </a:rPr>
              <a:t>ue</a:t>
            </a:r>
            <a:r>
              <a:rPr kumimoji="0" lang="es-ES" sz="1400" b="0" i="0" u="none" strike="noStrike" kern="1200" cap="none" spc="0" normalizeH="0" baseline="0" noProof="0" dirty="0">
                <a:ln>
                  <a:noFill/>
                </a:ln>
                <a:effectLst/>
                <a:uLnTx/>
                <a:uFillTx/>
                <a:latin typeface="Calibri" panose="020F0502020204030204"/>
                <a:ea typeface="+mn-ea"/>
                <a:cs typeface="+mn-cs"/>
              </a:rPr>
              <a:t>, de acuerdo con el art. 5 del reglamento interior de la </a:t>
            </a:r>
            <a:r>
              <a:rPr lang="es-ES" sz="1400" dirty="0">
                <a:latin typeface="Calibri" panose="020F0502020204030204"/>
              </a:rPr>
              <a:t>T</a:t>
            </a:r>
            <a:r>
              <a:rPr kumimoji="0" lang="es-ES" sz="1400" b="0" i="0" u="none" strike="noStrike" kern="1200" cap="none" spc="0" normalizeH="0" baseline="0" noProof="0" dirty="0" err="1">
                <a:ln>
                  <a:noFill/>
                </a:ln>
                <a:effectLst/>
                <a:uLnTx/>
                <a:uFillTx/>
                <a:latin typeface="Calibri" panose="020F0502020204030204"/>
                <a:ea typeface="+mn-ea"/>
                <a:cs typeface="+mn-cs"/>
              </a:rPr>
              <a:t>esorería</a:t>
            </a:r>
            <a:r>
              <a:rPr kumimoji="0" lang="es-ES" sz="1400" b="0" i="0" u="none" strike="noStrike" kern="1200" cap="none" spc="0" normalizeH="0" baseline="0" noProof="0" dirty="0">
                <a:ln>
                  <a:noFill/>
                </a:ln>
                <a:effectLst/>
                <a:uLnTx/>
                <a:uFillTx/>
                <a:latin typeface="Calibri" panose="020F0502020204030204"/>
                <a:ea typeface="+mn-ea"/>
                <a:cs typeface="+mn-cs"/>
              </a:rPr>
              <a:t> cita que: el Tesorero es el responsable del manejo de todos los fondos y valores del municipio, extendiéndose esta responsabilidad a los servidores públicos de la Tesorería que manejen directamente fondos municipales, para lo cual debe caucionar su manejo de fondos de acuerdo con las disposiciones legales aplicables.</a:t>
            </a:r>
          </a:p>
          <a:p>
            <a:pPr algn="just">
              <a:lnSpc>
                <a:spcPct val="90000"/>
              </a:lnSpc>
              <a:spcAft>
                <a:spcPts val="600"/>
              </a:spcAft>
              <a:defRPr/>
            </a:pPr>
            <a:endParaRPr lang="es-ES" sz="1400" dirty="0">
              <a:latin typeface="Calibri" panose="020F0502020204030204"/>
            </a:endParaRPr>
          </a:p>
          <a:p>
            <a:pPr algn="just">
              <a:lnSpc>
                <a:spcPct val="90000"/>
              </a:lnSpc>
              <a:spcAft>
                <a:spcPts val="600"/>
              </a:spcAft>
              <a:defRPr/>
            </a:pPr>
            <a:r>
              <a:rPr lang="es-ES" sz="1400" dirty="0">
                <a:latin typeface="Calibri" panose="020F0502020204030204"/>
              </a:rPr>
              <a:t>D</a:t>
            </a:r>
            <a:r>
              <a:rPr kumimoji="0" lang="es-ES" sz="1400" b="0" i="0" u="none" strike="noStrike" kern="1200" cap="none" spc="0" normalizeH="0" baseline="0" noProof="0" dirty="0">
                <a:ln>
                  <a:noFill/>
                </a:ln>
                <a:effectLst/>
                <a:uLnTx/>
                <a:uFillTx/>
                <a:latin typeface="Calibri" panose="020F0502020204030204"/>
                <a:ea typeface="+mn-ea"/>
                <a:cs typeface="+mn-cs"/>
              </a:rPr>
              <a:t>entro de las funciones institucionales del Tesorero y las propias del puesto han sido conferidas bajo protesta, que cumpla cabalmente en tiempo y forma como lo marcan las leyes y normas que rigen a la Tesorería </a:t>
            </a:r>
            <a:r>
              <a:rPr lang="es-ES" sz="1400" dirty="0">
                <a:latin typeface="Calibri" panose="020F0502020204030204"/>
              </a:rPr>
              <a:t>M</a:t>
            </a:r>
            <a:r>
              <a:rPr kumimoji="0" lang="es-ES" sz="1400" b="0" i="0" u="none" strike="noStrike" kern="1200" cap="none" spc="0" normalizeH="0" baseline="0" noProof="0" dirty="0" err="1">
                <a:ln>
                  <a:noFill/>
                </a:ln>
                <a:effectLst/>
                <a:uLnTx/>
                <a:uFillTx/>
                <a:latin typeface="Calibri" panose="020F0502020204030204"/>
                <a:ea typeface="+mn-ea"/>
                <a:cs typeface="+mn-cs"/>
              </a:rPr>
              <a:t>unicipal</a:t>
            </a:r>
            <a:r>
              <a:rPr kumimoji="0" lang="es-ES" sz="1400" b="0" i="0" u="none" strike="noStrike" kern="1200" cap="none" spc="0" normalizeH="0" baseline="0" noProof="0" dirty="0">
                <a:ln>
                  <a:noFill/>
                </a:ln>
                <a:effectLst/>
                <a:uLnTx/>
                <a:uFillTx/>
                <a:latin typeface="Calibri" panose="020F0502020204030204"/>
                <a:ea typeface="+mn-ea"/>
                <a:cs typeface="+mn-cs"/>
              </a:rPr>
              <a:t> de Benito Juárez, a su vez las que le confiere su superior jerárquico, siendo su objetivo principal de tener y mantener finanzas sanas.</a:t>
            </a:r>
          </a:p>
          <a:p>
            <a:pPr algn="just">
              <a:lnSpc>
                <a:spcPct val="90000"/>
              </a:lnSpc>
              <a:spcAft>
                <a:spcPts val="600"/>
              </a:spcAft>
              <a:defRPr/>
            </a:pPr>
            <a:endParaRPr lang="es-ES" sz="1400" dirty="0">
              <a:latin typeface="Calibri" panose="020F0502020204030204"/>
            </a:endParaRPr>
          </a:p>
          <a:p>
            <a:pPr algn="just">
              <a:lnSpc>
                <a:spcPct val="90000"/>
              </a:lnSpc>
              <a:spcAft>
                <a:spcPts val="600"/>
              </a:spcAft>
              <a:defRPr/>
            </a:pPr>
            <a:r>
              <a:rPr kumimoji="0" lang="es-ES" sz="1400" b="0" i="0" u="none" strike="noStrike" kern="1200" cap="none" spc="0" normalizeH="0" baseline="0" noProof="0" dirty="0">
                <a:ln>
                  <a:noFill/>
                </a:ln>
                <a:effectLst/>
                <a:uLnTx/>
                <a:uFillTx/>
                <a:latin typeface="Calibri" panose="020F0502020204030204"/>
                <a:ea typeface="+mn-ea"/>
                <a:cs typeface="+mn-cs"/>
              </a:rPr>
              <a:t>Con base a lo citado anterior, en cumplimiento a las metas anuales establecidas, en este tercer trimestre la oficina del Tesorero tuvo un 100% de cumplimiento en la programación y ejecución de las reuniones recaudatorias y de control del gasto, que se realizaron de acuerdo con el plan de trabajo y agenda del Tesorero, las reuniones se llevaron a cabo con las secretarías y directores a cargo de recaudar y/o ejercer el gasto, con la consigna de mantener finanzas sanas.</a:t>
            </a:r>
            <a:endParaRPr kumimoji="0" lang="es-ES_tradnl" sz="1400" b="0" i="0" u="none" strike="noStrike" kern="1200" cap="none" spc="0" normalizeH="0" baseline="0" noProof="0" dirty="0">
              <a:ln>
                <a:noFill/>
              </a:ln>
              <a:effectLst/>
              <a:uLnTx/>
              <a:uFillTx/>
              <a:latin typeface="Calibri" panose="020F0502020204030204"/>
              <a:ea typeface="+mn-ea"/>
              <a:cs typeface="+mn-cs"/>
            </a:endParaRPr>
          </a:p>
        </p:txBody>
      </p:sp>
      <p:graphicFrame>
        <p:nvGraphicFramePr>
          <p:cNvPr id="6" name="Gráfico 5">
            <a:extLst>
              <a:ext uri="{FF2B5EF4-FFF2-40B4-BE49-F238E27FC236}">
                <a16:creationId xmlns:a16="http://schemas.microsoft.com/office/drawing/2014/main" id="{8CB0254F-7E32-4744-881D-12537647810E}"/>
              </a:ext>
            </a:extLst>
          </p:cNvPr>
          <p:cNvGraphicFramePr>
            <a:graphicFrameLocks/>
          </p:cNvGraphicFramePr>
          <p:nvPr>
            <p:extLst>
              <p:ext uri="{D42A27DB-BD31-4B8C-83A1-F6EECF244321}">
                <p14:modId xmlns:p14="http://schemas.microsoft.com/office/powerpoint/2010/main" val="3042088688"/>
              </p:ext>
            </p:extLst>
          </p:nvPr>
        </p:nvGraphicFramePr>
        <p:xfrm>
          <a:off x="6530109" y="3901032"/>
          <a:ext cx="4618182" cy="274493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1954357549"/>
              </p:ext>
            </p:extLst>
          </p:nvPr>
        </p:nvGraphicFramePr>
        <p:xfrm>
          <a:off x="6461529" y="507362"/>
          <a:ext cx="4618182" cy="332509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812369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672572" y="307177"/>
            <a:ext cx="3946930" cy="3970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200" b="1" i="0" u="none" strike="noStrike" kern="1200" cap="none" spc="0" normalizeH="0" baseline="0" noProof="0" dirty="0">
                <a:ln>
                  <a:noFill/>
                </a:ln>
                <a:solidFill>
                  <a:prstClr val="black"/>
                </a:solidFill>
                <a:effectLst/>
                <a:uLnTx/>
                <a:uFillTx/>
                <a:latin typeface="Calibri" panose="020F0502020204030204"/>
              </a:rPr>
              <a:t>DIRECCIÓN DE CATASTRO</a:t>
            </a:r>
            <a:endParaRPr lang="es-ES" sz="2200" b="1" dirty="0">
              <a:solidFill>
                <a:prstClr val="black"/>
              </a:solidFill>
              <a:latin typeface="Calibri" panose="020F0502020204030204"/>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256572" y="713840"/>
            <a:ext cx="5205714" cy="4401205"/>
          </a:xfrm>
          <a:prstGeom prst="rect">
            <a:avLst/>
          </a:prstGeom>
          <a:noFill/>
        </p:spPr>
        <p:txBody>
          <a:bodyPr wrap="square" lIns="91440" tIns="45720" rIns="91440" bIns="45720" anchor="t">
            <a:spAutoFit/>
          </a:bodyPr>
          <a:lstStyle/>
          <a:p>
            <a:pPr algn="just">
              <a:lnSpc>
                <a:spcPct val="90000"/>
              </a:lnSpc>
              <a:spcAft>
                <a:spcPts val="600"/>
              </a:spcAft>
              <a:defRPr/>
            </a:pPr>
            <a:r>
              <a:rPr kumimoji="0" lang="es-ES" sz="1500" i="0" u="none" strike="noStrike" kern="1200" cap="none" spc="0" normalizeH="0" baseline="0" noProof="0" dirty="0">
                <a:ln>
                  <a:noFill/>
                </a:ln>
                <a:effectLst/>
                <a:uLnTx/>
                <a:uFillTx/>
                <a:latin typeface="Calibri" panose="020F0502020204030204"/>
                <a:ea typeface="+mn-ea"/>
                <a:cs typeface="+mn-cs"/>
              </a:rPr>
              <a:t>La Dirección de Catastro, una de sus funciones es cumplir con lo establecido en la Ley de Municipios del Estado de Quintana </a:t>
            </a:r>
            <a:r>
              <a:rPr lang="es-ES" sz="1500" dirty="0">
                <a:latin typeface="Calibri" panose="020F0502020204030204"/>
              </a:rPr>
              <a:t>R</a:t>
            </a:r>
            <a:r>
              <a:rPr kumimoji="0" lang="es-ES" sz="1500" i="0" u="none" strike="noStrike" kern="1200" cap="none" spc="0" normalizeH="0" baseline="0" noProof="0" dirty="0" err="1">
                <a:ln>
                  <a:noFill/>
                </a:ln>
                <a:effectLst/>
                <a:uLnTx/>
                <a:uFillTx/>
                <a:latin typeface="Calibri" panose="020F0502020204030204"/>
                <a:ea typeface="+mn-ea"/>
                <a:cs typeface="+mn-cs"/>
              </a:rPr>
              <a:t>oo</a:t>
            </a:r>
            <a:r>
              <a:rPr kumimoji="0" lang="es-ES" sz="1500" i="0" u="none" strike="noStrike" kern="1200" cap="none" spc="0" normalizeH="0" baseline="0" noProof="0" dirty="0">
                <a:ln>
                  <a:noFill/>
                </a:ln>
                <a:effectLst/>
                <a:uLnTx/>
                <a:uFillTx/>
                <a:latin typeface="Calibri" panose="020F0502020204030204"/>
                <a:ea typeface="+mn-ea"/>
                <a:cs typeface="+mn-cs"/>
              </a:rPr>
              <a:t>, relacionado con la actualización de los valores catastrales de los predios sujetos al pago del impuesto predial</a:t>
            </a:r>
            <a:r>
              <a:rPr lang="es-ES" sz="1500" dirty="0">
                <a:latin typeface="Calibri" panose="020F0502020204030204"/>
              </a:rPr>
              <a:t>.</a:t>
            </a:r>
          </a:p>
          <a:p>
            <a:pPr algn="just">
              <a:lnSpc>
                <a:spcPct val="90000"/>
              </a:lnSpc>
              <a:spcAft>
                <a:spcPts val="600"/>
              </a:spcAft>
              <a:defRPr/>
            </a:pPr>
            <a:r>
              <a:rPr kumimoji="0" lang="es-ES" sz="1500" i="0" u="none" strike="noStrike" kern="1200" cap="none" spc="0" normalizeH="0" baseline="0" noProof="0" dirty="0">
                <a:ln>
                  <a:noFill/>
                </a:ln>
                <a:effectLst/>
                <a:uLnTx/>
                <a:uFillTx/>
                <a:latin typeface="Calibri" panose="020F0502020204030204"/>
                <a:ea typeface="+mn-ea"/>
                <a:cs typeface="+mn-cs"/>
              </a:rPr>
              <a:t>Esta Dirección es la encargada de llevar a cabo el censo analítico de las características cualitativas, cuantitativas, técnicas, legales, fiscales, económicas, administrativas y sociales de los bienes inmuebles públicos y privados ubicados dentro de los límites territoriales del municipio; lo cual permite la identificación y valuación de los bienes inmuebles que se encuentran en la circunscripción territorial del municipio.</a:t>
            </a:r>
          </a:p>
          <a:p>
            <a:pPr algn="just">
              <a:lnSpc>
                <a:spcPct val="90000"/>
              </a:lnSpc>
              <a:spcAft>
                <a:spcPts val="600"/>
              </a:spcAft>
              <a:defRPr/>
            </a:pPr>
            <a:r>
              <a:rPr lang="es-ES" sz="1500" dirty="0">
                <a:latin typeface="Calibri" panose="020F0502020204030204"/>
              </a:rPr>
              <a:t>L</a:t>
            </a:r>
            <a:r>
              <a:rPr kumimoji="0" lang="es-ES" sz="1500" i="0" u="none" strike="noStrike" kern="1200" cap="none" spc="0" normalizeH="0" baseline="0" noProof="0" dirty="0">
                <a:ln>
                  <a:noFill/>
                </a:ln>
                <a:effectLst/>
                <a:uLnTx/>
                <a:uFillTx/>
                <a:latin typeface="Calibri" panose="020F0502020204030204"/>
                <a:ea typeface="+mn-ea"/>
                <a:cs typeface="+mn-cs"/>
              </a:rPr>
              <a:t>os resultados obtenidos en este tercer trimestre, que, de acuerdo con su plan de trabajo, dentro de las actividades en </a:t>
            </a:r>
            <a:r>
              <a:rPr lang="es-ES" sz="1500" b="1" dirty="0">
                <a:latin typeface="Calibri" panose="020F0502020204030204"/>
              </a:rPr>
              <a:t>P</a:t>
            </a:r>
            <a:r>
              <a:rPr kumimoji="0" lang="es-ES" sz="1500" b="1" i="0" u="none" strike="noStrike" kern="1200" cap="none" spc="0" normalizeH="0" baseline="0" noProof="0" dirty="0" err="1">
                <a:ln>
                  <a:noFill/>
                </a:ln>
                <a:effectLst/>
                <a:uLnTx/>
                <a:uFillTx/>
                <a:latin typeface="Calibri" panose="020F0502020204030204"/>
                <a:ea typeface="+mn-ea"/>
                <a:cs typeface="+mn-cs"/>
              </a:rPr>
              <a:t>redios</a:t>
            </a:r>
            <a:r>
              <a:rPr kumimoji="0" lang="es-ES" sz="1500" b="1" i="0" u="none" strike="noStrike" kern="1200" cap="none" spc="0" normalizeH="0" baseline="0" noProof="0" dirty="0">
                <a:ln>
                  <a:noFill/>
                </a:ln>
                <a:effectLst/>
                <a:uLnTx/>
                <a:uFillTx/>
                <a:latin typeface="Calibri" panose="020F0502020204030204"/>
                <a:ea typeface="+mn-ea"/>
                <a:cs typeface="+mn-cs"/>
              </a:rPr>
              <a:t> Modificados</a:t>
            </a:r>
            <a:r>
              <a:rPr kumimoji="0" lang="es-ES" sz="1500" i="0" u="none" strike="noStrike" kern="1200" cap="none" spc="0" normalizeH="0" baseline="0" noProof="0" dirty="0">
                <a:ln>
                  <a:noFill/>
                </a:ln>
                <a:effectLst/>
                <a:uLnTx/>
                <a:uFillTx/>
                <a:latin typeface="Calibri" panose="020F0502020204030204"/>
                <a:ea typeface="+mn-ea"/>
                <a:cs typeface="+mn-cs"/>
              </a:rPr>
              <a:t>, obtuvo </a:t>
            </a:r>
            <a:r>
              <a:rPr lang="es-ES" sz="1500" dirty="0">
                <a:latin typeface="Calibri" panose="020F0502020204030204"/>
              </a:rPr>
              <a:t>un </a:t>
            </a:r>
            <a:r>
              <a:rPr kumimoji="0" lang="es-ES" sz="1500" i="0" u="none" strike="noStrike" kern="1200" cap="none" spc="0" normalizeH="0" baseline="0" noProof="0" dirty="0">
                <a:ln>
                  <a:noFill/>
                </a:ln>
                <a:effectLst/>
                <a:uLnTx/>
                <a:uFillTx/>
                <a:latin typeface="Calibri" panose="020F0502020204030204"/>
                <a:ea typeface="+mn-ea"/>
                <a:cs typeface="+mn-cs"/>
              </a:rPr>
              <a:t>avance trimestral del </a:t>
            </a:r>
            <a:r>
              <a:rPr kumimoji="0" lang="es-ES" sz="1500" b="1" i="0" u="none" strike="noStrike" kern="1200" cap="none" spc="0" normalizeH="0" baseline="0" noProof="0" dirty="0">
                <a:ln>
                  <a:noFill/>
                </a:ln>
                <a:effectLst/>
                <a:uLnTx/>
                <a:uFillTx/>
                <a:latin typeface="Calibri" panose="020F0502020204030204"/>
                <a:ea typeface="+mn-ea"/>
                <a:cs typeface="+mn-cs"/>
              </a:rPr>
              <a:t>99% </a:t>
            </a:r>
            <a:r>
              <a:rPr kumimoji="0" lang="es-ES" sz="1500" i="0" u="none" strike="noStrike" kern="1200" cap="none" spc="0" normalizeH="0" baseline="0" noProof="0" dirty="0">
                <a:ln>
                  <a:noFill/>
                </a:ln>
                <a:effectLst/>
                <a:uLnTx/>
                <a:uFillTx/>
                <a:latin typeface="Calibri" panose="020F0502020204030204"/>
                <a:ea typeface="+mn-ea"/>
                <a:cs typeface="+mn-cs"/>
              </a:rPr>
              <a:t>de los predios con modificaciones al modificarse 9,900 predios de los 10,000 programados en el trimestre,  y en cuanto a la actividad de </a:t>
            </a:r>
            <a:r>
              <a:rPr kumimoji="0" lang="es-ES" sz="1500" b="1" i="0" u="none" strike="noStrike" kern="1200" cap="none" spc="0" normalizeH="0" baseline="0" noProof="0" dirty="0">
                <a:ln>
                  <a:noFill/>
                </a:ln>
                <a:effectLst/>
                <a:uLnTx/>
                <a:uFillTx/>
                <a:latin typeface="Calibri" panose="020F0502020204030204"/>
                <a:ea typeface="+mn-ea"/>
                <a:cs typeface="+mn-cs"/>
              </a:rPr>
              <a:t>servicios que cumplen con el tiempo de atención establecido</a:t>
            </a:r>
            <a:r>
              <a:rPr kumimoji="0" lang="es-ES" sz="1500" i="0" u="none" strike="noStrike" kern="1200" cap="none" spc="0" normalizeH="0" baseline="0" noProof="0" dirty="0">
                <a:ln>
                  <a:noFill/>
                </a:ln>
                <a:effectLst/>
                <a:uLnTx/>
                <a:uFillTx/>
                <a:latin typeface="Calibri" panose="020F0502020204030204"/>
                <a:ea typeface="+mn-ea"/>
                <a:cs typeface="+mn-cs"/>
              </a:rPr>
              <a:t>, obtuvo un </a:t>
            </a:r>
            <a:r>
              <a:rPr kumimoji="0" lang="es-ES" sz="1500" b="1" i="0" u="none" strike="noStrike" kern="1200" cap="none" spc="0" normalizeH="0" baseline="0" noProof="0" dirty="0">
                <a:ln>
                  <a:noFill/>
                </a:ln>
                <a:effectLst/>
                <a:uLnTx/>
                <a:uFillTx/>
                <a:latin typeface="Calibri" panose="020F0502020204030204"/>
                <a:ea typeface="+mn-ea"/>
                <a:cs typeface="+mn-cs"/>
              </a:rPr>
              <a:t>98.33</a:t>
            </a:r>
            <a:r>
              <a:rPr kumimoji="0" lang="es-ES" sz="1500" i="0" u="none" strike="noStrike" kern="1200" cap="none" spc="0" normalizeH="0" baseline="0" noProof="0" dirty="0">
                <a:ln>
                  <a:noFill/>
                </a:ln>
                <a:effectLst/>
                <a:uLnTx/>
                <a:uFillTx/>
                <a:latin typeface="Calibri" panose="020F0502020204030204"/>
                <a:ea typeface="+mn-ea"/>
                <a:cs typeface="+mn-cs"/>
              </a:rPr>
              <a:t>% se recibieron 5,900 trámites de los 6,000 programados en el trimestre, al que se le dio una pronta y oportuna respuesta al trámite solicitado.   </a:t>
            </a:r>
            <a:endParaRPr kumimoji="0" lang="es-ES_tradnl" sz="1500" i="0" u="none" strike="noStrike" kern="1200" cap="none" spc="0" normalizeH="0" baseline="0" noProof="0" dirty="0">
              <a:ln>
                <a:noFill/>
              </a:ln>
              <a:effectLst/>
              <a:uLnTx/>
              <a:uFillTx/>
              <a:latin typeface="Calibri" panose="020F0502020204030204"/>
              <a:ea typeface="+mn-ea"/>
              <a:cs typeface="+mn-cs"/>
            </a:endParaRPr>
          </a:p>
        </p:txBody>
      </p:sp>
      <p:graphicFrame>
        <p:nvGraphicFramePr>
          <p:cNvPr id="7" name="Gráfico 6">
            <a:extLst>
              <a:ext uri="{FF2B5EF4-FFF2-40B4-BE49-F238E27FC236}">
                <a16:creationId xmlns:a16="http://schemas.microsoft.com/office/drawing/2014/main" id="{798A857C-6574-4383-8E99-BC68519EBF22}"/>
              </a:ext>
            </a:extLst>
          </p:cNvPr>
          <p:cNvGraphicFramePr>
            <a:graphicFrameLocks/>
          </p:cNvGraphicFramePr>
          <p:nvPr>
            <p:extLst>
              <p:ext uri="{D42A27DB-BD31-4B8C-83A1-F6EECF244321}">
                <p14:modId xmlns:p14="http://schemas.microsoft.com/office/powerpoint/2010/main" val="1128088791"/>
              </p:ext>
            </p:extLst>
          </p:nvPr>
        </p:nvGraphicFramePr>
        <p:xfrm>
          <a:off x="6096000" y="473377"/>
          <a:ext cx="4618182" cy="347229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áfico 7">
            <a:extLst>
              <a:ext uri="{FF2B5EF4-FFF2-40B4-BE49-F238E27FC236}">
                <a16:creationId xmlns:a16="http://schemas.microsoft.com/office/drawing/2014/main" id="{3FD13F4E-15E5-4A26-83CB-3622B16DE715}"/>
              </a:ext>
            </a:extLst>
          </p:cNvPr>
          <p:cNvGraphicFramePr>
            <a:graphicFrameLocks/>
          </p:cNvGraphicFramePr>
          <p:nvPr>
            <p:extLst>
              <p:ext uri="{D42A27DB-BD31-4B8C-83A1-F6EECF244321}">
                <p14:modId xmlns:p14="http://schemas.microsoft.com/office/powerpoint/2010/main" val="1499250603"/>
              </p:ext>
            </p:extLst>
          </p:nvPr>
        </p:nvGraphicFramePr>
        <p:xfrm>
          <a:off x="6096000" y="3945672"/>
          <a:ext cx="4618182" cy="27449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3992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Catastro</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sp>
        <p:nvSpPr>
          <p:cNvPr id="11" name="Elipse 10">
            <a:extLst>
              <a:ext uri="{FF2B5EF4-FFF2-40B4-BE49-F238E27FC236}">
                <a16:creationId xmlns:a16="http://schemas.microsoft.com/office/drawing/2014/main" id="{9A74444C-B39C-0F04-C26C-E45A2AA6DFB1}"/>
              </a:ext>
            </a:extLst>
          </p:cNvPr>
          <p:cNvSpPr/>
          <p:nvPr/>
        </p:nvSpPr>
        <p:spPr>
          <a:xfrm>
            <a:off x="8641080" y="2606041"/>
            <a:ext cx="205740" cy="228600"/>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5" name="Imagen 4">
            <a:extLst>
              <a:ext uri="{FF2B5EF4-FFF2-40B4-BE49-F238E27FC236}">
                <a16:creationId xmlns:a16="http://schemas.microsoft.com/office/drawing/2014/main" id="{0CAFC96F-DC57-B785-5A58-016A080477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7233" y="4039958"/>
            <a:ext cx="2596097" cy="2291720"/>
          </a:xfrm>
          <a:prstGeom prst="rect">
            <a:avLst/>
          </a:prstGeom>
          <a:effectLst>
            <a:glow rad="101600">
              <a:schemeClr val="accent3">
                <a:satMod val="175000"/>
                <a:alpha val="40000"/>
              </a:schemeClr>
            </a:glow>
          </a:effectLst>
        </p:spPr>
      </p:pic>
      <p:pic>
        <p:nvPicPr>
          <p:cNvPr id="8" name="Imagen 7">
            <a:extLst>
              <a:ext uri="{FF2B5EF4-FFF2-40B4-BE49-F238E27FC236}">
                <a16:creationId xmlns:a16="http://schemas.microsoft.com/office/drawing/2014/main" id="{080F6B4E-0C28-2B8F-D8AA-AB80C5B5112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43434" y="4039957"/>
            <a:ext cx="2852226" cy="2291720"/>
          </a:xfrm>
          <a:prstGeom prst="rect">
            <a:avLst/>
          </a:prstGeom>
          <a:effectLst>
            <a:glow rad="101600">
              <a:schemeClr val="accent3">
                <a:satMod val="175000"/>
                <a:alpha val="40000"/>
              </a:schemeClr>
            </a:glow>
          </a:effectLst>
        </p:spPr>
      </p:pic>
      <p:pic>
        <p:nvPicPr>
          <p:cNvPr id="13" name="Imagen 12">
            <a:extLst>
              <a:ext uri="{FF2B5EF4-FFF2-40B4-BE49-F238E27FC236}">
                <a16:creationId xmlns:a16="http://schemas.microsoft.com/office/drawing/2014/main" id="{DE18E677-8440-C984-E0B9-06ABA7094C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43434" y="1868882"/>
            <a:ext cx="2852226" cy="1947072"/>
          </a:xfrm>
          <a:prstGeom prst="rect">
            <a:avLst/>
          </a:prstGeom>
          <a:effectLst>
            <a:glow rad="101600">
              <a:schemeClr val="accent3">
                <a:satMod val="175000"/>
                <a:alpha val="40000"/>
              </a:schemeClr>
            </a:glow>
          </a:effectLst>
        </p:spPr>
      </p:pic>
      <p:pic>
        <p:nvPicPr>
          <p:cNvPr id="15" name="Imagen 14">
            <a:extLst>
              <a:ext uri="{FF2B5EF4-FFF2-40B4-BE49-F238E27FC236}">
                <a16:creationId xmlns:a16="http://schemas.microsoft.com/office/drawing/2014/main" id="{54DC0A52-61CE-50B6-0211-BD1980960A3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77233" y="1868882"/>
            <a:ext cx="2596097" cy="1947073"/>
          </a:xfrm>
          <a:prstGeom prst="rect">
            <a:avLst/>
          </a:prstGeom>
          <a:effectLst>
            <a:glow rad="101600">
              <a:schemeClr val="accent3">
                <a:satMod val="175000"/>
                <a:alpha val="40000"/>
              </a:schemeClr>
            </a:glow>
          </a:effectLst>
        </p:spPr>
      </p:pic>
      <p:pic>
        <p:nvPicPr>
          <p:cNvPr id="17" name="Imagen 16">
            <a:extLst>
              <a:ext uri="{FF2B5EF4-FFF2-40B4-BE49-F238E27FC236}">
                <a16:creationId xmlns:a16="http://schemas.microsoft.com/office/drawing/2014/main" id="{E274A319-1582-8B2B-C256-4C988D3AA97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09699" y="1868882"/>
            <a:ext cx="2697429" cy="1947073"/>
          </a:xfrm>
          <a:prstGeom prst="rect">
            <a:avLst/>
          </a:prstGeom>
          <a:effectLst>
            <a:glow rad="101600">
              <a:schemeClr val="accent3">
                <a:satMod val="175000"/>
                <a:alpha val="40000"/>
              </a:schemeClr>
            </a:glow>
          </a:effectLst>
        </p:spPr>
      </p:pic>
      <p:pic>
        <p:nvPicPr>
          <p:cNvPr id="20" name="Imagen 19">
            <a:extLst>
              <a:ext uri="{FF2B5EF4-FFF2-40B4-BE49-F238E27FC236}">
                <a16:creationId xmlns:a16="http://schemas.microsoft.com/office/drawing/2014/main" id="{F6FD6F7C-D257-5211-85D8-CE39D0A6977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09700" y="4039958"/>
            <a:ext cx="2697428" cy="2291720"/>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2443544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687050" y="55399"/>
            <a:ext cx="4038439" cy="701731"/>
          </a:xfrm>
          <a:prstGeom prst="rect">
            <a:avLst/>
          </a:prstGeom>
          <a:noFill/>
        </p:spPr>
        <p:txBody>
          <a:bodyPr wrap="square">
            <a:spAutoFit/>
          </a:bodyPr>
          <a:lstStyle/>
          <a:p>
            <a:pPr lvl="0" algn="ctr">
              <a:lnSpc>
                <a:spcPct val="90000"/>
              </a:lnSpc>
              <a:spcAft>
                <a:spcPts val="600"/>
              </a:spcAft>
              <a:defRPr/>
            </a:pPr>
            <a:r>
              <a:rPr lang="en-US" sz="2200" b="1" dirty="0"/>
              <a:t>DIRECCIÓN DE COMERCIO Y SERVICIOS EN LA VÍA PÚBLICA</a:t>
            </a:r>
            <a:endParaRPr kumimoji="0" lang="es-ES_tradnl" sz="2200" b="1" i="0" u="none" strike="noStrike" kern="1200" cap="none" spc="0" normalizeH="0" baseline="0" noProof="0" dirty="0">
              <a:ln>
                <a:noFill/>
              </a:ln>
              <a:effectLst/>
              <a:uLnTx/>
              <a:uFillTx/>
              <a:ea typeface="+mn-ea"/>
              <a:cs typeface="+mn-cs"/>
            </a:endParaRPr>
          </a:p>
        </p:txBody>
      </p:sp>
      <p:sp>
        <p:nvSpPr>
          <p:cNvPr id="7" name="CuadroTexto 6">
            <a:extLst>
              <a:ext uri="{FF2B5EF4-FFF2-40B4-BE49-F238E27FC236}">
                <a16:creationId xmlns:a16="http://schemas.microsoft.com/office/drawing/2014/main" id="{5682B321-DAC3-1D31-83C7-E97BC08B4082}"/>
              </a:ext>
            </a:extLst>
          </p:cNvPr>
          <p:cNvSpPr txBox="1"/>
          <p:nvPr/>
        </p:nvSpPr>
        <p:spPr>
          <a:xfrm>
            <a:off x="520796" y="757130"/>
            <a:ext cx="4823100" cy="5821081"/>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La </a:t>
            </a:r>
            <a:r>
              <a:rPr lang="es-ES" sz="1600" dirty="0">
                <a:solidFill>
                  <a:prstClr val="black"/>
                </a:solidFill>
                <a:latin typeface="Calibri" panose="020F0502020204030204"/>
              </a:rPr>
              <a:t>D</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irección</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de Comercio y Servicios en la Vía </a:t>
            </a:r>
            <a:r>
              <a:rPr lang="es-ES" sz="1600" dirty="0">
                <a:solidFill>
                  <a:prstClr val="black"/>
                </a:solidFill>
                <a:latin typeface="Calibri" panose="020F0502020204030204"/>
              </a:rPr>
              <a:t>P</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ública</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dentro de sus funciones está </a:t>
            </a:r>
            <a:r>
              <a:rPr lang="es-ES" sz="1600" dirty="0">
                <a:solidFill>
                  <a:prstClr val="black"/>
                </a:solidFill>
                <a:latin typeface="Calibri" panose="020F0502020204030204"/>
              </a:rPr>
              <a:t>r</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ealizar</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operativos, verificaciones e inspecciones a comercios en vía pública, con el objetivo de regular y controlar el comercio en el Municipio de </a:t>
            </a:r>
            <a:r>
              <a:rPr lang="es-ES" sz="1600" dirty="0">
                <a:solidFill>
                  <a:prstClr val="black"/>
                </a:solidFill>
                <a:latin typeface="Calibri" panose="020F0502020204030204"/>
              </a:rPr>
              <a:t>B</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enito</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600" dirty="0">
                <a:solidFill>
                  <a:prstClr val="black"/>
                </a:solidFill>
                <a:latin typeface="Calibri" panose="020F0502020204030204"/>
              </a:rPr>
              <a:t>J</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uárez</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600" dirty="0">
                <a:solidFill>
                  <a:prstClr val="black"/>
                </a:solidFill>
                <a:latin typeface="Calibri" panose="020F0502020204030204"/>
              </a:rPr>
              <a:t>Q</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uintana</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Roo.</a:t>
            </a:r>
          </a:p>
          <a:p>
            <a:pPr marL="0" marR="0" lvl="0" indent="0" algn="just"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Por lo que respecta a las actividades a cargo de esta Dirección, que son: Comercios informales verificados y quejas de ciudadanos atendidas, derivado de estos rubros, menciono que, a cierre de este tercer trimestre, representa un avance positivo con respecto a lo programado.</a:t>
            </a:r>
          </a:p>
          <a:p>
            <a:pPr marL="0" marR="0" lvl="0" indent="0" algn="just"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lang="es-ES" sz="1600" dirty="0">
                <a:solidFill>
                  <a:prstClr val="black"/>
                </a:solidFill>
                <a:latin typeface="Calibri" panose="020F0502020204030204"/>
              </a:rPr>
              <a:t>Con base a lo anteriormente expuesto, dentro del</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rubro de </a:t>
            </a: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verificaciones a los comercios informales,</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que de acuerdo con la meta establecida se superó la meta </a:t>
            </a:r>
            <a:r>
              <a:rPr lang="es-ES" sz="1600" dirty="0">
                <a:solidFill>
                  <a:prstClr val="black"/>
                </a:solidFill>
                <a:latin typeface="Calibri" panose="020F0502020204030204"/>
              </a:rPr>
              <a:t>en </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un </a:t>
            </a: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42.67% </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con 321 comercios verificados de los 225 programados y con respecto a las </a:t>
            </a: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quejas ciudadanas atendidas</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la meta fue superada en un </a:t>
            </a:r>
            <a:r>
              <a:rPr kumimoji="0" lang="es-ES" sz="1600" b="1" i="0" u="none" strike="noStrike" kern="1200" cap="none" spc="0" normalizeH="0" baseline="0" noProof="0" dirty="0">
                <a:ln>
                  <a:noFill/>
                </a:ln>
                <a:solidFill>
                  <a:prstClr val="black"/>
                </a:solidFill>
                <a:effectLst/>
                <a:uLnTx/>
                <a:uFillTx/>
                <a:latin typeface="Calibri" panose="020F0502020204030204"/>
                <a:ea typeface="+mn-ea"/>
                <a:cs typeface="+mn-cs"/>
              </a:rPr>
              <a:t>138.89%</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en este trimestre, con 86 quejas atendidas de las 36 programadas, este resultado es derivado del incremento de comerciantes que no cumplieron con el reglamento de la Dirección de </a:t>
            </a:r>
            <a:r>
              <a:rPr lang="es-ES" sz="1600" dirty="0">
                <a:solidFill>
                  <a:prstClr val="black"/>
                </a:solidFill>
                <a:latin typeface="Calibri" panose="020F0502020204030204"/>
              </a:rPr>
              <a:t>C</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omercio</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y Servicios en </a:t>
            </a:r>
            <a:r>
              <a:rPr lang="es-ES" sz="1600" dirty="0">
                <a:solidFill>
                  <a:prstClr val="black"/>
                </a:solidFill>
                <a:latin typeface="Calibri" panose="020F0502020204030204"/>
              </a:rPr>
              <a:t>V</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ía</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600" dirty="0">
                <a:solidFill>
                  <a:prstClr val="black"/>
                </a:solidFill>
                <a:latin typeface="Calibri" panose="020F0502020204030204"/>
              </a:rPr>
              <a:t>P</a:t>
            </a:r>
            <a:r>
              <a:rPr kumimoji="0" lang="es-ES" sz="1600" b="0" i="0" u="none" strike="noStrike" kern="1200" cap="none" spc="0" normalizeH="0" baseline="0" noProof="0" dirty="0" err="1">
                <a:ln>
                  <a:noFill/>
                </a:ln>
                <a:solidFill>
                  <a:prstClr val="black"/>
                </a:solidFill>
                <a:effectLst/>
                <a:uLnTx/>
                <a:uFillTx/>
                <a:latin typeface="Calibri" panose="020F0502020204030204"/>
                <a:ea typeface="+mn-ea"/>
                <a:cs typeface="+mn-cs"/>
              </a:rPr>
              <a:t>ública</a:t>
            </a: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 Dirección facultada de retirar e invitar a los comerciantes a que se regularicen.</a:t>
            </a:r>
          </a:p>
        </p:txBody>
      </p:sp>
      <p:graphicFrame>
        <p:nvGraphicFramePr>
          <p:cNvPr id="10" name="Gráfico 9">
            <a:extLst>
              <a:ext uri="{FF2B5EF4-FFF2-40B4-BE49-F238E27FC236}">
                <a16:creationId xmlns:a16="http://schemas.microsoft.com/office/drawing/2014/main" id="{FFA9B406-32C4-4C16-BFEF-9A9CFC3958FD}"/>
              </a:ext>
            </a:extLst>
          </p:cNvPr>
          <p:cNvGraphicFramePr>
            <a:graphicFrameLocks/>
          </p:cNvGraphicFramePr>
          <p:nvPr>
            <p:extLst>
              <p:ext uri="{D42A27DB-BD31-4B8C-83A1-F6EECF244321}">
                <p14:modId xmlns:p14="http://schemas.microsoft.com/office/powerpoint/2010/main" val="3700344714"/>
              </p:ext>
            </p:extLst>
          </p:nvPr>
        </p:nvGraphicFramePr>
        <p:xfrm>
          <a:off x="6255789" y="242455"/>
          <a:ext cx="4618182" cy="31865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Gráfico 10">
            <a:extLst>
              <a:ext uri="{FF2B5EF4-FFF2-40B4-BE49-F238E27FC236}">
                <a16:creationId xmlns:a16="http://schemas.microsoft.com/office/drawing/2014/main" id="{E6531E18-CD59-45F3-9A98-45AF07C605E2}"/>
              </a:ext>
            </a:extLst>
          </p:cNvPr>
          <p:cNvGraphicFramePr>
            <a:graphicFrameLocks/>
          </p:cNvGraphicFramePr>
          <p:nvPr>
            <p:extLst>
              <p:ext uri="{D42A27DB-BD31-4B8C-83A1-F6EECF244321}">
                <p14:modId xmlns:p14="http://schemas.microsoft.com/office/powerpoint/2010/main" val="3586621439"/>
              </p:ext>
            </p:extLst>
          </p:nvPr>
        </p:nvGraphicFramePr>
        <p:xfrm>
          <a:off x="6255789" y="3622444"/>
          <a:ext cx="4618182" cy="27449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56184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335666" y="408636"/>
            <a:ext cx="11655796"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Comercio y Servicios en la Vía Pública</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12" name="Imagen 11">
            <a:extLst>
              <a:ext uri="{FF2B5EF4-FFF2-40B4-BE49-F238E27FC236}">
                <a16:creationId xmlns:a16="http://schemas.microsoft.com/office/drawing/2014/main" id="{26EC3AC1-5293-0F9A-8488-38FBC51DFA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6440" y="1683248"/>
            <a:ext cx="3707696" cy="2066129"/>
          </a:xfrm>
          <a:prstGeom prst="rect">
            <a:avLst/>
          </a:prstGeom>
          <a:effectLst>
            <a:glow rad="101600">
              <a:schemeClr val="accent3">
                <a:satMod val="175000"/>
                <a:alpha val="40000"/>
              </a:schemeClr>
            </a:glow>
          </a:effectLst>
        </p:spPr>
      </p:pic>
      <p:pic>
        <p:nvPicPr>
          <p:cNvPr id="16" name="Imagen 15">
            <a:extLst>
              <a:ext uri="{FF2B5EF4-FFF2-40B4-BE49-F238E27FC236}">
                <a16:creationId xmlns:a16="http://schemas.microsoft.com/office/drawing/2014/main" id="{6DCC511D-A674-91C6-7CB1-098F19C343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27" y="1678880"/>
            <a:ext cx="3707696" cy="2066130"/>
          </a:xfrm>
          <a:prstGeom prst="rect">
            <a:avLst/>
          </a:prstGeom>
          <a:effectLst>
            <a:glow rad="101600">
              <a:schemeClr val="accent3">
                <a:satMod val="175000"/>
                <a:alpha val="40000"/>
              </a:schemeClr>
            </a:glow>
          </a:effectLst>
        </p:spPr>
      </p:pic>
      <p:pic>
        <p:nvPicPr>
          <p:cNvPr id="18" name="Imagen 17">
            <a:extLst>
              <a:ext uri="{FF2B5EF4-FFF2-40B4-BE49-F238E27FC236}">
                <a16:creationId xmlns:a16="http://schemas.microsoft.com/office/drawing/2014/main" id="{B29FB65B-63B0-D3FE-5C15-1F94FADE77F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33101" y="3943583"/>
            <a:ext cx="1936195" cy="2691816"/>
          </a:xfrm>
          <a:prstGeom prst="rect">
            <a:avLst/>
          </a:prstGeom>
          <a:effectLst>
            <a:glow rad="101600">
              <a:schemeClr val="accent3">
                <a:satMod val="175000"/>
                <a:alpha val="40000"/>
              </a:schemeClr>
            </a:glow>
          </a:effectLst>
        </p:spPr>
      </p:pic>
      <p:pic>
        <p:nvPicPr>
          <p:cNvPr id="19" name="Imagen 18">
            <a:extLst>
              <a:ext uri="{FF2B5EF4-FFF2-40B4-BE49-F238E27FC236}">
                <a16:creationId xmlns:a16="http://schemas.microsoft.com/office/drawing/2014/main" id="{83BE1EE3-213E-8CDE-119C-BB881D95C2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45758" y="3931146"/>
            <a:ext cx="1936195" cy="2691816"/>
          </a:xfrm>
          <a:prstGeom prst="rect">
            <a:avLst/>
          </a:prstGeom>
          <a:effectLst>
            <a:glow rad="101600">
              <a:schemeClr val="accent3">
                <a:satMod val="175000"/>
                <a:alpha val="40000"/>
              </a:schemeClr>
            </a:glow>
          </a:effectLst>
        </p:spPr>
      </p:pic>
      <p:pic>
        <p:nvPicPr>
          <p:cNvPr id="24" name="Imagen 23">
            <a:extLst>
              <a:ext uri="{FF2B5EF4-FFF2-40B4-BE49-F238E27FC236}">
                <a16:creationId xmlns:a16="http://schemas.microsoft.com/office/drawing/2014/main" id="{2AEBE1A2-E988-0D5A-E860-DFE2D01CA83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0727" y="3931146"/>
            <a:ext cx="2035076" cy="2693407"/>
          </a:xfrm>
          <a:prstGeom prst="rect">
            <a:avLst/>
          </a:prstGeom>
          <a:effectLst>
            <a:glow rad="101600">
              <a:schemeClr val="accent3">
                <a:satMod val="175000"/>
                <a:alpha val="40000"/>
              </a:schemeClr>
            </a:glow>
          </a:effectLst>
        </p:spPr>
      </p:pic>
      <p:pic>
        <p:nvPicPr>
          <p:cNvPr id="25" name="Imagen 24">
            <a:extLst>
              <a:ext uri="{FF2B5EF4-FFF2-40B4-BE49-F238E27FC236}">
                <a16:creationId xmlns:a16="http://schemas.microsoft.com/office/drawing/2014/main" id="{213B6B1F-AA2F-3867-0DF1-0A467FD376E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482064" y="1678879"/>
            <a:ext cx="3259210" cy="2066129"/>
          </a:xfrm>
          <a:prstGeom prst="rect">
            <a:avLst/>
          </a:prstGeom>
          <a:effectLst>
            <a:glow rad="101600">
              <a:schemeClr val="accent3">
                <a:satMod val="175000"/>
                <a:alpha val="40000"/>
              </a:schemeClr>
            </a:glow>
          </a:effectLst>
        </p:spPr>
      </p:pic>
      <p:pic>
        <p:nvPicPr>
          <p:cNvPr id="26" name="Imagen 25">
            <a:extLst>
              <a:ext uri="{FF2B5EF4-FFF2-40B4-BE49-F238E27FC236}">
                <a16:creationId xmlns:a16="http://schemas.microsoft.com/office/drawing/2014/main" id="{02BE27C7-C229-94CD-52CD-FEE8963360E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430736" y="3931146"/>
            <a:ext cx="2310537" cy="2691816"/>
          </a:xfrm>
          <a:prstGeom prst="rect">
            <a:avLst/>
          </a:prstGeom>
          <a:effectLst>
            <a:glow rad="101600">
              <a:schemeClr val="accent3">
                <a:satMod val="175000"/>
                <a:alpha val="40000"/>
              </a:schemeClr>
            </a:glow>
          </a:effectLst>
        </p:spPr>
      </p:pic>
      <p:pic>
        <p:nvPicPr>
          <p:cNvPr id="27" name="Imagen 26">
            <a:extLst>
              <a:ext uri="{FF2B5EF4-FFF2-40B4-BE49-F238E27FC236}">
                <a16:creationId xmlns:a16="http://schemas.microsoft.com/office/drawing/2014/main" id="{AD9F7140-B3F8-34E8-E6AB-5E5D49F9B7E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329251" y="3943583"/>
            <a:ext cx="1809771" cy="2691816"/>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1822767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648456" y="513586"/>
            <a:ext cx="3842072" cy="397032"/>
          </a:xfrm>
          <a:prstGeom prst="rect">
            <a:avLst/>
          </a:prstGeom>
          <a:noFill/>
        </p:spPr>
        <p:txBody>
          <a:bodyPr wrap="square">
            <a:spAutoFit/>
          </a:bodyPr>
          <a:lstStyle/>
          <a:p>
            <a:pPr lvl="0" algn="ctr">
              <a:lnSpc>
                <a:spcPct val="90000"/>
              </a:lnSpc>
              <a:spcAft>
                <a:spcPts val="600"/>
              </a:spcAft>
              <a:defRPr/>
            </a:pPr>
            <a:r>
              <a:rPr lang="es-ES_tradnl" sz="2200" b="1" dirty="0"/>
              <a:t>DIRECCIÓN DE CONTABILIDAD</a:t>
            </a:r>
            <a:endParaRPr kumimoji="0" lang="es-ES_tradnl" sz="22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48456" y="910618"/>
            <a:ext cx="4184799" cy="5661550"/>
          </a:xfrm>
          <a:prstGeom prst="rect">
            <a:avLst/>
          </a:prstGeom>
          <a:noFill/>
        </p:spPr>
        <p:txBody>
          <a:bodyPr wrap="square">
            <a:spAutoFit/>
          </a:bodyPr>
          <a:lstStyle/>
          <a:p>
            <a:pPr marR="0" lvl="0" algn="just" defTabSz="914400" rtl="0" eaLnBrk="1" fontAlgn="auto" latinLnBrk="0" hangingPunct="1">
              <a:lnSpc>
                <a:spcPct val="90000"/>
              </a:lnSpc>
              <a:spcBef>
                <a:spcPts val="0"/>
              </a:spcBef>
              <a:spcAft>
                <a:spcPts val="600"/>
              </a:spcAft>
              <a:buClrTx/>
              <a:buSzTx/>
              <a:tabLst/>
              <a:defRPr/>
            </a:pPr>
            <a:r>
              <a:rPr kumimoji="0" lang="es-ES" sz="1700" b="0" i="0" u="none" strike="noStrike" kern="1200" cap="none" spc="0" normalizeH="0" baseline="0" noProof="0" dirty="0">
                <a:ln>
                  <a:noFill/>
                </a:ln>
                <a:effectLst/>
                <a:uLnTx/>
                <a:uFillTx/>
                <a:latin typeface="Calibri" panose="020F0502020204030204"/>
                <a:ea typeface="+mn-ea"/>
                <a:cs typeface="+mn-cs"/>
              </a:rPr>
              <a:t>La Dirección de Contabilidad logró el 100% de cumplimiento en las metas planeadas del trimestre,  continuando con los reportes financieros publicados, los avances de gestión financiera presentados y de los periodos contables entregados, con base a lo antes citado.</a:t>
            </a:r>
          </a:p>
          <a:p>
            <a:pPr marR="0" lvl="0" algn="just" defTabSz="914400" rtl="0" eaLnBrk="1" fontAlgn="auto" latinLnBrk="0" hangingPunct="1">
              <a:lnSpc>
                <a:spcPct val="90000"/>
              </a:lnSpc>
              <a:spcBef>
                <a:spcPts val="0"/>
              </a:spcBef>
              <a:spcAft>
                <a:spcPts val="600"/>
              </a:spcAft>
              <a:buClrTx/>
              <a:buSzTx/>
              <a:tabLst/>
              <a:defRPr/>
            </a:pPr>
            <a:r>
              <a:rPr lang="es-ES" sz="1700" dirty="0">
                <a:latin typeface="Calibri" panose="020F0502020204030204"/>
              </a:rPr>
              <a:t>Para el logro de este resultado lleva una t</a:t>
            </a:r>
            <a:r>
              <a:rPr kumimoji="0" lang="es-ES" sz="1700" b="0" i="0" u="none" strike="noStrike" kern="1200" cap="none" spc="0" normalizeH="0" baseline="0" noProof="0" dirty="0" err="1">
                <a:ln>
                  <a:noFill/>
                </a:ln>
                <a:effectLst/>
                <a:uLnTx/>
                <a:uFillTx/>
                <a:latin typeface="Calibri" panose="020F0502020204030204"/>
                <a:ea typeface="+mn-ea"/>
                <a:cs typeface="+mn-cs"/>
              </a:rPr>
              <a:t>area</a:t>
            </a:r>
            <a:r>
              <a:rPr kumimoji="0" lang="es-ES" sz="1700" b="0" i="0" u="none" strike="noStrike" kern="1200" cap="none" spc="0" normalizeH="0" baseline="0" noProof="0" dirty="0">
                <a:ln>
                  <a:noFill/>
                </a:ln>
                <a:effectLst/>
                <a:uLnTx/>
                <a:uFillTx/>
                <a:latin typeface="Calibri" panose="020F0502020204030204"/>
                <a:ea typeface="+mn-ea"/>
                <a:cs typeface="+mn-cs"/>
              </a:rPr>
              <a:t> conjunta y en coordinación con las demás dependencias.</a:t>
            </a:r>
          </a:p>
          <a:p>
            <a:pPr marR="0" lvl="0" algn="just" defTabSz="914400" rtl="0" eaLnBrk="1" fontAlgn="auto" latinLnBrk="0" hangingPunct="1">
              <a:lnSpc>
                <a:spcPct val="90000"/>
              </a:lnSpc>
              <a:spcBef>
                <a:spcPts val="0"/>
              </a:spcBef>
              <a:spcAft>
                <a:spcPts val="600"/>
              </a:spcAft>
              <a:buClrTx/>
              <a:buSzTx/>
              <a:tabLst/>
              <a:defRPr/>
            </a:pPr>
            <a:r>
              <a:rPr lang="es-ES" sz="1700" dirty="0">
                <a:latin typeface="Calibri" panose="020F0502020204030204"/>
              </a:rPr>
              <a:t>Menciono </a:t>
            </a:r>
            <a:r>
              <a:rPr kumimoji="0" lang="es-ES" sz="1700" b="0" i="0" u="none" strike="noStrike" kern="1200" cap="none" spc="0" normalizeH="0" baseline="0" noProof="0" dirty="0">
                <a:ln>
                  <a:noFill/>
                </a:ln>
                <a:effectLst/>
                <a:uLnTx/>
                <a:uFillTx/>
                <a:latin typeface="Calibri" panose="020F0502020204030204"/>
                <a:ea typeface="+mn-ea"/>
                <a:cs typeface="+mn-cs"/>
              </a:rPr>
              <a:t>que posterior al cierre del trimestre para su publicación en la página oficial del Municipio de </a:t>
            </a:r>
            <a:r>
              <a:rPr lang="es-ES" sz="1700" dirty="0">
                <a:latin typeface="Calibri" panose="020F0502020204030204"/>
              </a:rPr>
              <a:t>B</a:t>
            </a:r>
            <a:r>
              <a:rPr kumimoji="0" lang="es-ES" sz="1700" b="0" i="0" u="none" strike="noStrike" kern="1200" cap="none" spc="0" normalizeH="0" baseline="0" noProof="0" dirty="0" err="1">
                <a:ln>
                  <a:noFill/>
                </a:ln>
                <a:effectLst/>
                <a:uLnTx/>
                <a:uFillTx/>
                <a:latin typeface="Calibri" panose="020F0502020204030204"/>
                <a:ea typeface="+mn-ea"/>
                <a:cs typeface="+mn-cs"/>
              </a:rPr>
              <a:t>enito</a:t>
            </a:r>
            <a:r>
              <a:rPr kumimoji="0" lang="es-ES" sz="1700" b="0" i="0" u="none" strike="noStrike" kern="1200" cap="none" spc="0" normalizeH="0" baseline="0" noProof="0" dirty="0">
                <a:ln>
                  <a:noFill/>
                </a:ln>
                <a:effectLst/>
                <a:uLnTx/>
                <a:uFillTx/>
                <a:latin typeface="Calibri" panose="020F0502020204030204"/>
                <a:ea typeface="+mn-ea"/>
                <a:cs typeface="+mn-cs"/>
              </a:rPr>
              <a:t> </a:t>
            </a:r>
            <a:r>
              <a:rPr lang="es-ES" sz="1700" dirty="0">
                <a:latin typeface="Calibri" panose="020F0502020204030204"/>
              </a:rPr>
              <a:t>J</a:t>
            </a:r>
            <a:r>
              <a:rPr kumimoji="0" lang="es-ES" sz="1700" b="0" i="0" u="none" strike="noStrike" kern="1200" cap="none" spc="0" normalizeH="0" baseline="0" noProof="0" dirty="0" err="1">
                <a:ln>
                  <a:noFill/>
                </a:ln>
                <a:effectLst/>
                <a:uLnTx/>
                <a:uFillTx/>
                <a:latin typeface="Calibri" panose="020F0502020204030204"/>
                <a:ea typeface="+mn-ea"/>
                <a:cs typeface="+mn-cs"/>
              </a:rPr>
              <a:t>uárez</a:t>
            </a:r>
            <a:r>
              <a:rPr kumimoji="0" lang="es-ES" sz="1700" b="0" i="0" u="none" strike="noStrike" kern="1200" cap="none" spc="0" normalizeH="0" baseline="0" noProof="0" dirty="0">
                <a:ln>
                  <a:noFill/>
                </a:ln>
                <a:effectLst/>
                <a:uLnTx/>
                <a:uFillTx/>
                <a:latin typeface="Calibri" panose="020F0502020204030204"/>
                <a:ea typeface="+mn-ea"/>
                <a:cs typeface="+mn-cs"/>
              </a:rPr>
              <a:t> en la sección de Transparencia presupuestaria-armonización contable, se cumpla</a:t>
            </a:r>
            <a:r>
              <a:rPr lang="es-ES" sz="1700" dirty="0">
                <a:latin typeface="Calibri" panose="020F0502020204030204"/>
              </a:rPr>
              <a:t> </a:t>
            </a:r>
            <a:r>
              <a:rPr kumimoji="0" lang="es-ES" sz="1700" b="0" i="0" u="none" strike="noStrike" kern="1200" cap="none" spc="0" normalizeH="0" baseline="0" noProof="0" dirty="0">
                <a:ln>
                  <a:noFill/>
                </a:ln>
                <a:effectLst/>
                <a:uLnTx/>
                <a:uFillTx/>
                <a:latin typeface="Calibri" panose="020F0502020204030204"/>
                <a:ea typeface="+mn-ea"/>
                <a:cs typeface="+mn-cs"/>
              </a:rPr>
              <a:t>con las disposiciones del Título Quinto de la Ley </a:t>
            </a:r>
            <a:r>
              <a:rPr lang="es-ES" sz="1700" dirty="0">
                <a:latin typeface="Calibri" panose="020F0502020204030204"/>
              </a:rPr>
              <a:t>G</a:t>
            </a:r>
            <a:r>
              <a:rPr kumimoji="0" lang="es-ES" sz="1700" b="0" i="0" u="none" strike="noStrike" kern="1200" cap="none" spc="0" normalizeH="0" baseline="0" noProof="0" dirty="0" err="1">
                <a:ln>
                  <a:noFill/>
                </a:ln>
                <a:effectLst/>
                <a:uLnTx/>
                <a:uFillTx/>
                <a:latin typeface="Calibri" panose="020F0502020204030204"/>
                <a:ea typeface="+mn-ea"/>
                <a:cs typeface="+mn-cs"/>
              </a:rPr>
              <a:t>eneral</a:t>
            </a:r>
            <a:r>
              <a:rPr kumimoji="0" lang="es-ES" sz="1700" b="0" i="0" u="none" strike="noStrike" kern="1200" cap="none" spc="0" normalizeH="0" baseline="0" noProof="0" dirty="0">
                <a:ln>
                  <a:noFill/>
                </a:ln>
                <a:effectLst/>
                <a:uLnTx/>
                <a:uFillTx/>
                <a:latin typeface="Calibri" panose="020F0502020204030204"/>
                <a:ea typeface="+mn-ea"/>
                <a:cs typeface="+mn-cs"/>
              </a:rPr>
              <a:t> de Contabilidad </a:t>
            </a:r>
            <a:r>
              <a:rPr lang="es-ES" sz="1700" dirty="0">
                <a:latin typeface="Calibri" panose="020F0502020204030204"/>
              </a:rPr>
              <a:t>G</a:t>
            </a:r>
            <a:r>
              <a:rPr kumimoji="0" lang="es-ES" sz="1700" b="0" i="0" u="none" strike="noStrike" kern="1200" cap="none" spc="0" normalizeH="0" baseline="0" noProof="0" dirty="0" err="1">
                <a:ln>
                  <a:noFill/>
                </a:ln>
                <a:effectLst/>
                <a:uLnTx/>
                <a:uFillTx/>
                <a:latin typeface="Calibri" panose="020F0502020204030204"/>
                <a:ea typeface="+mn-ea"/>
                <a:cs typeface="+mn-cs"/>
              </a:rPr>
              <a:t>ubernamental</a:t>
            </a:r>
            <a:r>
              <a:rPr kumimoji="0" lang="es-ES" sz="1700" b="0" i="0" u="none" strike="noStrike" kern="1200" cap="none" spc="0" normalizeH="0" baseline="0" noProof="0" dirty="0">
                <a:ln>
                  <a:noFill/>
                </a:ln>
                <a:effectLst/>
                <a:uLnTx/>
                <a:uFillTx/>
                <a:latin typeface="Calibri" panose="020F0502020204030204"/>
                <a:ea typeface="+mn-ea"/>
                <a:cs typeface="+mn-cs"/>
              </a:rPr>
              <a:t> y de conformidad con lo establecido en el “Acuerdo que contiene los lineamientos para la integración, recepción y entrega de la Cuenta </a:t>
            </a:r>
            <a:r>
              <a:rPr lang="es-ES" sz="1700" dirty="0">
                <a:latin typeface="Calibri" panose="020F0502020204030204"/>
              </a:rPr>
              <a:t>P</a:t>
            </a:r>
            <a:r>
              <a:rPr kumimoji="0" lang="es-ES" sz="1700" b="0" i="0" u="none" strike="noStrike" kern="1200" cap="none" spc="0" normalizeH="0" baseline="0" noProof="0" dirty="0" err="1">
                <a:ln>
                  <a:noFill/>
                </a:ln>
                <a:effectLst/>
                <a:uLnTx/>
                <a:uFillTx/>
                <a:latin typeface="Calibri" panose="020F0502020204030204"/>
                <a:ea typeface="+mn-ea"/>
                <a:cs typeface="+mn-cs"/>
              </a:rPr>
              <a:t>ública</a:t>
            </a:r>
            <a:r>
              <a:rPr kumimoji="0" lang="es-ES" sz="1700" b="0" i="0" u="none" strike="noStrike" kern="1200" cap="none" spc="0" normalizeH="0" baseline="0" noProof="0" dirty="0">
                <a:ln>
                  <a:noFill/>
                </a:ln>
                <a:effectLst/>
                <a:uLnTx/>
                <a:uFillTx/>
                <a:latin typeface="Calibri" panose="020F0502020204030204"/>
                <a:ea typeface="+mn-ea"/>
                <a:cs typeface="+mn-cs"/>
              </a:rPr>
              <a:t> de las entidades fiscalizables ante la Auditoría </a:t>
            </a:r>
            <a:r>
              <a:rPr lang="es-ES" sz="1700" dirty="0">
                <a:latin typeface="Calibri" panose="020F0502020204030204"/>
              </a:rPr>
              <a:t>S</a:t>
            </a:r>
            <a:r>
              <a:rPr kumimoji="0" lang="es-ES" sz="1700" b="0" i="0" u="none" strike="noStrike" kern="1200" cap="none" spc="0" normalizeH="0" baseline="0" noProof="0" dirty="0" err="1">
                <a:ln>
                  <a:noFill/>
                </a:ln>
                <a:effectLst/>
                <a:uLnTx/>
                <a:uFillTx/>
                <a:latin typeface="Calibri" panose="020F0502020204030204"/>
                <a:ea typeface="+mn-ea"/>
                <a:cs typeface="+mn-cs"/>
              </a:rPr>
              <a:t>uperior</a:t>
            </a:r>
            <a:r>
              <a:rPr kumimoji="0" lang="es-ES" sz="1700" b="0" i="0" u="none" strike="noStrike" kern="1200" cap="none" spc="0" normalizeH="0" baseline="0" noProof="0" dirty="0">
                <a:ln>
                  <a:noFill/>
                </a:ln>
                <a:effectLst/>
                <a:uLnTx/>
                <a:uFillTx/>
                <a:latin typeface="Calibri" panose="020F0502020204030204"/>
                <a:ea typeface="+mn-ea"/>
                <a:cs typeface="+mn-cs"/>
              </a:rPr>
              <a:t> del Estado de  Quintana Roo”.</a:t>
            </a:r>
            <a:endParaRPr kumimoji="0" lang="es-ES_tradnl" sz="1700" b="0" i="0" u="none" strike="noStrike" kern="1200" cap="none" spc="0" normalizeH="0" baseline="0" noProof="0" dirty="0">
              <a:ln>
                <a:noFill/>
              </a:ln>
              <a:effectLst/>
              <a:uLnTx/>
              <a:uFillTx/>
              <a:latin typeface="Calibri" panose="020F0502020204030204"/>
              <a:ea typeface="+mn-ea"/>
              <a:cs typeface="+mn-cs"/>
            </a:endParaRPr>
          </a:p>
        </p:txBody>
      </p:sp>
      <p:graphicFrame>
        <p:nvGraphicFramePr>
          <p:cNvPr id="9" name="Gráfico 8">
            <a:extLst>
              <a:ext uri="{FF2B5EF4-FFF2-40B4-BE49-F238E27FC236}">
                <a16:creationId xmlns:a16="http://schemas.microsoft.com/office/drawing/2014/main" id="{3B68E4B2-C198-480D-AED1-3E9F444519A7}"/>
              </a:ext>
            </a:extLst>
          </p:cNvPr>
          <p:cNvGraphicFramePr>
            <a:graphicFrameLocks/>
          </p:cNvGraphicFramePr>
          <p:nvPr>
            <p:extLst>
              <p:ext uri="{D42A27DB-BD31-4B8C-83A1-F6EECF244321}">
                <p14:modId xmlns:p14="http://schemas.microsoft.com/office/powerpoint/2010/main" val="3481040852"/>
              </p:ext>
            </p:extLst>
          </p:nvPr>
        </p:nvGraphicFramePr>
        <p:xfrm>
          <a:off x="6096000" y="315759"/>
          <a:ext cx="4618182" cy="33250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Gráfico 9">
            <a:extLst>
              <a:ext uri="{FF2B5EF4-FFF2-40B4-BE49-F238E27FC236}">
                <a16:creationId xmlns:a16="http://schemas.microsoft.com/office/drawing/2014/main" id="{DEE30053-E877-4E97-B855-396F25A01F47}"/>
              </a:ext>
            </a:extLst>
          </p:cNvPr>
          <p:cNvGraphicFramePr>
            <a:graphicFrameLocks/>
          </p:cNvGraphicFramePr>
          <p:nvPr>
            <p:extLst>
              <p:ext uri="{D42A27DB-BD31-4B8C-83A1-F6EECF244321}">
                <p14:modId xmlns:p14="http://schemas.microsoft.com/office/powerpoint/2010/main" val="28860911"/>
              </p:ext>
            </p:extLst>
          </p:nvPr>
        </p:nvGraphicFramePr>
        <p:xfrm>
          <a:off x="6292603" y="3797310"/>
          <a:ext cx="4618182" cy="27449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05392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335666" y="408636"/>
            <a:ext cx="11655796"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de Contabilidad</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13" name="Imagen 12">
            <a:extLst>
              <a:ext uri="{FF2B5EF4-FFF2-40B4-BE49-F238E27FC236}">
                <a16:creationId xmlns:a16="http://schemas.microsoft.com/office/drawing/2014/main" id="{7BF88C81-372A-00AD-F8FC-7107880F87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154" y="2007756"/>
            <a:ext cx="2154602" cy="2842487"/>
          </a:xfrm>
          <a:prstGeom prst="rect">
            <a:avLst/>
          </a:prstGeom>
          <a:effectLst>
            <a:glow rad="101600">
              <a:schemeClr val="accent3">
                <a:satMod val="175000"/>
                <a:alpha val="40000"/>
              </a:schemeClr>
            </a:glow>
          </a:effectLst>
        </p:spPr>
      </p:pic>
      <p:pic>
        <p:nvPicPr>
          <p:cNvPr id="14" name="Imagen 13">
            <a:extLst>
              <a:ext uri="{FF2B5EF4-FFF2-40B4-BE49-F238E27FC236}">
                <a16:creationId xmlns:a16="http://schemas.microsoft.com/office/drawing/2014/main" id="{5530A27F-8C50-BC24-E93A-DA8F801787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7768819" y="2120330"/>
            <a:ext cx="1673951" cy="2647378"/>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15" name="Imagen 14">
            <a:extLst>
              <a:ext uri="{FF2B5EF4-FFF2-40B4-BE49-F238E27FC236}">
                <a16:creationId xmlns:a16="http://schemas.microsoft.com/office/drawing/2014/main" id="{9631AF74-6743-D085-93E0-E9839224752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5706494" y="2114021"/>
            <a:ext cx="1673951" cy="2703403"/>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17" name="Imagen 16">
            <a:extLst>
              <a:ext uri="{FF2B5EF4-FFF2-40B4-BE49-F238E27FC236}">
                <a16:creationId xmlns:a16="http://schemas.microsoft.com/office/drawing/2014/main" id="{87A94309-2480-920F-0BD9-FCF4D898270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bwMode="auto">
          <a:xfrm>
            <a:off x="3264159" y="2114021"/>
            <a:ext cx="2053961" cy="2703403"/>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20" name="Imagen 19">
            <a:extLst>
              <a:ext uri="{FF2B5EF4-FFF2-40B4-BE49-F238E27FC236}">
                <a16:creationId xmlns:a16="http://schemas.microsoft.com/office/drawing/2014/main" id="{D7FACF07-4917-9B0F-0D49-9F52A4F501F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bwMode="auto">
          <a:xfrm>
            <a:off x="10611375" y="2114021"/>
            <a:ext cx="856876" cy="2647378"/>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21" name="Imagen 20">
            <a:extLst>
              <a:ext uri="{FF2B5EF4-FFF2-40B4-BE49-F238E27FC236}">
                <a16:creationId xmlns:a16="http://schemas.microsoft.com/office/drawing/2014/main" id="{D8DF6EFE-8593-2BDD-A73E-18C47E40A17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bwMode="auto">
          <a:xfrm>
            <a:off x="9831144" y="2114020"/>
            <a:ext cx="838411" cy="2647379"/>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22" name="Imagen 21">
            <a:extLst>
              <a:ext uri="{FF2B5EF4-FFF2-40B4-BE49-F238E27FC236}">
                <a16:creationId xmlns:a16="http://schemas.microsoft.com/office/drawing/2014/main" id="{41613741-08A3-C341-213A-39F123D0A3E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bwMode="auto">
          <a:xfrm>
            <a:off x="3264159" y="5088948"/>
            <a:ext cx="2053961" cy="1094323"/>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86948265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Ion</Template>
  <TotalTime>4044</TotalTime>
  <Words>2800</Words>
  <Application>Microsoft Office PowerPoint</Application>
  <PresentationFormat>Panorámica</PresentationFormat>
  <Paragraphs>212</Paragraphs>
  <Slides>20</Slides>
  <Notes>12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20</vt:i4>
      </vt:variant>
    </vt:vector>
  </HeadingPairs>
  <TitlesOfParts>
    <vt:vector size="25" baseType="lpstr">
      <vt:lpstr>Arial</vt:lpstr>
      <vt:lpstr>Arial Black</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DELL</cp:lastModifiedBy>
  <cp:revision>508</cp:revision>
  <cp:lastPrinted>2024-10-11T17:59:02Z</cp:lastPrinted>
  <dcterms:created xsi:type="dcterms:W3CDTF">2021-04-16T16:11:05Z</dcterms:created>
  <dcterms:modified xsi:type="dcterms:W3CDTF">2024-10-15T17:02:01Z</dcterms:modified>
</cp:coreProperties>
</file>