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5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320" r:id="rId2"/>
    <p:sldId id="313" r:id="rId3"/>
    <p:sldId id="321" r:id="rId4"/>
    <p:sldId id="311" r:id="rId5"/>
    <p:sldId id="281" r:id="rId6"/>
    <p:sldId id="277" r:id="rId7"/>
    <p:sldId id="282" r:id="rId8"/>
    <p:sldId id="284" r:id="rId9"/>
    <p:sldId id="283" r:id="rId10"/>
    <p:sldId id="314" r:id="rId11"/>
    <p:sldId id="285" r:id="rId12"/>
    <p:sldId id="286" r:id="rId13"/>
    <p:sldId id="288" r:id="rId14"/>
    <p:sldId id="315" r:id="rId15"/>
    <p:sldId id="287" r:id="rId16"/>
    <p:sldId id="290" r:id="rId17"/>
    <p:sldId id="293" r:id="rId18"/>
    <p:sldId id="319" r:id="rId19"/>
    <p:sldId id="297" r:id="rId20"/>
  </p:sldIdLst>
  <p:sldSz cx="12192000" cy="6858000"/>
  <p:notesSz cx="6797675" cy="9926638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C19C"/>
    <a:srgbClr val="B38E5D"/>
    <a:srgbClr val="9D2449"/>
    <a:srgbClr val="621132"/>
    <a:srgbClr val="ECAA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57" autoAdjust="0"/>
    <p:restoredTop sz="95885"/>
  </p:normalViewPr>
  <p:slideViewPr>
    <p:cSldViewPr snapToGrid="0" snapToObjects="1">
      <p:cViewPr varScale="1">
        <p:scale>
          <a:sx n="110" d="100"/>
          <a:sy n="110" d="100"/>
        </p:scale>
        <p:origin x="48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Gr&#225;fico%20en%20Microsoft%20PowerPoint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TERCER%20TRIMESTRE%202024\Graficas\graficas%20CM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TERCER%20TRIMESTRE%202024\Graficas\graficas%20CM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TERCER%20TRIMESTRE%202024\Graficas\graficas%20CM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TERCER%20TRIMESTRE%202024\Graficas\graficas%20CM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TERCER%20TRIMESTRE%202024\Graficas\graficas%20CM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TERCER%20TRIMESTRE%202024\Graficas\graficas%20CM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TERCER%20TRIMESTRE%202024\Graficas\graficas%20CM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TERCER%20TRIMESTRE%202024\Graficas\graficas%20CM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TERCER%20TRIMESTRE%202024\Graficas\graficas%20CM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TERCER%20TRIMESTRE%202024\Graficas\graficas%20CM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TERCER%20TRIMESTRE%202024\Graficas\graficas%20CM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TERCER%20TRIMESTRE%202024\Graficas\graficas%20CM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TERCER%20TRIMESTRE%202024\Graficas\graficas%20CM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TERCER%20TRIMESTRE%202024\Graficas\graficas%20CM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TERCER%20TRIMESTRE%202024\Graficas\graficas%20CM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TERCER%20TRIMESTRE%202024\Graficas\graficas%20CM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DE INDICADORES ESTRATEGICOS DEL NIVEL FIN</a:t>
            </a:r>
          </a:p>
          <a:p>
            <a:pPr>
              <a:defRPr/>
            </a:pPr>
            <a:r>
              <a:rPr lang="es-MX" sz="1200" b="1" i="0" baseline="0" dirty="0">
                <a:effectLst/>
              </a:rPr>
              <a:t>EJE 1 BUEN GOBIERNO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TERCER TRIMESTRE 2024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16126106087109013"/>
          <c:y val="4.2051817810700651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'[Gráfico en Microsoft PowerPoint]FIN EJE 1 1T23'!$B$4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'[Gráfico en Microsoft PowerPoint]FIN EJE 1 1T23'!$C$3</c:f>
              <c:strCache>
                <c:ptCount val="1"/>
                <c:pt idx="0">
                  <c:v>Índice de Avance General </c:v>
                </c:pt>
              </c:strCache>
            </c:strRef>
          </c:cat>
          <c:val>
            <c:numRef>
              <c:f>'[Gráfico en Microsoft PowerPoint]FIN EJE 1 1T23'!$C$4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80-4877-9AB6-BA167F991CB5}"/>
            </c:ext>
          </c:extLst>
        </c:ser>
        <c:ser>
          <c:idx val="1"/>
          <c:order val="1"/>
          <c:tx>
            <c:strRef>
              <c:f>'[Gráfico en Microsoft PowerPoint]FIN EJE 1 1T23'!$B$5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'[Gráfico en Microsoft PowerPoint]FIN EJE 1 1T23'!$C$3</c:f>
              <c:strCache>
                <c:ptCount val="1"/>
                <c:pt idx="0">
                  <c:v>Índice de Avance General </c:v>
                </c:pt>
              </c:strCache>
            </c:strRef>
          </c:cat>
          <c:val>
            <c:numRef>
              <c:f>'[Gráfico en Microsoft PowerPoint]FIN EJE 1 1T23'!$C$5</c:f>
              <c:numCache>
                <c:formatCode>0.0</c:formatCode>
                <c:ptCount val="1"/>
                <c:pt idx="0">
                  <c:v>88.7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180-4877-9AB6-BA167F991CB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8524428875213178E-2"/>
                  <c:y val="-3.51518325853797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180-4877-9AB6-BA167F991C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'FIN EJE 1 1T23'!#REF!</c:f>
            </c:multiLvlStrRef>
          </c:cat>
          <c:val>
            <c:numRef>
              <c:f>'[Gráfico en Microsoft PowerPoint]FIN EJE 1 1T23'!$C$6</c:f>
              <c:numCache>
                <c:formatCode>0.00%</c:formatCode>
                <c:ptCount val="1"/>
                <c:pt idx="0">
                  <c:v>0.98555555555555563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180-4877-9AB6-BA167F991C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6432"/>
        <c:crosses val="autoZero"/>
        <c:crossBetween val="between"/>
      </c:valAx>
      <c:valAx>
        <c:axId val="-882921200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25281591057276864"/>
          <c:y val="1.992749252998354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DIMRA'!$B$4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DIMRA'!$C$3:$D$3</c:f>
              <c:strCache>
                <c:ptCount val="2"/>
                <c:pt idx="0">
                  <c:v>Quejas y/o denuncias ciudadanas recibidas</c:v>
                </c:pt>
                <c:pt idx="1">
                  <c:v>Personas atendidas por la Contraloría Municipal</c:v>
                </c:pt>
              </c:strCache>
            </c:strRef>
          </c:cat>
          <c:val>
            <c:numRef>
              <c:f>'ACT DIMRA'!$C$4:$D$4</c:f>
              <c:numCache>
                <c:formatCode>General</c:formatCode>
                <c:ptCount val="2"/>
                <c:pt idx="0">
                  <c:v>50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63-4286-ADD8-7E8614A39AF1}"/>
            </c:ext>
          </c:extLst>
        </c:ser>
        <c:ser>
          <c:idx val="1"/>
          <c:order val="1"/>
          <c:tx>
            <c:strRef>
              <c:f>'ACT DIMRA'!$B$5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DIMRA'!$C$3:$D$3</c:f>
              <c:strCache>
                <c:ptCount val="2"/>
                <c:pt idx="0">
                  <c:v>Quejas y/o denuncias ciudadanas recibidas</c:v>
                </c:pt>
                <c:pt idx="1">
                  <c:v>Personas atendidas por la Contraloría Municipal</c:v>
                </c:pt>
              </c:strCache>
            </c:strRef>
          </c:cat>
          <c:val>
            <c:numRef>
              <c:f>'ACT DIMRA'!$C$5:$D$5</c:f>
              <c:numCache>
                <c:formatCode>General</c:formatCode>
                <c:ptCount val="2"/>
                <c:pt idx="0">
                  <c:v>56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E63-4286-ADD8-7E8614A39AF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106.66%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5D3-4307-8338-C86C249CA5D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DIMRA'!$C$3:$D$3</c:f>
              <c:strCache>
                <c:ptCount val="2"/>
                <c:pt idx="0">
                  <c:v>Quejas y/o denuncias ciudadanas recibidas</c:v>
                </c:pt>
                <c:pt idx="1">
                  <c:v>Personas atendidas por la Contraloría Municipal</c:v>
                </c:pt>
              </c:strCache>
            </c:strRef>
          </c:cat>
          <c:val>
            <c:numRef>
              <c:f>'ACT DIMRA'!$C$6:$D$6</c:f>
              <c:numCache>
                <c:formatCode>0.00%</c:formatCode>
                <c:ptCount val="2"/>
                <c:pt idx="0">
                  <c:v>1.1200000000000001</c:v>
                </c:pt>
                <c:pt idx="1">
                  <c:v>1.0666666666666667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E63-4286-ADD8-7E8614A39A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24504016755175628"/>
          <c:y val="2.65089573675478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DS &gt;20'!$B$4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 &gt;20'!$C$3:$D$3</c:f>
              <c:strCache>
                <c:ptCount val="2"/>
                <c:pt idx="0">
                  <c:v>Resoluciones a Servidores Públicos y/o particulares</c:v>
                </c:pt>
                <c:pt idx="1">
                  <c:v>Sanciones Impuestas a Servidores Públicos y/o Particulares</c:v>
                </c:pt>
              </c:strCache>
            </c:strRef>
          </c:cat>
          <c:val>
            <c:numRef>
              <c:f>'ACT DS &gt;20'!$C$4:$D$4</c:f>
              <c:numCache>
                <c:formatCode>General</c:formatCode>
                <c:ptCount val="2"/>
                <c:pt idx="0">
                  <c:v>14</c:v>
                </c:pt>
                <c:pt idx="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FF-4FA6-BBF1-68076BF40E0E}"/>
            </c:ext>
          </c:extLst>
        </c:ser>
        <c:ser>
          <c:idx val="1"/>
          <c:order val="1"/>
          <c:tx>
            <c:strRef>
              <c:f>'ACT DS &gt;20'!$B$5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 &gt;20'!$C$3:$D$3</c:f>
              <c:strCache>
                <c:ptCount val="2"/>
                <c:pt idx="0">
                  <c:v>Resoluciones a Servidores Públicos y/o particulares</c:v>
                </c:pt>
                <c:pt idx="1">
                  <c:v>Sanciones Impuestas a Servidores Públicos y/o Particulares</c:v>
                </c:pt>
              </c:strCache>
            </c:strRef>
          </c:cat>
          <c:val>
            <c:numRef>
              <c:f>'ACT DS &gt;20'!$C$5:$D$5</c:f>
              <c:numCache>
                <c:formatCode>General</c:formatCode>
                <c:ptCount val="2"/>
                <c:pt idx="0">
                  <c:v>27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4FF-4FA6-BBF1-68076BF40E0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0680084642485844"/>
                  <c:y val="-9.214017848143349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192.85%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14FF-4FA6-BBF1-68076BF40E0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90.90%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4392-4F4F-8EBA-7383DBB968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 &gt;20'!$C$3:$D$3</c:f>
              <c:strCache>
                <c:ptCount val="2"/>
                <c:pt idx="0">
                  <c:v>Resoluciones a Servidores Públicos y/o particulares</c:v>
                </c:pt>
                <c:pt idx="1">
                  <c:v>Sanciones Impuestas a Servidores Públicos y/o Particulares</c:v>
                </c:pt>
              </c:strCache>
            </c:strRef>
          </c:cat>
          <c:val>
            <c:numRef>
              <c:f>'ACT DS &gt;20'!$C$6:$D$6</c:f>
              <c:numCache>
                <c:formatCode>0.00%</c:formatCode>
                <c:ptCount val="2"/>
                <c:pt idx="0">
                  <c:v>1.9285714285714286</c:v>
                </c:pt>
                <c:pt idx="1">
                  <c:v>0.90909090909090906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4FF-4FA6-BBF1-68076BF40E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23200011257882763"/>
          <c:y val="1.99276164754866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1146351877102245"/>
          <c:y val="0.20807754909160855"/>
          <c:w val="0.76832444978595049"/>
          <c:h val="0.623911328836506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'ACT. DS &lt;20'!$B$4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DS &lt;20'!$C$3:$D$3</c:f>
              <c:strCache>
                <c:ptCount val="2"/>
                <c:pt idx="0">
                  <c:v>Acuerdos de Notificación e Integración de los Procedimientos de Responsabilidad Administrativa</c:v>
                </c:pt>
                <c:pt idx="1">
                  <c:v> Constancias de No Inhabilitación Emitidas</c:v>
                </c:pt>
              </c:strCache>
            </c:strRef>
          </c:cat>
          <c:val>
            <c:numRef>
              <c:f>'ACT. DS &lt;20'!$C$4:$D$4</c:f>
              <c:numCache>
                <c:formatCode>General</c:formatCode>
                <c:ptCount val="2"/>
                <c:pt idx="0">
                  <c:v>617</c:v>
                </c:pt>
                <c:pt idx="1">
                  <c:v>309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A6-4C5F-9DBD-85D79734D77E}"/>
            </c:ext>
          </c:extLst>
        </c:ser>
        <c:ser>
          <c:idx val="1"/>
          <c:order val="1"/>
          <c:tx>
            <c:strRef>
              <c:f>'ACT. DS &lt;20'!$B$5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DS &lt;20'!$C$3:$D$3</c:f>
              <c:strCache>
                <c:ptCount val="2"/>
                <c:pt idx="0">
                  <c:v>Acuerdos de Notificación e Integración de los Procedimientos de Responsabilidad Administrativa</c:v>
                </c:pt>
                <c:pt idx="1">
                  <c:v> Constancias de No Inhabilitación Emitidas</c:v>
                </c:pt>
              </c:strCache>
            </c:strRef>
          </c:cat>
          <c:val>
            <c:numRef>
              <c:f>'ACT. DS &lt;20'!$C$5:$D$5</c:f>
              <c:numCache>
                <c:formatCode>General</c:formatCode>
                <c:ptCount val="2"/>
                <c:pt idx="0">
                  <c:v>797</c:v>
                </c:pt>
                <c:pt idx="1">
                  <c:v>298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1A6-4C5F-9DBD-85D79734D77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9.5063238761129917E-2"/>
                  <c:y val="2.48636354403714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1A6-4C5F-9DBD-85D79734D77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DS &lt;20'!$C$3:$D$3</c:f>
              <c:strCache>
                <c:ptCount val="2"/>
                <c:pt idx="0">
                  <c:v>Acuerdos de Notificación e Integración de los Procedimientos de Responsabilidad Administrativa</c:v>
                </c:pt>
                <c:pt idx="1">
                  <c:v> Constancias de No Inhabilitación Emitidas</c:v>
                </c:pt>
              </c:strCache>
            </c:strRef>
          </c:cat>
          <c:val>
            <c:numRef>
              <c:f>'ACT. DS &lt;20'!$C$6:$D$6</c:f>
              <c:numCache>
                <c:formatCode>0.00%</c:formatCode>
                <c:ptCount val="2"/>
                <c:pt idx="0">
                  <c:v>1.2917341977309562</c:v>
                </c:pt>
                <c:pt idx="1">
                  <c:v>0.96440129449838186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1A6-4C5F-9DBD-85D79734D7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1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2362808568393363"/>
          <c:y val="1.99275390744521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CI &gt;40'!$B$4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CI &gt;40'!$C$3</c:f>
              <c:strCache>
                <c:ptCount val="1"/>
                <c:pt idx="0">
                  <c:v> Acciones de Control y Seguimiento de la Contraloría Interna de la SMOPyS</c:v>
                </c:pt>
              </c:strCache>
            </c:strRef>
          </c:cat>
          <c:val>
            <c:numRef>
              <c:f>'ACT CI &gt;40'!$C$4</c:f>
              <c:numCache>
                <c:formatCode>General</c:formatCode>
                <c:ptCount val="1"/>
                <c:pt idx="0">
                  <c:v>106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95-45C0-9332-1A05FC3E93FE}"/>
            </c:ext>
          </c:extLst>
        </c:ser>
        <c:ser>
          <c:idx val="1"/>
          <c:order val="1"/>
          <c:tx>
            <c:strRef>
              <c:f>'ACT CI &gt;40'!$B$5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CI &gt;40'!$C$3</c:f>
              <c:strCache>
                <c:ptCount val="1"/>
                <c:pt idx="0">
                  <c:v> Acciones de Control y Seguimiento de la Contraloría Interna de la SMOPyS</c:v>
                </c:pt>
              </c:strCache>
            </c:strRef>
          </c:cat>
          <c:val>
            <c:numRef>
              <c:f>'ACT CI &gt;40'!$C$5</c:f>
              <c:numCache>
                <c:formatCode>General</c:formatCode>
                <c:ptCount val="1"/>
                <c:pt idx="0">
                  <c:v>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295-45C0-9332-1A05FC3E93F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87.73%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F6A2-46D0-BB16-B37D49854E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CI &gt;40'!$C$3</c:f>
              <c:strCache>
                <c:ptCount val="1"/>
                <c:pt idx="0">
                  <c:v> Acciones de Control y Seguimiento de la Contraloría Interna de la SMOPyS</c:v>
                </c:pt>
              </c:strCache>
            </c:strRef>
          </c:cat>
          <c:val>
            <c:numRef>
              <c:f>'ACT CI &gt;40'!$C$6</c:f>
              <c:numCache>
                <c:formatCode>0.00%</c:formatCode>
                <c:ptCount val="1"/>
                <c:pt idx="0">
                  <c:v>0.87735849056603776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295-45C0-9332-1A05FC3E93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2362808568393363"/>
          <c:y val="1.99275390744521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CI &lt;40'!$B$4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38E5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5AE-4FBE-8C9D-D4CB509D252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CI &lt;40'!$C$3:$D$3</c:f>
              <c:strCache>
                <c:ptCount val="2"/>
                <c:pt idx="0">
                  <c:v> Acciones de Control y Seguimiento de la Contraloria Interna del Sistema DIF Municipal</c:v>
                </c:pt>
                <c:pt idx="1">
                  <c:v> Acciones de Control y Seguimiento de la Contraloría Interna de la SMSPyT</c:v>
                </c:pt>
              </c:strCache>
            </c:strRef>
          </c:cat>
          <c:val>
            <c:numRef>
              <c:f>'ACT CI &lt;40'!$C$4:$D$4</c:f>
              <c:numCache>
                <c:formatCode>General</c:formatCode>
                <c:ptCount val="2"/>
                <c:pt idx="0">
                  <c:v>200</c:v>
                </c:pt>
                <c:pt idx="1">
                  <c:v>143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5AE-4FBE-8C9D-D4CB509D252B}"/>
            </c:ext>
          </c:extLst>
        </c:ser>
        <c:ser>
          <c:idx val="1"/>
          <c:order val="1"/>
          <c:tx>
            <c:strRef>
              <c:f>'ACT CI &lt;40'!$B$5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CI &lt;40'!$C$3:$D$3</c:f>
              <c:strCache>
                <c:ptCount val="2"/>
                <c:pt idx="0">
                  <c:v> Acciones de Control y Seguimiento de la Contraloria Interna del Sistema DIF Municipal</c:v>
                </c:pt>
                <c:pt idx="1">
                  <c:v> Acciones de Control y Seguimiento de la Contraloría Interna de la SMSPyT</c:v>
                </c:pt>
              </c:strCache>
            </c:strRef>
          </c:cat>
          <c:val>
            <c:numRef>
              <c:f>'ACT CI &lt;40'!$C$5:$D$5</c:f>
              <c:numCache>
                <c:formatCode>General</c:formatCode>
                <c:ptCount val="2"/>
                <c:pt idx="0">
                  <c:v>196</c:v>
                </c:pt>
                <c:pt idx="1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5AE-4FBE-8C9D-D4CB509D252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6.1147342696838553E-2"/>
                  <c:y val="-4.16334001792292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5AE-4FBE-8C9D-D4CB509D252B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63.63%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2F7F-44DB-8ACC-B0DCD4E95D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CI &lt;40'!$C$3:$D$3</c:f>
              <c:strCache>
                <c:ptCount val="2"/>
                <c:pt idx="0">
                  <c:v> Acciones de Control y Seguimiento de la Contraloria Interna del Sistema DIF Municipal</c:v>
                </c:pt>
                <c:pt idx="1">
                  <c:v> Acciones de Control y Seguimiento de la Contraloría Interna de la SMSPyT</c:v>
                </c:pt>
              </c:strCache>
            </c:strRef>
          </c:cat>
          <c:val>
            <c:numRef>
              <c:f>'ACT CI &lt;40'!$C$6:$D$6</c:f>
              <c:numCache>
                <c:formatCode>0.00%</c:formatCode>
                <c:ptCount val="2"/>
                <c:pt idx="0">
                  <c:v>0.98</c:v>
                </c:pt>
                <c:pt idx="1">
                  <c:v>0.63636363636363635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B5AE-4FBE-8C9D-D4CB509D25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36060425144405844"/>
          <c:y val="3.542747200766557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UACM &gt;6'!$B$4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&gt;6'!$C$3:$G$3</c:f>
              <c:strCache>
                <c:ptCount val="5"/>
                <c:pt idx="0">
                  <c:v> Instrumentos normativos y asesorías Juridicas</c:v>
                </c:pt>
                <c:pt idx="1">
                  <c:v> Asesorías y Capacitaciones de Control Interno e Implementación del modelo COSO  </c:v>
                </c:pt>
                <c:pt idx="2">
                  <c:v>Resolución de expedientes</c:v>
                </c:pt>
                <c:pt idx="3">
                  <c:v> Actualización de inventarios de bienes muebles</c:v>
                </c:pt>
                <c:pt idx="4">
                  <c:v>Sistemas Informáticos</c:v>
                </c:pt>
              </c:strCache>
            </c:strRef>
          </c:cat>
          <c:val>
            <c:numRef>
              <c:f>'ACT UACM &gt;6'!$C$4:$G$4</c:f>
              <c:numCache>
                <c:formatCode>General</c:formatCode>
                <c:ptCount val="5"/>
                <c:pt idx="0">
                  <c:v>6</c:v>
                </c:pt>
                <c:pt idx="1">
                  <c:v>5</c:v>
                </c:pt>
                <c:pt idx="2">
                  <c:v>3</c:v>
                </c:pt>
                <c:pt idx="3">
                  <c:v>0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8A-4EAE-BD03-76B4A284587E}"/>
            </c:ext>
          </c:extLst>
        </c:ser>
        <c:ser>
          <c:idx val="1"/>
          <c:order val="1"/>
          <c:tx>
            <c:strRef>
              <c:f>'ACT UACM &gt;6'!$B$5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&gt;6'!$C$3:$G$3</c:f>
              <c:strCache>
                <c:ptCount val="5"/>
                <c:pt idx="0">
                  <c:v> Instrumentos normativos y asesorías Juridicas</c:v>
                </c:pt>
                <c:pt idx="1">
                  <c:v> Asesorías y Capacitaciones de Control Interno e Implementación del modelo COSO  </c:v>
                </c:pt>
                <c:pt idx="2">
                  <c:v>Resolución de expedientes</c:v>
                </c:pt>
                <c:pt idx="3">
                  <c:v> Actualización de inventarios de bienes muebles</c:v>
                </c:pt>
                <c:pt idx="4">
                  <c:v>Sistemas Informáticos</c:v>
                </c:pt>
              </c:strCache>
            </c:strRef>
          </c:cat>
          <c:val>
            <c:numRef>
              <c:f>'ACT UACM &gt;6'!$C$5:$G$5</c:f>
              <c:numCache>
                <c:formatCode>General</c:formatCode>
                <c:ptCount val="5"/>
                <c:pt idx="0">
                  <c:v>6</c:v>
                </c:pt>
                <c:pt idx="1">
                  <c:v>13</c:v>
                </c:pt>
                <c:pt idx="2">
                  <c:v>3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18A-4EAE-BD03-76B4A284587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Pt>
            <c:idx val="3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2-518A-4EAE-BD03-76B4A284587E}"/>
              </c:ext>
            </c:extLst>
          </c:dPt>
          <c:dLbls>
            <c:dLbl>
              <c:idx val="0"/>
              <c:layout>
                <c:manualLayout>
                  <c:x val="-9.2827001752164469E-3"/>
                  <c:y val="3.7333341172355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18A-4EAE-BD03-76B4A284587E}"/>
                </c:ext>
              </c:extLst>
            </c:dLbl>
            <c:dLbl>
              <c:idx val="3"/>
              <c:layout>
                <c:manualLayout>
                  <c:x val="3.7130800700864428E-3"/>
                  <c:y val="-5.60000117585326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18A-4EAE-BD03-76B4A284587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&gt;6'!$C$3:$G$3</c:f>
              <c:strCache>
                <c:ptCount val="5"/>
                <c:pt idx="0">
                  <c:v> Instrumentos normativos y asesorías Juridicas</c:v>
                </c:pt>
                <c:pt idx="1">
                  <c:v> Asesorías y Capacitaciones de Control Interno e Implementación del modelo COSO  </c:v>
                </c:pt>
                <c:pt idx="2">
                  <c:v>Resolución de expedientes</c:v>
                </c:pt>
                <c:pt idx="3">
                  <c:v> Actualización de inventarios de bienes muebles</c:v>
                </c:pt>
                <c:pt idx="4">
                  <c:v>Sistemas Informáticos</c:v>
                </c:pt>
              </c:strCache>
            </c:strRef>
          </c:cat>
          <c:val>
            <c:numRef>
              <c:f>'ACT UACM &gt;6'!$C$6:$G$6</c:f>
              <c:numCache>
                <c:formatCode>0.00%</c:formatCode>
                <c:ptCount val="5"/>
                <c:pt idx="0">
                  <c:v>1</c:v>
                </c:pt>
                <c:pt idx="1">
                  <c:v>2.6</c:v>
                </c:pt>
                <c:pt idx="2">
                  <c:v>1</c:v>
                </c:pt>
                <c:pt idx="3">
                  <c:v>0</c:v>
                </c:pt>
                <c:pt idx="4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18A-4EAE-BD03-76B4A28458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26286619801728761"/>
          <c:y val="1.46631553246533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UACM &gt;300'!$B$4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&gt;300'!$C$3:$D$3</c:f>
              <c:strCache>
                <c:ptCount val="2"/>
                <c:pt idx="0">
                  <c:v> Visitas de Supervisión y Asesorías a Organismos Descentralizados</c:v>
                </c:pt>
                <c:pt idx="1">
                  <c:v> Promedio de Cumplimiento Normativo de Organismos Descentralizados</c:v>
                </c:pt>
              </c:strCache>
            </c:strRef>
          </c:cat>
          <c:val>
            <c:numRef>
              <c:f>'ACT UACM &gt;300'!$C$4:$D$4</c:f>
              <c:numCache>
                <c:formatCode>General</c:formatCode>
                <c:ptCount val="2"/>
                <c:pt idx="0">
                  <c:v>111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3C-4AAB-AF20-262920BA3CA7}"/>
            </c:ext>
          </c:extLst>
        </c:ser>
        <c:ser>
          <c:idx val="1"/>
          <c:order val="1"/>
          <c:tx>
            <c:strRef>
              <c:f>'ACT UACM &gt;300'!$B$5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4C19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C53C-4AAB-AF20-262920BA3CA7}"/>
              </c:ext>
            </c:extLst>
          </c:dPt>
          <c:dPt>
            <c:idx val="1"/>
            <c:invertIfNegative val="0"/>
            <c:bubble3D val="0"/>
            <c:spPr>
              <a:solidFill>
                <a:srgbClr val="D4C19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C53C-4AAB-AF20-262920BA3CA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&gt;300'!$C$3:$D$3</c:f>
              <c:strCache>
                <c:ptCount val="2"/>
                <c:pt idx="0">
                  <c:v> Visitas de Supervisión y Asesorías a Organismos Descentralizados</c:v>
                </c:pt>
                <c:pt idx="1">
                  <c:v> Promedio de Cumplimiento Normativo de Organismos Descentralizados</c:v>
                </c:pt>
              </c:strCache>
            </c:strRef>
          </c:cat>
          <c:val>
            <c:numRef>
              <c:f>'ACT UACM &gt;300'!$C$5:$D$5</c:f>
              <c:numCache>
                <c:formatCode>General</c:formatCode>
                <c:ptCount val="2"/>
                <c:pt idx="0">
                  <c:v>111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53C-4AAB-AF20-262920BA3CA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8072348240678229E-17"/>
                  <c:y val="5.86666789851293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53C-4AAB-AF20-262920BA3CA7}"/>
                </c:ext>
              </c:extLst>
            </c:dLbl>
            <c:dLbl>
              <c:idx val="1"/>
              <c:layout>
                <c:manualLayout>
                  <c:x val="-3.713080070086579E-3"/>
                  <c:y val="-4.53333428521455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53C-4AAB-AF20-262920BA3CA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&gt;300'!$C$3:$D$3</c:f>
              <c:strCache>
                <c:ptCount val="2"/>
                <c:pt idx="0">
                  <c:v> Visitas de Supervisión y Asesorías a Organismos Descentralizados</c:v>
                </c:pt>
                <c:pt idx="1">
                  <c:v> Promedio de Cumplimiento Normativo de Organismos Descentralizados</c:v>
                </c:pt>
              </c:strCache>
            </c:strRef>
          </c:cat>
          <c:val>
            <c:numRef>
              <c:f>'ACT UACM &gt;300'!$C$6:$D$6</c:f>
              <c:numCache>
                <c:formatCode>0.00%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C53C-4AAB-AF20-262920BA3C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695871"/>
        <c:axId val="176677983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176677983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76695871"/>
        <c:crosses val="max"/>
        <c:crossBetween val="between"/>
      </c:valAx>
      <c:catAx>
        <c:axId val="17669587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667798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4580786698179835"/>
          <c:y val="1.945736300201256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UACM &lt;300'!$B$4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&lt;300'!$C$3</c:f>
              <c:strCache>
                <c:ptCount val="1"/>
                <c:pt idx="0">
                  <c:v>Actividades administrativas, financieras y de control interno de la Contraloría Municipal</c:v>
                </c:pt>
              </c:strCache>
            </c:strRef>
          </c:cat>
          <c:val>
            <c:numRef>
              <c:f>'ACT UACM &lt;300'!$C$4</c:f>
              <c:numCache>
                <c:formatCode>General</c:formatCode>
                <c:ptCount val="1"/>
                <c:pt idx="0">
                  <c:v>380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E0-4C3F-8825-3FFBCB43B2A8}"/>
            </c:ext>
          </c:extLst>
        </c:ser>
        <c:ser>
          <c:idx val="1"/>
          <c:order val="1"/>
          <c:tx>
            <c:strRef>
              <c:f>'ACT UACM &lt;300'!$B$5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&lt;300'!$C$3</c:f>
              <c:strCache>
                <c:ptCount val="1"/>
                <c:pt idx="0">
                  <c:v>Actividades administrativas, financieras y de control interno de la Contraloría Municipal</c:v>
                </c:pt>
              </c:strCache>
            </c:strRef>
          </c:cat>
          <c:val>
            <c:numRef>
              <c:f>'ACT UACM &lt;300'!$C$5</c:f>
              <c:numCache>
                <c:formatCode>General</c:formatCode>
                <c:ptCount val="1"/>
                <c:pt idx="0">
                  <c:v>382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DE0-4C3F-8825-3FFBCB43B2A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5.0126580946168821E-2"/>
                  <c:y val="8.0000016797903781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100.52%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FDE0-4C3F-8825-3FFBCB43B2A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&lt;300'!$C$3</c:f>
              <c:strCache>
                <c:ptCount val="1"/>
                <c:pt idx="0">
                  <c:v>Actividades administrativas, financieras y de control interno de la Contraloría Municipal</c:v>
                </c:pt>
              </c:strCache>
            </c:strRef>
          </c:cat>
          <c:val>
            <c:numRef>
              <c:f>'ACT UACM &lt;300'!$C$6</c:f>
              <c:numCache>
                <c:formatCode>0.00%</c:formatCode>
                <c:ptCount val="1"/>
                <c:pt idx="0">
                  <c:v>1.0052631578947369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DE0-4C3F-8825-3FFBCB43B2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695871"/>
        <c:axId val="176677983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in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176677983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76695871"/>
        <c:crosses val="max"/>
        <c:crossBetween val="between"/>
      </c:valAx>
      <c:catAx>
        <c:axId val="17669587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667798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PROPÓSITO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15698009803894397"/>
          <c:y val="1.80323116683746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'Propósito CM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9D244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CM '!$C$3</c:f>
              <c:strCache>
                <c:ptCount val="1"/>
                <c:pt idx="0">
                  <c:v>Cumplimiento y Seguimiento de las Rendición de Cuentas de las Dependencias y Entidades de la Administración Pública Muncipal</c:v>
                </c:pt>
              </c:strCache>
            </c:strRef>
          </c:cat>
          <c:val>
            <c:numRef>
              <c:f>'Propósito CM '!$C$4</c:f>
              <c:numCache>
                <c:formatCode>#,##0</c:formatCode>
                <c:ptCount val="1"/>
                <c:pt idx="0">
                  <c:v>7688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A1-4844-B677-632FAFDAA6FF}"/>
            </c:ext>
          </c:extLst>
        </c:ser>
        <c:ser>
          <c:idx val="1"/>
          <c:order val="1"/>
          <c:tx>
            <c:strRef>
              <c:f>'Propósito CM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B31F5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31F5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EA1-4844-B677-632FAFDAA6F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CM '!$C$3</c:f>
              <c:strCache>
                <c:ptCount val="1"/>
                <c:pt idx="0">
                  <c:v>Cumplimiento y Seguimiento de las Rendición de Cuentas de las Dependencias y Entidades de la Administración Pública Muncipal</c:v>
                </c:pt>
              </c:strCache>
            </c:strRef>
          </c:cat>
          <c:val>
            <c:numRef>
              <c:f>'Propósito CM '!$C$5</c:f>
              <c:numCache>
                <c:formatCode>#,##0</c:formatCode>
                <c:ptCount val="1"/>
                <c:pt idx="0">
                  <c:v>7277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EA1-4844-B677-632FAFDAA6F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5103255255607192E-2"/>
                  <c:y val="-8.39485506565902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EA1-4844-B677-632FAFDAA6F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C00000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CM '!$C$3</c:f>
              <c:strCache>
                <c:ptCount val="1"/>
                <c:pt idx="0">
                  <c:v>Cumplimiento y Seguimiento de las Rendición de Cuentas de las Dependencias y Entidades de la Administración Pública Muncipal</c:v>
                </c:pt>
              </c:strCache>
            </c:strRef>
          </c:cat>
          <c:val>
            <c:numRef>
              <c:f>'Propósito CM '!$C$6</c:f>
              <c:numCache>
                <c:formatCode>0.00%</c:formatCode>
                <c:ptCount val="1"/>
                <c:pt idx="0">
                  <c:v>0.94654006243496358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6EA1-4844-B677-632FAFDAA6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6432"/>
        <c:crosses val="autoZero"/>
        <c:crossBetween val="between"/>
      </c:valAx>
      <c:valAx>
        <c:axId val="-882921200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baseline="0" dirty="0">
                <a:effectLst/>
              </a:rPr>
              <a:t>METAS PLANEADAS Y ALCANZADAS A NIVEL ACTIVIDAD </a:t>
            </a:r>
            <a:endParaRPr lang="es-MX" sz="1100" dirty="0"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baseline="0" dirty="0">
                <a:effectLst/>
              </a:rPr>
              <a:t>EN UNIDADES Y PORCENTAJE DE AVANCE</a:t>
            </a:r>
            <a:endParaRPr lang="es-MX" sz="1100" dirty="0">
              <a:effectLst/>
            </a:endParaRPr>
          </a:p>
        </c:rich>
      </c:tx>
      <c:layout>
        <c:manualLayout>
          <c:xMode val="edge"/>
          <c:yMode val="edge"/>
          <c:x val="0.12362808568393363"/>
          <c:y val="1.99275390744521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17285175678963324"/>
          <c:y val="0.3775"/>
          <c:w val="0.59234533352197793"/>
          <c:h val="0.320693569553805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'ACT. 1.1 DAOP'!$B$4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1.1 DAOP'!$C$3</c:f>
              <c:strCache>
                <c:ptCount val="1"/>
                <c:pt idx="0">
                  <c:v>Auditorias y Revisiones a la Obra Pública, adquisiciones y servicios relacionados</c:v>
                </c:pt>
              </c:strCache>
            </c:strRef>
          </c:cat>
          <c:val>
            <c:numRef>
              <c:f>'ACT. 1.1 DAOP'!$C$4</c:f>
              <c:numCache>
                <c:formatCode>General</c:formatCode>
                <c:ptCount val="1"/>
                <c:pt idx="0">
                  <c:v>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83-4C6D-8811-0200E091FD89}"/>
            </c:ext>
          </c:extLst>
        </c:ser>
        <c:ser>
          <c:idx val="1"/>
          <c:order val="1"/>
          <c:tx>
            <c:strRef>
              <c:f>'ACT. 1.1 DAOP'!$B$5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1.1 DAOP'!$C$3</c:f>
              <c:strCache>
                <c:ptCount val="1"/>
                <c:pt idx="0">
                  <c:v>Auditorias y Revisiones a la Obra Pública, adquisiciones y servicios relacionados</c:v>
                </c:pt>
              </c:strCache>
            </c:strRef>
          </c:cat>
          <c:val>
            <c:numRef>
              <c:f>'ACT. 1.1 DAOP'!$C$5</c:f>
              <c:numCache>
                <c:formatCode>General</c:formatCode>
                <c:ptCount val="1"/>
                <c:pt idx="0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883-4C6D-8811-0200E091FD8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6461282102997227E-2"/>
                  <c:y val="-0.1000000000000000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86.95%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4883-4C6D-8811-0200E091FD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1.1 DAOP'!$C$3</c:f>
              <c:strCache>
                <c:ptCount val="1"/>
                <c:pt idx="0">
                  <c:v>Auditorias y Revisiones a la Obra Pública, adquisiciones y servicios relacionados</c:v>
                </c:pt>
              </c:strCache>
            </c:strRef>
          </c:cat>
          <c:val>
            <c:numRef>
              <c:f>'ACT. 1.1 DAOP'!$C$6</c:f>
              <c:numCache>
                <c:formatCode>0.00%</c:formatCode>
                <c:ptCount val="1"/>
                <c:pt idx="0">
                  <c:v>0.86956521739130432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883-4C6D-8811-0200E091FD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2362808568393363"/>
          <c:y val="1.99275390744521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17285175678963324"/>
          <c:y val="0.3775"/>
          <c:w val="0.59234533352197793"/>
          <c:h val="0.320693569553805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'ACT. 1.2 DAOP (2)'!$B$4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1.2 DAOP (2)'!$C$3</c:f>
              <c:strCache>
                <c:ptCount val="1"/>
                <c:pt idx="0">
                  <c:v>Verificaciones en materia de construcción</c:v>
                </c:pt>
              </c:strCache>
            </c:strRef>
          </c:cat>
          <c:val>
            <c:numRef>
              <c:f>'ACT. 1.2 DAOP (2)'!$C$4</c:f>
              <c:numCache>
                <c:formatCode>General</c:formatCode>
                <c:ptCount val="1"/>
                <c:pt idx="0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A5-4DF0-AE30-65A812C19ADE}"/>
            </c:ext>
          </c:extLst>
        </c:ser>
        <c:ser>
          <c:idx val="1"/>
          <c:order val="1"/>
          <c:tx>
            <c:strRef>
              <c:f>'ACT. 1.2 DAOP (2)'!$B$5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1.2 DAOP (2)'!$C$3</c:f>
              <c:strCache>
                <c:ptCount val="1"/>
                <c:pt idx="0">
                  <c:v>Verificaciones en materia de construcción</c:v>
                </c:pt>
              </c:strCache>
            </c:strRef>
          </c:cat>
          <c:val>
            <c:numRef>
              <c:f>'ACT. 1.2 DAOP (2)'!$C$5</c:f>
              <c:numCache>
                <c:formatCode>General</c:formatCode>
                <c:ptCount val="1"/>
                <c:pt idx="0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A5-4DF0-AE30-65A812C19AD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6461282102997227E-2"/>
                  <c:y val="-0.100000000000000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3A5-4DF0-AE30-65A812C19A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1.2 DAOP (2)'!$C$3</c:f>
              <c:strCache>
                <c:ptCount val="1"/>
                <c:pt idx="0">
                  <c:v>Verificaciones en materia de construcción</c:v>
                </c:pt>
              </c:strCache>
            </c:strRef>
          </c:cat>
          <c:val>
            <c:numRef>
              <c:f>'ACT. 1.2 DAOP (2)'!$C$6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3A5-4DF0-AE30-65A812C19A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2362797858524797"/>
          <c:y val="3.325434308630714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16282112217029773"/>
          <c:y val="0.37304357475596578"/>
          <c:w val="0.65747804066261828"/>
          <c:h val="0.465503065389964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'ACT. 2.1 Y 2.2 DA'!$B$4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38E5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701-46E6-9011-B6CE1AC7104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2.1 Y 2.2 DA'!$C$3</c:f>
              <c:strCache>
                <c:ptCount val="1"/>
                <c:pt idx="0">
                  <c:v>Acciones de Control y Seguimiento a la Cuenta Pública.</c:v>
                </c:pt>
              </c:strCache>
            </c:strRef>
          </c:cat>
          <c:val>
            <c:numRef>
              <c:f>'ACT. 2.1 Y 2.2 DA'!$C$4</c:f>
              <c:numCache>
                <c:formatCode>General</c:formatCode>
                <c:ptCount val="1"/>
                <c:pt idx="0">
                  <c:v>3200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701-46E6-9011-B6CE1AC7104B}"/>
            </c:ext>
          </c:extLst>
        </c:ser>
        <c:ser>
          <c:idx val="1"/>
          <c:order val="1"/>
          <c:tx>
            <c:strRef>
              <c:f>'ACT. 2.1 Y 2.2 DA'!$B$5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2.1 Y 2.2 DA'!$C$3</c:f>
              <c:strCache>
                <c:ptCount val="1"/>
                <c:pt idx="0">
                  <c:v>Acciones de Control y Seguimiento a la Cuenta Pública.</c:v>
                </c:pt>
              </c:strCache>
            </c:strRef>
          </c:cat>
          <c:val>
            <c:numRef>
              <c:f>'ACT. 2.1 Y 2.2 DA'!$C$5</c:f>
              <c:numCache>
                <c:formatCode>General</c:formatCode>
                <c:ptCount val="1"/>
                <c:pt idx="0">
                  <c:v>3907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701-46E6-9011-B6CE1AC7104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5860837473398706"/>
                  <c:y val="-7.184325909650468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701-46E6-9011-B6CE1AC7104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2.1 Y 2.2 DA'!$C$3</c:f>
              <c:strCache>
                <c:ptCount val="1"/>
                <c:pt idx="0">
                  <c:v>Acciones de Control y Seguimiento a la Cuenta Pública.</c:v>
                </c:pt>
              </c:strCache>
            </c:strRef>
          </c:cat>
          <c:val>
            <c:numRef>
              <c:f>'ACT. 2.1 Y 2.2 DA'!$C$6</c:f>
              <c:numCache>
                <c:formatCode>0.00%</c:formatCode>
                <c:ptCount val="1"/>
                <c:pt idx="0">
                  <c:v>1.2209375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4701-46E6-9011-B6CE1AC710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2726353569872539"/>
          <c:y val="1.99276534008756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'ACT. 2.2 DA'!$B$4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2.2 DA'!$C$3</c:f>
              <c:strCache>
                <c:ptCount val="1"/>
                <c:pt idx="0">
                  <c:v> Auditorías, Revisiones y Arqueos</c:v>
                </c:pt>
              </c:strCache>
            </c:strRef>
          </c:cat>
          <c:val>
            <c:numRef>
              <c:f>'ACT. 2.2 DA'!$C$4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30D-4355-9A88-281E198B5BA6}"/>
            </c:ext>
          </c:extLst>
        </c:ser>
        <c:ser>
          <c:idx val="1"/>
          <c:order val="1"/>
          <c:tx>
            <c:strRef>
              <c:f>'ACT. 2.2 DA'!$B$5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2.2 DA'!$C$3</c:f>
              <c:strCache>
                <c:ptCount val="1"/>
                <c:pt idx="0">
                  <c:v> Auditorías, Revisiones y Arqueos</c:v>
                </c:pt>
              </c:strCache>
            </c:strRef>
          </c:cat>
          <c:val>
            <c:numRef>
              <c:f>'ACT. 2.2 DA'!$C$5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30D-4355-9A88-281E198B5BA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6546966307660702E-4"/>
                  <c:y val="-9.262032197026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30D-4355-9A88-281E198B5BA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2.2 DA'!$C$3</c:f>
              <c:strCache>
                <c:ptCount val="1"/>
                <c:pt idx="0">
                  <c:v> Auditorías, Revisiones y Arqueos</c:v>
                </c:pt>
              </c:strCache>
            </c:strRef>
          </c:cat>
          <c:val>
            <c:numRef>
              <c:f>'ACT. 2.2 DA'!$C$6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30D-4355-9A88-281E198B5B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2159132119017593"/>
          <c:y val="4.73443475272357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14088371808102085"/>
          <c:y val="0.26854708417054335"/>
          <c:w val="0.72465975864327548"/>
          <c:h val="0.452020732832172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'ACT. FP &gt;40'!$B$4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FP &gt;40'!$C$3:$D$3</c:f>
              <c:strCache>
                <c:ptCount val="2"/>
                <c:pt idx="0">
                  <c:v>Integración de Comités de Contraloría Social</c:v>
                </c:pt>
                <c:pt idx="1">
                  <c:v>Actas de Entrega y Recepción Concluidas     </c:v>
                </c:pt>
              </c:strCache>
            </c:strRef>
          </c:cat>
          <c:val>
            <c:numRef>
              <c:f>'ACT. FP &gt;40'!$C$4:$D$4</c:f>
              <c:numCache>
                <c:formatCode>General</c:formatCode>
                <c:ptCount val="2"/>
                <c:pt idx="0">
                  <c:v>10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74-4AEA-AD05-67A8C0544757}"/>
            </c:ext>
          </c:extLst>
        </c:ser>
        <c:ser>
          <c:idx val="1"/>
          <c:order val="1"/>
          <c:tx>
            <c:strRef>
              <c:f>'ACT. FP &gt;40'!$B$5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FP &gt;40'!$C$3:$D$3</c:f>
              <c:strCache>
                <c:ptCount val="2"/>
                <c:pt idx="0">
                  <c:v>Integración de Comités de Contraloría Social</c:v>
                </c:pt>
                <c:pt idx="1">
                  <c:v>Actas de Entrega y Recepción Concluidas     </c:v>
                </c:pt>
              </c:strCache>
            </c:strRef>
          </c:cat>
          <c:val>
            <c:numRef>
              <c:f>'ACT. FP &gt;40'!$C$5:$D$5</c:f>
              <c:numCache>
                <c:formatCode>General</c:formatCode>
                <c:ptCount val="2"/>
                <c:pt idx="0">
                  <c:v>4</c:v>
                </c:pt>
                <c:pt idx="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B74-4AEA-AD05-67A8C054475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0551635012024702E-3"/>
                  <c:y val="-0.160082971579166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B74-4AEA-AD05-67A8C0544757}"/>
                </c:ext>
              </c:extLst>
            </c:dLbl>
            <c:dLbl>
              <c:idx val="1"/>
              <c:layout>
                <c:manualLayout>
                  <c:x val="-0.108923665563729"/>
                  <c:y val="-5.71298431806391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B74-4AEA-AD05-67A8C054475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FP &gt;40'!$C$3:$D$3</c:f>
              <c:strCache>
                <c:ptCount val="2"/>
                <c:pt idx="0">
                  <c:v>Integración de Comités de Contraloría Social</c:v>
                </c:pt>
                <c:pt idx="1">
                  <c:v>Actas de Entrega y Recepción Concluidas     </c:v>
                </c:pt>
              </c:strCache>
            </c:strRef>
          </c:cat>
          <c:val>
            <c:numRef>
              <c:f>'ACT. FP &gt;40'!$C$6:$D$6</c:f>
              <c:numCache>
                <c:formatCode>0.00%</c:formatCode>
                <c:ptCount val="2"/>
                <c:pt idx="0">
                  <c:v>0.4</c:v>
                </c:pt>
                <c:pt idx="1">
                  <c:v>1.8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B74-4AEA-AD05-67A8C05447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786559"/>
        <c:axId val="176794879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176794879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76786559"/>
        <c:crosses val="max"/>
        <c:crossBetween val="between"/>
      </c:valAx>
      <c:catAx>
        <c:axId val="17678655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6794879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24609333942215436"/>
          <c:y val="2.69618629011911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14088371808102085"/>
          <c:y val="0.26854708417054335"/>
          <c:w val="0.72465975864327548"/>
          <c:h val="0.452020732832172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'ACT. FP &gt;4'!$B$4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38E5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0E9-4A53-8469-E3B6486BE0FE}"/>
              </c:ext>
            </c:extLst>
          </c:dPt>
          <c:dPt>
            <c:idx val="1"/>
            <c:invertIfNegative val="0"/>
            <c:bubble3D val="0"/>
            <c:spPr>
              <a:solidFill>
                <a:srgbClr val="B38E5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0E9-4A53-8469-E3B6486BE0FE}"/>
              </c:ext>
            </c:extLst>
          </c:dPt>
          <c:dPt>
            <c:idx val="2"/>
            <c:invertIfNegative val="0"/>
            <c:bubble3D val="0"/>
            <c:spPr>
              <a:solidFill>
                <a:srgbClr val="B38E5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0E9-4A53-8469-E3B6486BE0F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FP &gt;4'!$C$3:$E$3</c:f>
              <c:strCache>
                <c:ptCount val="3"/>
                <c:pt idx="0">
                  <c:v>Evaluaciones del Programa Municipal de Acreditación "Calidad y Servicio con CUENTAS CLARAS".(PMACSCC)
</c:v>
                </c:pt>
                <c:pt idx="1">
                  <c:v>Actividades de combate a la corrupcion implementadas.</c:v>
                </c:pt>
                <c:pt idx="2">
                  <c:v>Evaluación y Seguimiento al Programa Especial Anticorrupción Implementado</c:v>
                </c:pt>
              </c:strCache>
            </c:strRef>
          </c:cat>
          <c:val>
            <c:numRef>
              <c:f>'ACT. FP &gt;4'!$C$4:$E$4</c:f>
              <c:numCache>
                <c:formatCode>0.00</c:formatCode>
                <c:ptCount val="3"/>
                <c:pt idx="0">
                  <c:v>2</c:v>
                </c:pt>
                <c:pt idx="1">
                  <c:v>0</c:v>
                </c:pt>
                <c:pt idx="2" formatCode="General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0E9-4A53-8469-E3B6486BE0FE}"/>
            </c:ext>
          </c:extLst>
        </c:ser>
        <c:ser>
          <c:idx val="1"/>
          <c:order val="1"/>
          <c:tx>
            <c:strRef>
              <c:f>'ACT. FP &gt;4'!$B$5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FP &gt;4'!$C$3:$E$3</c:f>
              <c:strCache>
                <c:ptCount val="3"/>
                <c:pt idx="0">
                  <c:v>Evaluaciones del Programa Municipal de Acreditación "Calidad y Servicio con CUENTAS CLARAS".(PMACSCC)
</c:v>
                </c:pt>
                <c:pt idx="1">
                  <c:v>Actividades de combate a la corrupcion implementadas.</c:v>
                </c:pt>
                <c:pt idx="2">
                  <c:v>Evaluación y Seguimiento al Programa Especial Anticorrupción Implementado</c:v>
                </c:pt>
              </c:strCache>
            </c:strRef>
          </c:cat>
          <c:val>
            <c:numRef>
              <c:f>'ACT. FP &gt;4'!$C$5:$E$5</c:f>
              <c:numCache>
                <c:formatCode>0.00</c:formatCode>
                <c:ptCount val="3"/>
                <c:pt idx="0">
                  <c:v>2</c:v>
                </c:pt>
                <c:pt idx="1">
                  <c:v>3</c:v>
                </c:pt>
                <c:pt idx="2" formatCode="General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00E9-4A53-8469-E3B6486BE0F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036719160104993E-2"/>
                  <c:y val="0.124136086762739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0E9-4A53-8469-E3B6486BE0FE}"/>
                </c:ext>
              </c:extLst>
            </c:dLbl>
            <c:dLbl>
              <c:idx val="2"/>
              <c:layout>
                <c:manualLayout>
                  <c:x val="-3.3153543307086614E-3"/>
                  <c:y val="0.10799088793146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0E9-4A53-8469-E3B6486BE0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FP &gt;4'!$C$3:$E$3</c:f>
              <c:strCache>
                <c:ptCount val="3"/>
                <c:pt idx="0">
                  <c:v>Evaluaciones del Programa Municipal de Acreditación "Calidad y Servicio con CUENTAS CLARAS".(PMACSCC)
</c:v>
                </c:pt>
                <c:pt idx="1">
                  <c:v>Actividades de combate a la corrupcion implementadas.</c:v>
                </c:pt>
                <c:pt idx="2">
                  <c:v>Evaluación y Seguimiento al Programa Especial Anticorrupción Implementado</c:v>
                </c:pt>
              </c:strCache>
            </c:strRef>
          </c:cat>
          <c:val>
            <c:numRef>
              <c:f>'ACT. FP &gt;4'!$C$6:$E$6</c:f>
              <c:numCache>
                <c:formatCode>0.00%</c:formatCode>
                <c:ptCount val="3"/>
                <c:pt idx="0">
                  <c:v>1</c:v>
                </c:pt>
                <c:pt idx="1">
                  <c:v>0</c:v>
                </c:pt>
                <c:pt idx="2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00E9-4A53-8469-E3B6486BE0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786559"/>
        <c:axId val="176794879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176794879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76786559"/>
        <c:crosses val="max"/>
        <c:crossBetween val="between"/>
      </c:valAx>
      <c:catAx>
        <c:axId val="17678655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6794879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34999163956856094"/>
          <c:y val="5.16379759487075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14088371808102085"/>
          <c:y val="0.26854708417054335"/>
          <c:w val="0.72465975864327548"/>
          <c:h val="0.452020732832172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 FP &lt;40'!$B$4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FP &lt;40'!$C$3:$E$3</c:f>
              <c:strCache>
                <c:ptCount val="3"/>
                <c:pt idx="0">
                  <c:v>Registros del Padrón en el Sistema Municipal de Inspectores</c:v>
                </c:pt>
                <c:pt idx="1">
                  <c:v> Cumplimiento en Declaraciones Patrimoniales y de Interés  de sujetos obligados                             </c:v>
                </c:pt>
                <c:pt idx="2">
                  <c:v>Evaluaciones aplicadas para detectar la satisfacción de los usuarios en Trámites y Servicios.</c:v>
                </c:pt>
              </c:strCache>
            </c:strRef>
          </c:cat>
          <c:val>
            <c:numRef>
              <c:f>'ACT FP &lt;40'!$C$4:$E$4</c:f>
              <c:numCache>
                <c:formatCode>General</c:formatCode>
                <c:ptCount val="3"/>
                <c:pt idx="0" formatCode="0.00">
                  <c:v>240</c:v>
                </c:pt>
                <c:pt idx="1">
                  <c:v>250</c:v>
                </c:pt>
                <c:pt idx="2">
                  <c:v>1500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BC-4489-9B5F-A469D92B712E}"/>
            </c:ext>
          </c:extLst>
        </c:ser>
        <c:ser>
          <c:idx val="1"/>
          <c:order val="1"/>
          <c:tx>
            <c:strRef>
              <c:f>'ACT FP &lt;40'!$B$5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FP &lt;40'!$C$3:$E$3</c:f>
              <c:strCache>
                <c:ptCount val="3"/>
                <c:pt idx="0">
                  <c:v>Registros del Padrón en el Sistema Municipal de Inspectores</c:v>
                </c:pt>
                <c:pt idx="1">
                  <c:v> Cumplimiento en Declaraciones Patrimoniales y de Interés  de sujetos obligados                             </c:v>
                </c:pt>
                <c:pt idx="2">
                  <c:v>Evaluaciones aplicadas para detectar la satisfacción de los usuarios en Trámites y Servicios.</c:v>
                </c:pt>
              </c:strCache>
            </c:strRef>
          </c:cat>
          <c:val>
            <c:numRef>
              <c:f>'ACT FP &lt;40'!$C$5:$E$5</c:f>
              <c:numCache>
                <c:formatCode>General</c:formatCode>
                <c:ptCount val="3"/>
                <c:pt idx="0" formatCode="0.00">
                  <c:v>250</c:v>
                </c:pt>
                <c:pt idx="1">
                  <c:v>285</c:v>
                </c:pt>
                <c:pt idx="2">
                  <c:v>239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5BC-4489-9B5F-A469D92B712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1002215534065073E-2"/>
                  <c:y val="-6.2757456139693454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104.16%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65BC-4489-9B5F-A469D92B712E}"/>
                </c:ext>
              </c:extLst>
            </c:dLbl>
            <c:dLbl>
              <c:idx val="1"/>
              <c:layout>
                <c:manualLayout>
                  <c:x val="-6.8585998286435607E-2"/>
                  <c:y val="6.47317517649217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5BC-4489-9B5F-A469D92B712E}"/>
                </c:ext>
              </c:extLst>
            </c:dLbl>
            <c:dLbl>
              <c:idx val="2"/>
              <c:layout>
                <c:manualLayout>
                  <c:x val="0"/>
                  <c:y val="-0.1027447764278287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5BC-4489-9B5F-A469D92B712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FP &lt;40'!$C$3:$E$3</c:f>
              <c:strCache>
                <c:ptCount val="3"/>
                <c:pt idx="0">
                  <c:v>Registros del Padrón en el Sistema Municipal de Inspectores</c:v>
                </c:pt>
                <c:pt idx="1">
                  <c:v> Cumplimiento en Declaraciones Patrimoniales y de Interés  de sujetos obligados                             </c:v>
                </c:pt>
                <c:pt idx="2">
                  <c:v>Evaluaciones aplicadas para detectar la satisfacción de los usuarios en Trámites y Servicios.</c:v>
                </c:pt>
              </c:strCache>
            </c:strRef>
          </c:cat>
          <c:val>
            <c:numRef>
              <c:f>'ACT FP &lt;40'!$C$6:$E$6</c:f>
              <c:numCache>
                <c:formatCode>0.00%</c:formatCode>
                <c:ptCount val="3"/>
                <c:pt idx="0">
                  <c:v>1.0416666666666667</c:v>
                </c:pt>
                <c:pt idx="1">
                  <c:v>1.1399999999999999</c:v>
                </c:pt>
                <c:pt idx="2">
                  <c:v>0.15933333333333333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65BC-4489-9B5F-A469D92B71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733311"/>
        <c:axId val="176754527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dirty="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176754527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76733311"/>
        <c:crosses val="max"/>
        <c:crossBetween val="between"/>
      </c:valAx>
      <c:catAx>
        <c:axId val="17673331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675452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10/17/2024</a:t>
            </a:fld>
            <a:endParaRPr lang="en-U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9490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9490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6002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359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691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4B6457-97E7-414B-9DDF-F351C914E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BB76DE1-0A04-0D4A-AAC4-B1EF5D2E6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4791CD-CA7A-5A46-A023-9CB0C3814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17/10/2024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43C7484-024B-4746-85C0-0C4B76698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85D070-424F-CC4B-BA10-E02C744C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93973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EFBC21-16D8-BE49-B0D4-BCFA86759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4321B81-1BB8-8E4B-8FDC-08571E646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22D281-A4E4-2944-ADA2-82CFA66DC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17/10/2024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92F3B37-0916-3542-A4A0-2BD5F334A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BA2205C-C199-5E49-B4A5-7BA8062C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79214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F80E750-39C1-DF43-8259-6260E36B8D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D799E0-5A90-2D47-AD40-D69014B2AE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9D79760-9DAB-EE4E-B913-CCB3D3E19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17/10/2024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32F2D8-463B-1D48-9B45-94804A7C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610823-C2FD-1646-A13E-BC35FE5C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700242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F7B8E9-ACCF-DE40-A42D-411CC6C2C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AF23D8-4817-F341-BD0D-AD2483116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42EE89-7F71-9343-9B4A-4CCC03CB1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17/10/2024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5B16D72-F859-0840-A8D7-DA762D6C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A86A1E-7B22-B74C-8070-CF30F6604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626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B9C628-9B10-184A-BF90-18FD6F7B4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C2212D1-AAC1-5A45-B5D9-938CF9382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EEFD7F-B503-CF46-AAB6-87ECD52C4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17/10/2024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441AD8-1AE7-8B41-91AF-AA44AED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CB71F90-59AB-4444-A018-A274A3E0A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506226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AC2119-27FB-9E4E-B5BF-C07D60A2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AE2BA35-CA44-4143-9D52-3B0670DF9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63DD19E-9D30-4244-BBD3-0E837A055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678B5C8-C21B-EB4A-88ED-56F534C08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17/10/2024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2E11DB-6CEC-D94B-AF53-E1F78286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039FF7D-B361-9A48-A5CA-852F925A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458213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8F61B8-1510-8D49-944E-80BD7A0A0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024911C-54FD-8C48-8BFC-DAADFA749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229F621-9CD7-DC45-9D28-6AE199E37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D714FEE-1909-5E48-91CF-A21B02204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2E05B77-07EF-DD40-BDA8-27CE8530FD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11822A6-C32F-A042-A924-46F961F50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17/10/2024</a:t>
            </a:fld>
            <a:endParaRPr lang="es-ES_tradnl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0A22F9E-4514-A94E-B6C3-85A0EC5DE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2C40D86-05B5-D742-ADF3-FC3495B3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100850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9C358-8BD9-A344-8B1F-1221E620E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E0BA330-F8F8-F245-940E-473577E73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17/10/2024</a:t>
            </a:fld>
            <a:endParaRPr lang="es-ES_tradnl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27DC52B-72AC-1C42-92B4-3B59FDE7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8C35862-B345-2444-85EC-9CBBC8C1B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1798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5176637-01DD-5F41-BC28-36B81411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17/10/2024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2F34602-5039-0247-8615-72F1A1A06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9413057-F7D0-6344-A2E9-15A59EB12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63268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3F3766-B4F1-A243-82E1-33E9FFDA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55258C-4D20-504B-907D-0579E54A1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D630014-8F63-5240-8880-4050E1028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E78B4A-DA56-D14F-A5CD-E2CF4083A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17/10/2024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810CB0D-135B-D14D-BE44-2200DD72E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43A78BF-33D8-D34E-9568-F94CDCAA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89342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13F14F-80CB-CF4A-9AA5-FA760D3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06937E-0175-C946-9717-BB41ED62EC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668A21C-4975-5544-9675-CC0DB3EC8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1A18AD6-0A33-5145-96CA-68491155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17/10/2024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8E64733-ADBF-B94F-A858-886186875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D52B227-78C6-9E49-920F-03A65D44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00247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CA23C3-FA5F-2446-A92B-9C10A5421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260BC84-BB76-E842-B1E5-25D870CB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C34074-78C5-4048-88CA-EBDF41FB7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17/10/2024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F080F6-92E7-4545-9012-1F02D5BEC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0EE611-63F7-434A-B371-B1A784428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24422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7.png"/><Relationship Id="rId7" Type="http://schemas.openxmlformats.org/officeDocument/2006/relationships/image" Target="../media/image2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30FB9387-1C05-E1B8-D716-E8DD7659E9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33600" y="660504"/>
            <a:ext cx="9144000" cy="1655762"/>
          </a:xfrm>
        </p:spPr>
        <p:txBody>
          <a:bodyPr/>
          <a:lstStyle/>
          <a:p>
            <a:r>
              <a:rPr lang="es-MX" sz="2400" b="1" dirty="0">
                <a:latin typeface="Arial Black" panose="020B0604020202020204" pitchFamily="34" charset="0"/>
                <a:cs typeface="Arial Black" panose="020B0604020202020204" pitchFamily="34" charset="0"/>
              </a:rPr>
              <a:t>DÉCIMA PRIMERA SESIÓN ORDINARIA 2022-2024</a:t>
            </a:r>
          </a:p>
          <a:p>
            <a:pPr algn="ctr"/>
            <a:r>
              <a:rPr lang="es-MX" sz="2400" dirty="0">
                <a:latin typeface="Arial Black" panose="020B0604020202020204" pitchFamily="34" charset="0"/>
                <a:cs typeface="Arial Black" panose="020B0604020202020204" pitchFamily="34" charset="0"/>
              </a:rPr>
              <a:t>SUBCOMITÉ SECTORIAL DEL </a:t>
            </a:r>
          </a:p>
          <a:p>
            <a:pPr algn="ctr"/>
            <a:r>
              <a:rPr lang="es-MX" sz="3600" dirty="0">
                <a:latin typeface="Arial Black" panose="020B0604020202020204" pitchFamily="34" charset="0"/>
                <a:cs typeface="Arial Black" panose="020B0604020202020204" pitchFamily="34" charset="0"/>
              </a:rPr>
              <a:t>EJE 1 </a:t>
            </a:r>
            <a:r>
              <a:rPr lang="es-MX" sz="3600" b="1" dirty="0">
                <a:latin typeface="Arial Black" panose="020B0604020202020204" pitchFamily="34" charset="0"/>
                <a:cs typeface="Arial Black" panose="020B0604020202020204" pitchFamily="34" charset="0"/>
              </a:rPr>
              <a:t>BUEN GOBIERNO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6CA6AF6-6A8A-AEB8-3E3F-A4E087AD926A}"/>
              </a:ext>
            </a:extLst>
          </p:cNvPr>
          <p:cNvSpPr txBox="1"/>
          <p:nvPr/>
        </p:nvSpPr>
        <p:spPr>
          <a:xfrm>
            <a:off x="855215" y="2537638"/>
            <a:ext cx="112110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/>
              <a:t>INFORME</a:t>
            </a:r>
            <a:r>
              <a:rPr lang="es-MX" sz="2400" dirty="0"/>
              <a:t> </a:t>
            </a:r>
            <a:r>
              <a:rPr lang="es-MX" sz="2400" b="1" dirty="0"/>
              <a:t>DE AVANCES EN CUMPLIMIENTO DE METAS Y OBJETIVOS</a:t>
            </a:r>
          </a:p>
          <a:p>
            <a:pPr algn="ctr"/>
            <a:r>
              <a:rPr lang="es-MX" sz="2400" b="1" dirty="0"/>
              <a:t>PROGRAMA DE CONTROL DEL EJERCICIO DEL GASTO Y LA RENDICIÓN DE CUENTAS </a:t>
            </a:r>
          </a:p>
          <a:p>
            <a:pPr algn="ctr"/>
            <a:r>
              <a:rPr lang="es-MX" sz="2400" b="1" dirty="0"/>
              <a:t>CONTRALORÍA MUNICIPAL</a:t>
            </a:r>
          </a:p>
          <a:p>
            <a:pPr algn="ctr"/>
            <a:endParaRPr lang="es-MX" sz="2400" b="1" dirty="0"/>
          </a:p>
          <a:p>
            <a:pPr algn="ctr"/>
            <a:r>
              <a:rPr lang="es-MX" sz="2400" dirty="0"/>
              <a:t>CORRESPONDIENTE AL TERCER TRIMESTRE</a:t>
            </a:r>
            <a:br>
              <a:rPr lang="es-MX" sz="2400" dirty="0"/>
            </a:br>
            <a:r>
              <a:rPr lang="es-MX" sz="2400" dirty="0"/>
              <a:t>JULIO – SEPTIEMBRE 2024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79F5951-699A-57A3-C0A0-72C57C3E4D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-2294010" y="3425242"/>
            <a:ext cx="5638188" cy="484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C0172BA-892D-A343-D5A2-620F1B2E42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833" y="5265713"/>
            <a:ext cx="4058952" cy="100284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2E5F5DEB-816B-694E-674B-F3923AE556D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129"/>
          <a:stretch/>
        </p:blipFill>
        <p:spPr>
          <a:xfrm>
            <a:off x="8688291" y="5067334"/>
            <a:ext cx="3426420" cy="134123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6AEAF53-B732-FD8D-35A0-08DB318D10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7763" y="5265713"/>
            <a:ext cx="3250528" cy="1002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8934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3"/>
            <a:ext cx="3400462" cy="53645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391887" y="234504"/>
            <a:ext cx="11245932" cy="22972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b="1" dirty="0"/>
              <a:t>DIRECCIÓN DE LA FUNCIÓN PÚBLICA MUNICIPAL 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s-ES_tradnl" b="1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/>
              <a:t>LA DIRECCIÓN DE LA FUNCIÓN PÚBLICA MUNICIPAL </a:t>
            </a:r>
            <a:r>
              <a:rPr lang="es-ES" sz="1600" dirty="0"/>
              <a:t>ALCANZÓ 104.16% DE LA META PLANEADA EN LA ACTIVIDAD DE REGISTROS DEL PATRÓN EN EL SISTEMA MUNICIPAL DE INSPECTORES.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sz="1600" dirty="0"/>
              <a:t>ASIMISMO, EN LA ACTIVIDAD CUMPLIMIENTO EN DECLARACIONES PATRIMONIALES Y DE INTERÉS DE SUJETOS OBLIGADOS SE SUPERÓ LA META EN UN 114% TOMANDO COMO BASE LA META PLANEADA.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sz="1600" dirty="0"/>
              <a:t>Y EN LO QUE RESPECTA EN LA ACTIVIDAD DE EVALUACIONES APLICADAS PARA DETECTAR LA SATISFACCIÓN DE LOS USUARIOS EN LOS TRÁMITES Y SERVICIOS SE CUMPLIÓ CON UN 15.93% DE AVANCE.</a:t>
            </a:r>
            <a:endParaRPr lang="es-ES" sz="11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00000000-0008-0000-07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7273562"/>
              </p:ext>
            </p:extLst>
          </p:nvPr>
        </p:nvGraphicFramePr>
        <p:xfrm>
          <a:off x="1630087" y="2742440"/>
          <a:ext cx="8769531" cy="38883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77585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270025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serrat"/>
              </a:rPr>
              <a:t>Evidencias Fotográficas de la Dirección de la Función Pública Municipal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5" name="Imagen 4"/>
          <p:cNvPicPr/>
          <p:nvPr/>
        </p:nvPicPr>
        <p:blipFill rotWithShape="1">
          <a:blip r:embed="rId4"/>
          <a:srcRect t="11615" b="11615"/>
          <a:stretch/>
        </p:blipFill>
        <p:spPr bwMode="auto">
          <a:xfrm>
            <a:off x="677240" y="2626443"/>
            <a:ext cx="3189366" cy="28860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Imagen 5"/>
          <p:cNvPicPr/>
          <p:nvPr/>
        </p:nvPicPr>
        <p:blipFill rotWithShape="1">
          <a:blip r:embed="rId5"/>
          <a:srcRect l="12638" r="12638"/>
          <a:stretch/>
        </p:blipFill>
        <p:spPr bwMode="auto">
          <a:xfrm>
            <a:off x="4362135" y="2589783"/>
            <a:ext cx="3189366" cy="29593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Imagen 6"/>
          <p:cNvPicPr/>
          <p:nvPr/>
        </p:nvPicPr>
        <p:blipFill rotWithShape="1">
          <a:blip r:embed="rId6"/>
          <a:srcRect l="12247" r="12247"/>
          <a:stretch/>
        </p:blipFill>
        <p:spPr>
          <a:xfrm>
            <a:off x="8047030" y="2553119"/>
            <a:ext cx="3189366" cy="29593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27919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496389" y="229885"/>
            <a:ext cx="11173097" cy="18916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prstClr val="black"/>
                </a:solidFill>
                <a:latin typeface="Calibri" panose="020F0502020204030204"/>
              </a:rPr>
              <a:t>DIRECCIÓN DE INVESTIGACIÓN EN MATERIA DE RESPONSABILIDADES ADMINISTRATIVAS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2000" b="1" dirty="0">
              <a:solidFill>
                <a:prstClr val="black"/>
              </a:solidFill>
              <a:latin typeface="Calibri" panose="020F0502020204030204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</a:pPr>
            <a:r>
              <a:rPr lang="es-ES_tradnl" dirty="0"/>
              <a:t>LA DIRECCIÓN DE INVESTIGACIÓN EN MATERIA DE RESPONSABILIDADES ADMINISTRATIVAS EN LO REFERENTE A LA ACTIVIDAD DE QUEJAS O DENUNCIAS CIUDADANAS RECIBIDAS,  ALCANZÓ UN 112%  DE CUMPLIMIENTO.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</a:pPr>
            <a:endParaRPr lang="es-ES_tradnl" dirty="0"/>
          </a:p>
          <a:p>
            <a:pPr lvl="0" algn="just">
              <a:lnSpc>
                <a:spcPct val="90000"/>
              </a:lnSpc>
              <a:spcAft>
                <a:spcPts val="600"/>
              </a:spcAft>
            </a:pPr>
            <a:r>
              <a:rPr lang="es-ES_tradnl" dirty="0"/>
              <a:t>EN LO QUE RESPECTA A LAS PERSONAS ATENDIDAS POR LA CONTRALORÍA MUNICIPAL SE OBTUVO UN CUMPLIMIENTO DEL 106.66% TOMANDO COMO BASE LA META PLANEADA.</a:t>
            </a:r>
          </a:p>
          <a:p>
            <a:pPr algn="just">
              <a:lnSpc>
                <a:spcPct val="90000"/>
              </a:lnSpc>
            </a:pPr>
            <a:endParaRPr lang="es-ES_tradnl" sz="1100" dirty="0"/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100" dirty="0"/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_tradnl" sz="1100" dirty="0"/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_tradnl" sz="1100" dirty="0"/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9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3114215"/>
              </p:ext>
            </p:extLst>
          </p:nvPr>
        </p:nvGraphicFramePr>
        <p:xfrm>
          <a:off x="2358343" y="2575604"/>
          <a:ext cx="7449187" cy="4052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759038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464362" y="395842"/>
            <a:ext cx="11263276" cy="17526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sz="2000" b="1" dirty="0">
                <a:latin typeface="Calibri" panose="020F0502020204030204" pitchFamily="34" charset="0"/>
                <a:cs typeface="Calibri" panose="020F0502020204030204" pitchFamily="34" charset="0"/>
              </a:rPr>
              <a:t>DIRECCIÓN DE SUBSTANCIACIÓN 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s-ES_tradnl" sz="1000" b="1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dirty="0"/>
              <a:t>LA DIRECCIÓN DE SUBSTANCIACIÓN </a:t>
            </a:r>
            <a:r>
              <a:rPr lang="es-MX" dirty="0"/>
              <a:t>SUPERÓ LA META ESTABLECIDA CON EL 192.85% EN LA ACTIVIDAD DE RESOLUCIONES A SERVIDORES PÚBLICOS Y/O PARTICULARES.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dirty="0"/>
              <a:t>EN LA ACTIVIDAD DE SANCIONES IMPUESTAS A SERVIDORES PÚBLICOS Y/O PARTICULARES SE ALCANZÓ UN 90.90% DE CUMPLIMIENTO.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100" b="1" dirty="0"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9C3271E5-5663-4F56-B115-6D31B83A1E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8452983"/>
              </p:ext>
            </p:extLst>
          </p:nvPr>
        </p:nvGraphicFramePr>
        <p:xfrm>
          <a:off x="2588069" y="2617862"/>
          <a:ext cx="7015862" cy="3859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667443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464362" y="205703"/>
            <a:ext cx="11263276" cy="17526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b="1" dirty="0">
                <a:latin typeface="Calibri" panose="020F0502020204030204" pitchFamily="34" charset="0"/>
                <a:cs typeface="Calibri" panose="020F0502020204030204" pitchFamily="34" charset="0"/>
              </a:rPr>
              <a:t>DIRECCIÓN DE SUBSTANCIACIÓN 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s-ES_tradnl" sz="1050" b="1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/>
              <a:t>EN ESTA MISMA DIRECCIÓN, SE </a:t>
            </a:r>
            <a:r>
              <a:rPr lang="es-MX" sz="1600" dirty="0"/>
              <a:t>CUMPLIÓ CON EL 129.17% EN LA ACTIVIDAD DE ACUERDO DE NOTIFICACIÓN E INTEGRACIÓN DE LOS PROCEDIMIENTOS DE RESPONSABILIDAD ADMINISTRATIVA.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MX" sz="900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600" dirty="0"/>
              <a:t>EN LA ACTIVIDAD DE CONSTANCIAS DE NO INHABILITACIÓN EMITIDAS SE CUMPLIÓ CON EL 96.44% DE AVANCE, TOMANDO COMO BASE LA META PLANEADA.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MX" sz="1100" dirty="0"/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100" b="1" dirty="0"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00000000-0008-0000-0B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1658569"/>
              </p:ext>
            </p:extLst>
          </p:nvPr>
        </p:nvGraphicFramePr>
        <p:xfrm>
          <a:off x="2756118" y="2310457"/>
          <a:ext cx="6679764" cy="4086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108061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431683" y="281882"/>
            <a:ext cx="11328633" cy="26149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sz="2000" b="1" dirty="0">
                <a:latin typeface="Calibri" panose="020F0502020204030204" pitchFamily="34" charset="0"/>
                <a:cs typeface="Calibri" panose="020F0502020204030204" pitchFamily="34" charset="0"/>
              </a:rPr>
              <a:t>CONTRALORÍAS INTERNAS 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s-ES_tradnl" sz="1100" b="1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dirty="0"/>
              <a:t>LA CONTRALORÍA INTERNA DEL SISTEMA DIF MUNICIPAL, ALCANZÓ UN CUMPLIMIENTO DEL 98% EN ACCIONES DE CONTROL Y SEGUIMIENTO.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dirty="0"/>
              <a:t>LA CONTRALORÍA INTERNA DE LA SECRETARÍA MUNICIPAL DE OBRAS PÚBLICAS Y SERVICIOS, ALCANZÓ UN 87.73% DE CUMPLIMIENTO DE LA META PROGRAMADA EN LAS ACTIVIDADES REALIZADAS.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dirty="0"/>
              <a:t>LA CONTRALORÍA INTERNA DE LA SECRETARÍA MUNICIPAL DE SEGURIDAD PÚBLICA Y TRÁNSITO, ALCANZÓ UN 63.63% DE CUMPLIMIENTO DE LA META </a:t>
            </a:r>
            <a:r>
              <a:rPr lang="es-MX" sz="1800" dirty="0"/>
              <a:t>TOMANDO COMO BASE LA META PLANEADA.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7F18AE1B-3338-494C-962C-B2795DD11B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806712"/>
              </p:ext>
            </p:extLst>
          </p:nvPr>
        </p:nvGraphicFramePr>
        <p:xfrm>
          <a:off x="618978" y="2896789"/>
          <a:ext cx="5252596" cy="3725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00000000-0008-0000-0D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8013973"/>
              </p:ext>
            </p:extLst>
          </p:nvPr>
        </p:nvGraphicFramePr>
        <p:xfrm>
          <a:off x="6194271" y="2898898"/>
          <a:ext cx="5167914" cy="37216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256024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Contralorías Internas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997688" y="1563553"/>
            <a:ext cx="26262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/>
              <a:t>CONTRALORÍA INTERNA DIF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4275403" y="1576980"/>
            <a:ext cx="33811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/>
              <a:t>CONTRALORÍA INTERNA DE LA SMOPyS</a:t>
            </a:r>
            <a:endParaRPr lang="es-MX" sz="1400" dirty="0"/>
          </a:p>
        </p:txBody>
      </p:sp>
      <p:sp>
        <p:nvSpPr>
          <p:cNvPr id="12" name="CuadroTexto 11"/>
          <p:cNvSpPr txBox="1"/>
          <p:nvPr/>
        </p:nvSpPr>
        <p:spPr>
          <a:xfrm>
            <a:off x="8541489" y="1563553"/>
            <a:ext cx="33811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/>
              <a:t>CONTRALORÍA INTERNA DE LA SMSPyT</a:t>
            </a:r>
            <a:r>
              <a:rPr lang="es-MX" sz="1400" dirty="0"/>
              <a:t> </a:t>
            </a:r>
          </a:p>
        </p:txBody>
      </p:sp>
      <p:pic>
        <p:nvPicPr>
          <p:cNvPr id="7" name="Imagen 6"/>
          <p:cNvPicPr/>
          <p:nvPr/>
        </p:nvPicPr>
        <p:blipFill>
          <a:blip r:embed="rId3"/>
          <a:srcRect t="21347" b="21347"/>
          <a:stretch/>
        </p:blipFill>
        <p:spPr bwMode="auto">
          <a:xfrm>
            <a:off x="655172" y="2150001"/>
            <a:ext cx="2705100" cy="2066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Imagen 7"/>
          <p:cNvPicPr/>
          <p:nvPr/>
        </p:nvPicPr>
        <p:blipFill>
          <a:blip r:embed="rId4"/>
          <a:srcRect l="5197" t="6133" r="7867" b="5613"/>
          <a:stretch/>
        </p:blipFill>
        <p:spPr bwMode="auto">
          <a:xfrm>
            <a:off x="655172" y="4417431"/>
            <a:ext cx="2705100" cy="21773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Imagen 9"/>
          <p:cNvPicPr/>
          <p:nvPr/>
        </p:nvPicPr>
        <p:blipFill>
          <a:blip r:embed="rId5"/>
          <a:srcRect t="1448" b="1448"/>
          <a:stretch/>
        </p:blipFill>
        <p:spPr>
          <a:xfrm>
            <a:off x="4538961" y="2146153"/>
            <a:ext cx="2854036" cy="2066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Imagen 12"/>
          <p:cNvPicPr/>
          <p:nvPr/>
        </p:nvPicPr>
        <p:blipFill>
          <a:blip r:embed="rId6"/>
          <a:srcRect l="1376" r="1376"/>
          <a:stretch/>
        </p:blipFill>
        <p:spPr>
          <a:xfrm>
            <a:off x="4538961" y="4477840"/>
            <a:ext cx="2854036" cy="2116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7"/>
          <a:srcRect t="2387" b="2387"/>
          <a:stretch/>
        </p:blipFill>
        <p:spPr>
          <a:xfrm>
            <a:off x="8718457" y="2146154"/>
            <a:ext cx="2705100" cy="2066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761EF0C-086E-736F-C230-240E9DDCFE7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1386" b="39344"/>
          <a:stretch/>
        </p:blipFill>
        <p:spPr>
          <a:xfrm>
            <a:off x="8839201" y="4477943"/>
            <a:ext cx="2584356" cy="2116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387200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58617" y="185688"/>
            <a:ext cx="11051492" cy="1792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sz="2000" b="1" dirty="0">
                <a:latin typeface="Calibri" panose="020F0502020204030204" pitchFamily="34" charset="0"/>
                <a:cs typeface="Calibri" panose="020F0502020204030204" pitchFamily="34" charset="0"/>
              </a:rPr>
              <a:t>UNIDADES ADMINISTRATIVAS DE LA CONTRALORÍA MUNICIPAL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/>
              <a:t>EN LAS UNIDADES ADMINISTRATIVAS DE LA CONTRALORÍA MUNICIPAL, SE </a:t>
            </a:r>
            <a:r>
              <a:rPr lang="es-MX" sz="1600" dirty="0"/>
              <a:t>ALCANZÓ EL 100% DE CUMPLIMIENTO EN SISTEMAS INFORMATICOS; EN LA ACTUALIZACIÓN DE INVENTARIOS DE BIENES MUEBLES SE REALIZÓ UN INVENTARIO EXTRAORDINARIO; EN ASESORÍAS Y </a:t>
            </a: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CAPACITACIONES DE CONTROL INTERNO E IMPLEMENTACIÓN DEL MODELO COSO ALCANZÓ EL 260%.</a:t>
            </a:r>
            <a:endParaRPr lang="es-MX" sz="1600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kumimoji="0" lang="es-MX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DEL MISMO MODO, </a:t>
            </a:r>
            <a:r>
              <a:rPr lang="es-MX" sz="1600" dirty="0">
                <a:solidFill>
                  <a:prstClr val="black"/>
                </a:solidFill>
                <a:latin typeface="Calibri" panose="020F0502020204030204"/>
              </a:rPr>
              <a:t>EN LA ACTIVIDAD DE RESOLUCIÓN DE EXPEDIENTES SE ALCANZÓ EL 100% DERIVADO DE LAS RESOLUCIÓNES EMITIDAS POR LAS INSTANCIAS CORRESPONDIENTES, PLAZO QUE DEPENDERÁ DE LA PARTICULARIDAD DE CADA PROCESO</a:t>
            </a:r>
            <a:r>
              <a:rPr lang="es-MX" sz="1600" dirty="0"/>
              <a:t>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MX" sz="800" dirty="0">
              <a:solidFill>
                <a:prstClr val="black"/>
              </a:solidFill>
              <a:latin typeface="Calibri" panose="020F0502020204030204"/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ASIMISMO, EN LA ACTIVIDAD DE </a:t>
            </a:r>
            <a:r>
              <a:rPr lang="es-MX" sz="1600" dirty="0">
                <a:solidFill>
                  <a:prstClr val="black"/>
                </a:solidFill>
                <a:latin typeface="Calibri" panose="020F0502020204030204"/>
              </a:rPr>
              <a:t>INSTRUMENTOS NORMATIVOS Y ASESORÍAS JURÍDICAS SE CUMPLIÓ CON EL 100% EN EL TRIMESTRE. </a:t>
            </a: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B4380C34-C2C6-4600-83F2-1F20EC32FC0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1465334"/>
              </p:ext>
            </p:extLst>
          </p:nvPr>
        </p:nvGraphicFramePr>
        <p:xfrm>
          <a:off x="581891" y="2686930"/>
          <a:ext cx="11051492" cy="4171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412408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70254" y="340070"/>
            <a:ext cx="11051492" cy="1792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sz="2000" b="1" dirty="0">
                <a:latin typeface="Calibri" panose="020F0502020204030204" pitchFamily="34" charset="0"/>
                <a:cs typeface="Calibri" panose="020F0502020204030204" pitchFamily="34" charset="0"/>
              </a:rPr>
              <a:t>UNIDADES ADMINISTRATIVAS DE LA CONTRALORÍA MUNICIPAL 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s-ES_tradnl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/>
              <a:t>EN LAS UNIDADES ADMINISTRATIVAS DE LA CONTRALORÍA MUNICIPAL SE </a:t>
            </a:r>
            <a:r>
              <a:rPr lang="es-MX" sz="1600" dirty="0"/>
              <a:t>ALCANZÓ EL 100% EN LAS VISITAS DE SUPERVISIÓN Y ASESORÍAS A ORGANISMOS DESCENTRALIZADOS; DE LA MISMA FORMA SE CUMPLIÓ CON EL 100% EN LA ACTIVIDAD DE CUMPLIMIENTO NORMATIVO DE ORGANISMOS DESCENTRALIZADOS, TOMANDO COMO BASE LA META PLANEADA.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kumimoji="0" lang="es-ES_tradnl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600" dirty="0">
                <a:solidFill>
                  <a:prstClr val="black"/>
                </a:solidFill>
                <a:latin typeface="Calibri" panose="020F0502020204030204"/>
              </a:rPr>
              <a:t>EN LO REFERENTE A ACTIVIDADES ADMINISTRATIVAS, FINANCIERAS Y CONTROL INTERNO DE LA CONTRALORÍA MUNICIPAL</a:t>
            </a: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s-MX" sz="1600" dirty="0">
                <a:solidFill>
                  <a:prstClr val="black"/>
                </a:solidFill>
                <a:latin typeface="Calibri" panose="020F0502020204030204"/>
              </a:rPr>
              <a:t>SUPERÓ</a:t>
            </a: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EL CUMPLIMIENTO DE LA META CON EL 100.52%.</a:t>
            </a: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38649D07-BBEB-4B5A-968B-B3BBDD4649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2135413"/>
              </p:ext>
            </p:extLst>
          </p:nvPr>
        </p:nvGraphicFramePr>
        <p:xfrm>
          <a:off x="365760" y="2887579"/>
          <a:ext cx="5486400" cy="3531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6D38F85-6512-4D0D-82E0-3BD02477B36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7651349"/>
              </p:ext>
            </p:extLst>
          </p:nvPr>
        </p:nvGraphicFramePr>
        <p:xfrm>
          <a:off x="6339842" y="2887579"/>
          <a:ext cx="5068780" cy="3531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7622601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/>
          <p:cNvPicPr>
            <a:picLocks noChangeAspect="1"/>
          </p:cNvPicPr>
          <p:nvPr/>
        </p:nvPicPr>
        <p:blipFill>
          <a:blip r:embed="rId2"/>
          <a:srcRect t="1963" b="1963"/>
          <a:stretch/>
        </p:blipFill>
        <p:spPr>
          <a:xfrm>
            <a:off x="837500" y="1827016"/>
            <a:ext cx="3099639" cy="22411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86785" y="283957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serrat"/>
              </a:rPr>
              <a:t>Evidencias Fotográficas Unidades Administrativas de la Contraloría Municipal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7" name="Imagen 6"/>
          <p:cNvPicPr/>
          <p:nvPr/>
        </p:nvPicPr>
        <p:blipFill rotWithShape="1">
          <a:blip r:embed="rId4"/>
          <a:srcRect l="5334" r="5334"/>
          <a:stretch/>
        </p:blipFill>
        <p:spPr>
          <a:xfrm>
            <a:off x="8549442" y="1847821"/>
            <a:ext cx="2805057" cy="22411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Imagen 7"/>
          <p:cNvPicPr/>
          <p:nvPr/>
        </p:nvPicPr>
        <p:blipFill>
          <a:blip r:embed="rId5"/>
          <a:srcRect l="2854" r="2854"/>
          <a:stretch/>
        </p:blipFill>
        <p:spPr>
          <a:xfrm>
            <a:off x="8549442" y="4305714"/>
            <a:ext cx="2805057" cy="22520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Imagen 9"/>
          <p:cNvPicPr/>
          <p:nvPr/>
        </p:nvPicPr>
        <p:blipFill>
          <a:blip r:embed="rId6"/>
          <a:srcRect l="4337" r="4337"/>
          <a:stretch/>
        </p:blipFill>
        <p:spPr bwMode="auto">
          <a:xfrm>
            <a:off x="4791321" y="1827016"/>
            <a:ext cx="2903940" cy="22411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Imagen 10"/>
          <p:cNvPicPr/>
          <p:nvPr/>
        </p:nvPicPr>
        <p:blipFill>
          <a:blip r:embed="rId7"/>
          <a:srcRect l="213" r="213"/>
          <a:stretch/>
        </p:blipFill>
        <p:spPr bwMode="auto">
          <a:xfrm>
            <a:off x="4791321" y="4305714"/>
            <a:ext cx="2903940" cy="22411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8"/>
          <a:srcRect t="4503" b="4503"/>
          <a:stretch/>
        </p:blipFill>
        <p:spPr>
          <a:xfrm>
            <a:off x="837500" y="4305714"/>
            <a:ext cx="3125368" cy="21329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80028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n 34">
            <a:extLst>
              <a:ext uri="{FF2B5EF4-FFF2-40B4-BE49-F238E27FC236}">
                <a16:creationId xmlns:a16="http://schemas.microsoft.com/office/drawing/2014/main" id="{D16FDEF1-01AF-904D-BC09-635291126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09" y="463493"/>
            <a:ext cx="11823700" cy="1016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77BCE2DF-96BB-5F20-E4DF-8A28FD6883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27530" y="1721115"/>
            <a:ext cx="13922189" cy="3674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771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EA415203-94F6-D0AB-F93A-03CDC16E19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rgbClr val="E7E6E6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1153" b="1277"/>
          <a:stretch/>
        </p:blipFill>
        <p:spPr>
          <a:xfrm>
            <a:off x="6572571" y="2209571"/>
            <a:ext cx="5190125" cy="405504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outerShdw blurRad="50800" dist="50800" dir="5400000" algn="ctr" rotWithShape="0">
              <a:schemeClr val="bg2"/>
            </a:outerShdw>
          </a:effec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2892330" y="287151"/>
            <a:ext cx="6696501" cy="397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2200" b="1" dirty="0">
                <a:latin typeface="Calibri" panose="020F0502020204030204"/>
              </a:rPr>
              <a:t>OBJETIVO ESTRATÉGICO  DEL EJE 1 BUEN GOBIERNO</a:t>
            </a:r>
            <a:endParaRPr kumimoji="0" lang="es-ES" sz="2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E5B76DA-97E2-86A8-0EC1-6997E22A0DCC}"/>
              </a:ext>
            </a:extLst>
          </p:cNvPr>
          <p:cNvSpPr txBox="1"/>
          <p:nvPr/>
        </p:nvSpPr>
        <p:spPr>
          <a:xfrm>
            <a:off x="365956" y="851238"/>
            <a:ext cx="11396740" cy="124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s-ES_tradnl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CONTRIBUIR A </a:t>
            </a:r>
            <a:r>
              <a:rPr kumimoji="0" lang="es-ES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RENOVACIÓN DE LOS MECANISMOS DE GESTIÓN, FLEXIBILIZANDO NUESTRAS ESTRUCTURAS Y PROCEDIMIENTOS ADMINISTRATIVOS CON CALIDAD, INNOVACIÓN TECNOLÓGICA Y COMBATE A LA CORRUPCIÓN.</a:t>
            </a: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endParaRPr lang="es-ES_tradnl" b="1" dirty="0">
              <a:solidFill>
                <a:prstClr val="black"/>
              </a:solidFill>
              <a:latin typeface="Calibri" panose="020F0502020204030204"/>
            </a:endParaRP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s-ES_tradnl" b="1" dirty="0">
                <a:solidFill>
                  <a:prstClr val="black"/>
                </a:solidFill>
                <a:latin typeface="Calibri" panose="020F0502020204030204"/>
              </a:rPr>
              <a:t>                           ESTA CONTRIBUCIÓN SE MIDE 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MEDIANTE 1</a:t>
            </a:r>
            <a:r>
              <a:rPr lang="es-ES_tradnl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INDICADOR DE FRECUENCIA </a:t>
            </a:r>
            <a:r>
              <a:rPr lang="es-ES_tradnl" b="1" dirty="0">
                <a:solidFill>
                  <a:prstClr val="black"/>
                </a:solidFill>
                <a:latin typeface="Calibri" panose="020F0502020204030204"/>
              </a:rPr>
              <a:t>A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NUAL: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B530017-F9BB-523E-04D3-0B8DAE993714}"/>
              </a:ext>
            </a:extLst>
          </p:cNvPr>
          <p:cNvSpPr txBox="1"/>
          <p:nvPr/>
        </p:nvSpPr>
        <p:spPr>
          <a:xfrm>
            <a:off x="6572570" y="2815119"/>
            <a:ext cx="5190126" cy="319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s-MX" sz="1400" dirty="0">
                <a:solidFill>
                  <a:prstClr val="black"/>
                </a:solidFill>
                <a:latin typeface="Calibri" panose="020F0502020204030204"/>
              </a:rPr>
              <a:t>EL INDICADOR SE MODIFICÓ CON LA ACTUALIZACIÓN DEL PMD 2021-2024.</a:t>
            </a: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s-MX" sz="1400" dirty="0">
                <a:solidFill>
                  <a:prstClr val="black"/>
                </a:solidFill>
                <a:latin typeface="Calibri" panose="020F0502020204030204"/>
              </a:rPr>
              <a:t>EL ÍNDICE GENERAL DE AVANCE EN LA IMPLEMENTACIÓN DEL MODELO PBR-SED MIDE LOS AVANCES QUE EL MUNICIPIO HA LOGRADO ALCANZAR EN LA GESTIÓN DEL CICLO PRESUPUESTARIO DE PLANEACIÓN, PROGRAMACIÓN, PRESUPUESTACIÓN, EJERCICIO Y CONTROL, SEGUIMIENTO, EVALUACIÓN Y RENDICIÓN DE CUENTAS.</a:t>
            </a: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endParaRPr lang="es-ES_tradnl" sz="1400" dirty="0">
              <a:solidFill>
                <a:prstClr val="black"/>
              </a:solidFill>
              <a:latin typeface="Calibri" panose="020F0502020204030204"/>
            </a:endParaRP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s-ES_tradnl" sz="1400" dirty="0">
                <a:solidFill>
                  <a:prstClr val="black"/>
                </a:solidFill>
                <a:latin typeface="Calibri" panose="020F0502020204030204"/>
              </a:rPr>
              <a:t>EL RESULTADO OBTENIDO EN LA EVALUACIÓN PBR SED ES DEL 88.70%, LOGRANDO UN AVANCE DEL 98.56% CON RESPECTO A LA META PLANTEADA PARA ESTE 2024. </a:t>
            </a: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endParaRPr lang="es-ES_tradnl" sz="1400" dirty="0">
              <a:solidFill>
                <a:prstClr val="black"/>
              </a:solidFill>
              <a:latin typeface="Calibri" panose="020F0502020204030204"/>
            </a:endParaRP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s-ES_tradnl" sz="1400" dirty="0">
                <a:solidFill>
                  <a:prstClr val="black"/>
                </a:solidFill>
                <a:latin typeface="Calibri" panose="020F0502020204030204"/>
              </a:rPr>
              <a:t>ESTE INDICADOR SE ACTUALIZA CADA AÑO ENTRE LOS MESES DE ABRIL Y MAYO.</a:t>
            </a:r>
            <a:endParaRPr lang="es-MX" sz="1400" dirty="0">
              <a:solidFill>
                <a:prstClr val="black"/>
              </a:solidFill>
              <a:latin typeface="Calibri" panose="020F0502020204030204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950DA49A-E12F-4604-AE76-6BAB14BE24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1252417"/>
              </p:ext>
            </p:extLst>
          </p:nvPr>
        </p:nvGraphicFramePr>
        <p:xfrm>
          <a:off x="731520" y="2643447"/>
          <a:ext cx="5120641" cy="2856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307131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3048000" y="202267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OBJETIVO GENERAL DEL PROGRAMA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E5B76DA-97E2-86A8-0EC1-6997E22A0DCC}"/>
              </a:ext>
            </a:extLst>
          </p:cNvPr>
          <p:cNvSpPr txBox="1"/>
          <p:nvPr/>
        </p:nvSpPr>
        <p:spPr>
          <a:xfrm>
            <a:off x="365761" y="616969"/>
            <a:ext cx="11425646" cy="840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800" dirty="0"/>
              <a:t>IMPLEMENTAR ACCIONES DE CONTROL Y SEGUIMIENTO AL INGRESO Y EJERCICIO DEL GASTO Y LA EVALUACIÓN DE LA ACTUACIÓN DE LOS SERVIDORES PÚBLICOS PARA FOMENTAR LA EFICIENCIA Y MAYOR RENDICIÓN DE CUENTAS CLARAS A LA CIUDADANÍA.  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F104A3F-4F68-F92E-8E7B-02E06A480E78}"/>
              </a:ext>
            </a:extLst>
          </p:cNvPr>
          <p:cNvSpPr txBox="1"/>
          <p:nvPr/>
        </p:nvSpPr>
        <p:spPr>
          <a:xfrm>
            <a:off x="1872342" y="1562523"/>
            <a:ext cx="10084305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 ESTE </a:t>
            </a:r>
            <a:r>
              <a:rPr lang="es-ES_tradnl" dirty="0">
                <a:solidFill>
                  <a:prstClr val="black"/>
                </a:solidFill>
                <a:latin typeface="Calibri" panose="020F0502020204030204"/>
              </a:rPr>
              <a:t>TERCER </a:t>
            </a:r>
            <a:r>
              <a:rPr kumimoji="0" lang="es-ES_tradn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TRIMESTRE SE ALCANZÓ EL 94.65% DE</a:t>
            </a:r>
            <a:r>
              <a:rPr lang="es-ES_tradnl" dirty="0">
                <a:solidFill>
                  <a:prstClr val="black"/>
                </a:solidFill>
                <a:latin typeface="Calibri" panose="020F0502020204030204"/>
              </a:rPr>
              <a:t> LA META DEL INDICADOR</a:t>
            </a:r>
            <a:endParaRPr kumimoji="0" lang="es-ES_tradnl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0953925"/>
              </p:ext>
            </p:extLst>
          </p:nvPr>
        </p:nvGraphicFramePr>
        <p:xfrm>
          <a:off x="3193366" y="2248438"/>
          <a:ext cx="5753686" cy="4279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15110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05097" y="305151"/>
            <a:ext cx="11077303" cy="20533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b="1" dirty="0">
                <a:latin typeface="Calibri" panose="020F0502020204030204" pitchFamily="34" charset="0"/>
                <a:cs typeface="Calibri" panose="020F0502020204030204" pitchFamily="34" charset="0"/>
              </a:rPr>
              <a:t>AUDITORÍA DE OBRA PÚBLICA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ES_tradnl" b="1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dirty="0"/>
              <a:t>LA DIRECCIÓN DE AUDITORÍA DE OBRA PÚBLICA ALCANZÓ EL 86.95% DE CUMPLIMIENTO DE LA META PLANEADA EN LA ACTIVIDAD DE AUDITORÍAS Y REVISIONES DE LA OBRA PÚBLICA, REALIZANDO 300 ACCIONES.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dirty="0"/>
              <a:t>EN LO QUE RESPECTA A LA ACTIVIDAD DE VERIFICACIONES EN MATERIA DE CONSTRUCCIÓN DE CUMPLIÓ CON EL 100% DE AVANCE. </a:t>
            </a:r>
            <a:endParaRPr lang="es-ES_tradnl" sz="1100" dirty="0"/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2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0681898"/>
              </p:ext>
            </p:extLst>
          </p:nvPr>
        </p:nvGraphicFramePr>
        <p:xfrm>
          <a:off x="1223889" y="2627161"/>
          <a:ext cx="4482304" cy="3689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3201CFEB-9DF9-45C8-ABA3-83B2847756B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2613527"/>
              </p:ext>
            </p:extLst>
          </p:nvPr>
        </p:nvGraphicFramePr>
        <p:xfrm>
          <a:off x="6274791" y="2557604"/>
          <a:ext cx="4482304" cy="3796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72819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Dirección de Auditoría de Obra Pública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6" name="Imagen 5"/>
          <p:cNvPicPr/>
          <p:nvPr/>
        </p:nvPicPr>
        <p:blipFill>
          <a:blip r:embed="rId3"/>
          <a:srcRect t="16258" b="16258"/>
          <a:stretch/>
        </p:blipFill>
        <p:spPr>
          <a:xfrm>
            <a:off x="332082" y="2437613"/>
            <a:ext cx="3729355" cy="2877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Imagen 6"/>
          <p:cNvPicPr/>
          <p:nvPr/>
        </p:nvPicPr>
        <p:blipFill>
          <a:blip r:embed="rId4"/>
          <a:srcRect l="3653" r="3653"/>
          <a:stretch/>
        </p:blipFill>
        <p:spPr>
          <a:xfrm>
            <a:off x="4324451" y="2437613"/>
            <a:ext cx="3729355" cy="2877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Imagen 7"/>
          <p:cNvPicPr/>
          <p:nvPr/>
        </p:nvPicPr>
        <p:blipFill>
          <a:blip r:embed="rId5"/>
          <a:srcRect t="16669" b="16669"/>
          <a:stretch/>
        </p:blipFill>
        <p:spPr bwMode="auto">
          <a:xfrm>
            <a:off x="8316821" y="2437613"/>
            <a:ext cx="3543098" cy="2877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43544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435429" y="374073"/>
            <a:ext cx="11303725" cy="22904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_tradnl" b="1" dirty="0">
                <a:solidFill>
                  <a:prstClr val="black"/>
                </a:solidFill>
                <a:latin typeface="Calibri" panose="020F0502020204030204"/>
              </a:rPr>
              <a:t>DIRECCIÓN DE AUDITORÍA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endParaRPr lang="es-ES_tradnl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_tradnl" dirty="0">
                <a:solidFill>
                  <a:prstClr val="black"/>
                </a:solidFill>
                <a:latin typeface="Calibri" panose="020F0502020204030204"/>
              </a:rPr>
              <a:t>LA DIRECCIÓN DE AUDITORÍA SUPERÓ SU META ESTABLECIDA EN UN 122.09% EN LA REALIZACIÓN DE ACCIONES DE CONTROL Y SEGUIMIENTO, TOMADO COMO BASE LA META PLANEADA.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endParaRPr lang="es-ES_tradnl" dirty="0">
              <a:solidFill>
                <a:prstClr val="black"/>
              </a:solidFill>
              <a:latin typeface="Calibri" panose="020F0502020204030204"/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_tradnl" dirty="0">
                <a:solidFill>
                  <a:prstClr val="black"/>
                </a:solidFill>
                <a:latin typeface="Calibri" panose="020F0502020204030204"/>
              </a:rPr>
              <a:t>EN LAS AUDITORÍAS, REVISIONES Y ARQUEOS, ALCANZÓ LA META PROGRAMADA CON EL 100%, DE CUMPLIMIENTO.</a:t>
            </a:r>
            <a:endParaRPr kumimoji="0" lang="es-ES_tradnl" sz="11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4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0985866"/>
              </p:ext>
            </p:extLst>
          </p:nvPr>
        </p:nvGraphicFramePr>
        <p:xfrm>
          <a:off x="972324" y="2488354"/>
          <a:ext cx="4853709" cy="3811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E024969B-4E58-430E-A3AD-5BF683DCD67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6736279"/>
              </p:ext>
            </p:extLst>
          </p:nvPr>
        </p:nvGraphicFramePr>
        <p:xfrm>
          <a:off x="6548846" y="2488354"/>
          <a:ext cx="4670829" cy="3819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734079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Dirección de Auditoría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8690" r="18690"/>
          <a:stretch/>
        </p:blipFill>
        <p:spPr>
          <a:xfrm>
            <a:off x="8315489" y="2772426"/>
            <a:ext cx="3201463" cy="28204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C230978-5E70-39BA-B26E-BE470C76D8E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27292"/>
          <a:stretch/>
        </p:blipFill>
        <p:spPr>
          <a:xfrm>
            <a:off x="562844" y="2816082"/>
            <a:ext cx="3039102" cy="2733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26DEA300-5586-6CE4-2F8A-494A506E95B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545" r="5545"/>
          <a:stretch/>
        </p:blipFill>
        <p:spPr>
          <a:xfrm>
            <a:off x="4258492" y="2772426"/>
            <a:ext cx="3400451" cy="28204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5335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3"/>
            <a:ext cx="3400462" cy="53645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05097" y="321126"/>
            <a:ext cx="11065423" cy="25205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b="1" dirty="0">
                <a:latin typeface="Calibri" panose="020F0502020204030204" pitchFamily="34" charset="0"/>
                <a:cs typeface="Calibri" panose="020F0502020204030204" pitchFamily="34" charset="0"/>
              </a:rPr>
              <a:t>DIRECCIÓN DE LA FUNCIÓN PÚBLICA MUNICIPAL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dirty="0"/>
              <a:t>LA DIRECCIÓN DE LA FUNCIÓN PÚBLICA MUNICIPAL </a:t>
            </a:r>
            <a:r>
              <a:rPr lang="es-ES" dirty="0"/>
              <a:t>LOGRÓ EL 100% DE LA META PLANEADA EN DOS ACTIVIDADES; EN LA ACTIVIDAD DE EVALUACIONES DE PROGRAMA MUNICIPAL DE ACREDITACIÓN “CALIDAD Y SERVICIO CON CUENTAS CLARAS”; Y EN LA EVALUACIÓN Y SEGUIMIENTO AL PROGRAMA ESPECIAL ANTICORRUPCIÓN.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dirty="0"/>
              <a:t>EN LAS ACTIVIDADES DE COMBATE A LA CORRUPCIÓN IMPLEMENTADAS, SE REALIZARON 3 ACCIONES NO PROGRAMADAS.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dirty="0"/>
              <a:t>RESPECTO A LA ACTIVIDAD DE INTEGRACIÓN DE COMITÉS DE CONTRALORÍA SOCIAL SE ALCANZÓ UN 40% DE CUMPLIMIENTO; Y EN LAS ACTAS DE ENTREGA Y RECEPCIÓN CONCLUIDAS SE SUPERÓ LA META CON EL 180%.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1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FAEF5E79-DEF0-42E1-BB17-74FE32B85B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3229024"/>
              </p:ext>
            </p:extLst>
          </p:nvPr>
        </p:nvGraphicFramePr>
        <p:xfrm>
          <a:off x="5947954" y="2930056"/>
          <a:ext cx="5936428" cy="3839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EC8F0A62-FF19-40BA-9E0F-CD87E433144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7103685"/>
              </p:ext>
            </p:extLst>
          </p:nvPr>
        </p:nvGraphicFramePr>
        <p:xfrm>
          <a:off x="1" y="2948500"/>
          <a:ext cx="6227298" cy="3839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828530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15860</TotalTime>
  <Words>1390</Words>
  <Application>Microsoft Office PowerPoint</Application>
  <PresentationFormat>Panorámica</PresentationFormat>
  <Paragraphs>291</Paragraphs>
  <Slides>19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5" baseType="lpstr">
      <vt:lpstr>Arial</vt:lpstr>
      <vt:lpstr>Arial Black</vt:lpstr>
      <vt:lpstr>Calibri</vt:lpstr>
      <vt:lpstr>Calibri Light</vt:lpstr>
      <vt:lpstr>Monserrat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Admin</cp:lastModifiedBy>
  <cp:revision>390</cp:revision>
  <cp:lastPrinted>2022-08-09T15:08:40Z</cp:lastPrinted>
  <dcterms:created xsi:type="dcterms:W3CDTF">2021-04-16T16:11:05Z</dcterms:created>
  <dcterms:modified xsi:type="dcterms:W3CDTF">2024-10-17T21:44:10Z</dcterms:modified>
</cp:coreProperties>
</file>