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1.xml" ContentType="application/vnd.openxmlformats-officedocument.themeOverr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2.xml" ContentType="application/vnd.openxmlformats-officedocument.themeOverr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3.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sldIdLst>
    <p:sldId id="256" r:id="rId2"/>
    <p:sldId id="311" r:id="rId3"/>
    <p:sldId id="312" r:id="rId4"/>
    <p:sldId id="315" r:id="rId5"/>
    <p:sldId id="316" r:id="rId6"/>
    <p:sldId id="313" r:id="rId7"/>
    <p:sldId id="285" r:id="rId8"/>
  </p:sldIdLst>
  <p:sldSz cx="12192000" cy="6858000"/>
  <p:notesSz cx="7010400" cy="92964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407"/>
    <p:restoredTop sz="95885"/>
  </p:normalViewPr>
  <p:slideViewPr>
    <p:cSldViewPr snapToGrid="0" snapToObjects="1">
      <p:cViewPr varScale="1">
        <p:scale>
          <a:sx n="110" d="100"/>
          <a:sy n="110" d="100"/>
        </p:scale>
        <p:origin x="1068"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Admin\Downloads\Gr&#225;ficas%20OF.%20MAYOR%203Tr24.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Admin\Downloads\Gr&#225;ficas%20OF.%20MAYOR%203Tr24.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Admin\Downloads\Gr&#225;ficas%20OF.%20MAYOR%203Tr24.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Worksheet.xlsx"/></Relationships>
</file>

<file path=ppt/charts/_rels/chart5.xml.rels><?xml version="1.0" encoding="UTF-8" standalone="yes"?>
<Relationships xmlns="http://schemas.openxmlformats.org/package/2006/relationships"><Relationship Id="rId3" Type="http://schemas.openxmlformats.org/officeDocument/2006/relationships/oleObject" Target="file:///C:\Users\Usuario\Downloads\Gr&#225;ficas%20OF.%20MAYOR%203Tr24.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package" Target="../embeddings/Microsoft_Excel_Worksheet1.xlsx"/></Relationships>
</file>

<file path=ppt/charts/_rels/chart7.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0" i="0" u="none" strike="noStrike" kern="1200" spc="0" baseline="0">
                <a:solidFill>
                  <a:schemeClr val="tx1">
                    <a:lumMod val="65000"/>
                    <a:lumOff val="35000"/>
                  </a:schemeClr>
                </a:solidFill>
                <a:latin typeface="+mn-lt"/>
                <a:ea typeface="+mn-ea"/>
                <a:cs typeface="+mn-cs"/>
              </a:defRPr>
            </a:pPr>
            <a:r>
              <a:rPr lang="es-MX" sz="1200" b="1" i="0" u="none" strike="noStrike" kern="1200" spc="0" baseline="0" dirty="0">
                <a:solidFill>
                  <a:prstClr val="black">
                    <a:lumMod val="65000"/>
                    <a:lumOff val="35000"/>
                  </a:prstClr>
                </a:solidFill>
                <a:effectLst/>
              </a:rPr>
              <a:t>META PLANEADA Y ALCANZADA A NIVEL COMPONENTE</a:t>
            </a:r>
          </a:p>
          <a:p>
            <a:pPr>
              <a:defRPr sz="1200"/>
            </a:pPr>
            <a:r>
              <a:rPr lang="es-MX" sz="1200" b="1" i="0" u="none" strike="noStrike" kern="1200" spc="0" baseline="0" dirty="0">
                <a:solidFill>
                  <a:prstClr val="black">
                    <a:lumMod val="65000"/>
                    <a:lumOff val="35000"/>
                  </a:prstClr>
                </a:solidFill>
                <a:effectLst/>
              </a:rPr>
              <a:t>TERCER TRIMESTRE 2024</a:t>
            </a:r>
          </a:p>
          <a:p>
            <a:pPr>
              <a:defRPr sz="1200"/>
            </a:pPr>
            <a:r>
              <a:rPr lang="es-MX" sz="1200" b="1" i="0" u="none" strike="noStrike" kern="1200" spc="0" baseline="0" dirty="0">
                <a:solidFill>
                  <a:prstClr val="black">
                    <a:lumMod val="65000"/>
                    <a:lumOff val="35000"/>
                  </a:prstClr>
                </a:solidFill>
                <a:effectLst/>
              </a:rPr>
              <a:t>EN UNIDADES Y PORCENTAJE DE AVANCE</a:t>
            </a:r>
          </a:p>
        </c:rich>
      </c:tx>
      <c:layout>
        <c:manualLayout>
          <c:xMode val="edge"/>
          <c:yMode val="edge"/>
          <c:x val="0.15885560208323665"/>
          <c:y val="4.6892653976521675E-2"/>
        </c:manualLayout>
      </c:layout>
      <c:overlay val="0"/>
      <c:spPr>
        <a:noFill/>
        <a:ln>
          <a:noFill/>
        </a:ln>
        <a:effectLst/>
      </c:spPr>
      <c:txPr>
        <a:bodyPr rot="0" spcFirstLastPara="1" vertOverflow="ellipsis" vert="horz" wrap="square" anchor="ctr" anchorCtr="1"/>
        <a:lstStyle/>
        <a:p>
          <a:pPr>
            <a:defRPr sz="1200" b="0" i="0" u="none" strike="noStrike" kern="1200" spc="0" baseline="0">
              <a:solidFill>
                <a:schemeClr val="tx1">
                  <a:lumMod val="65000"/>
                  <a:lumOff val="35000"/>
                </a:schemeClr>
              </a:solidFill>
              <a:latin typeface="+mn-lt"/>
              <a:ea typeface="+mn-ea"/>
              <a:cs typeface="+mn-cs"/>
            </a:defRPr>
          </a:pPr>
          <a:endParaRPr lang="es-ES"/>
        </a:p>
      </c:txPr>
    </c:title>
    <c:autoTitleDeleted val="0"/>
    <c:plotArea>
      <c:layout>
        <c:manualLayout>
          <c:layoutTarget val="inner"/>
          <c:xMode val="edge"/>
          <c:yMode val="edge"/>
          <c:x val="0.13602293415991237"/>
          <c:y val="0.27494726114900542"/>
          <c:w val="0.72890391492093187"/>
          <c:h val="0.57522517089356973"/>
        </c:manualLayout>
      </c:layout>
      <c:barChart>
        <c:barDir val="col"/>
        <c:grouping val="clustered"/>
        <c:varyColors val="0"/>
        <c:ser>
          <c:idx val="0"/>
          <c:order val="0"/>
          <c:tx>
            <c:strRef>
              <c:f>'Componente 1 3T24'!$B$4</c:f>
              <c:strCache>
                <c:ptCount val="1"/>
                <c:pt idx="0">
                  <c:v>Meta Planeada</c:v>
                </c:pt>
              </c:strCache>
            </c:strRef>
          </c:tx>
          <c:spPr>
            <a:solidFill>
              <a:srgbClr val="62113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'Componente 1 3T24'!$C$3</c:f>
              <c:strCache>
                <c:ptCount val="1"/>
                <c:pt idx="0">
                  <c:v>Horas de programación</c:v>
                </c:pt>
              </c:strCache>
            </c:strRef>
          </c:cat>
          <c:val>
            <c:numRef>
              <c:f>'Componente 1 3T24'!$C$4</c:f>
              <c:numCache>
                <c:formatCode>#,##0</c:formatCode>
                <c:ptCount val="1"/>
                <c:pt idx="0">
                  <c:v>2206</c:v>
                </c:pt>
              </c:numCache>
            </c:numRef>
          </c:val>
          <c:extLst>
            <c:ext xmlns:c16="http://schemas.microsoft.com/office/drawing/2014/chart" uri="{C3380CC4-5D6E-409C-BE32-E72D297353CC}">
              <c16:uniqueId val="{00000000-7E9A-435F-83CF-FC9AAE16A589}"/>
            </c:ext>
          </c:extLst>
        </c:ser>
        <c:ser>
          <c:idx val="1"/>
          <c:order val="1"/>
          <c:tx>
            <c:strRef>
              <c:f>'Componente 1 3T24'!$B$5</c:f>
              <c:strCache>
                <c:ptCount val="1"/>
                <c:pt idx="0">
                  <c:v>Meta Alcanzada</c:v>
                </c:pt>
              </c:strCache>
            </c:strRef>
          </c:tx>
          <c:spPr>
            <a:solidFill>
              <a:srgbClr val="9D2449"/>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tx1">
                        <a:lumMod val="75000"/>
                        <a:lumOff val="25000"/>
                      </a:schemeClr>
                    </a:solidFill>
                    <a:latin typeface="+mn-lt"/>
                    <a:ea typeface="+mn-ea"/>
                    <a:cs typeface="+mn-cs"/>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'Componente 1 3T24'!$C$3</c:f>
              <c:strCache>
                <c:ptCount val="1"/>
                <c:pt idx="0">
                  <c:v>Horas de programación</c:v>
                </c:pt>
              </c:strCache>
            </c:strRef>
          </c:cat>
          <c:val>
            <c:numRef>
              <c:f>'Componente 1 3T24'!$C$5</c:f>
              <c:numCache>
                <c:formatCode>#,##0</c:formatCode>
                <c:ptCount val="1"/>
                <c:pt idx="0">
                  <c:v>2178</c:v>
                </c:pt>
              </c:numCache>
            </c:numRef>
          </c:val>
          <c:extLst>
            <c:ext xmlns:c16="http://schemas.microsoft.com/office/drawing/2014/chart" uri="{C3380CC4-5D6E-409C-BE32-E72D297353CC}">
              <c16:uniqueId val="{00000001-7E9A-435F-83CF-FC9AAE16A589}"/>
            </c:ext>
          </c:extLst>
        </c:ser>
        <c:dLbls>
          <c:showLegendKey val="0"/>
          <c:showVal val="1"/>
          <c:showCatName val="0"/>
          <c:showSerName val="0"/>
          <c:showPercent val="0"/>
          <c:showBubbleSize val="0"/>
        </c:dLbls>
        <c:gapWidth val="129"/>
        <c:axId val="-678369200"/>
        <c:axId val="-678368656"/>
      </c:barChart>
      <c:lineChart>
        <c:grouping val="standard"/>
        <c:varyColors val="0"/>
        <c:ser>
          <c:idx val="2"/>
          <c:order val="2"/>
          <c:tx>
            <c:v>Porcentaje de Avance</c:v>
          </c:tx>
          <c:spPr>
            <a:ln w="28575" cap="rnd">
              <a:solidFill>
                <a:srgbClr val="9D2449"/>
              </a:solidFill>
              <a:round/>
            </a:ln>
            <a:effectLst/>
          </c:spPr>
          <c:marker>
            <c:symbol val="none"/>
          </c:marker>
          <c:dLbls>
            <c:dLbl>
              <c:idx val="0"/>
              <c:layout>
                <c:manualLayout>
                  <c:x val="-6.5819921779215154E-2"/>
                  <c:y val="-0.51700615635315461"/>
                </c:manualLayout>
              </c:layout>
              <c:tx>
                <c:rich>
                  <a:bodyPr rot="0" spcFirstLastPara="1" vertOverflow="ellipsis" vert="horz" wrap="square" lIns="38100" tIns="19050" rIns="38100" bIns="19050" anchor="ctr" anchorCtr="1">
                    <a:noAutofit/>
                  </a:bodyPr>
                  <a:lstStyle/>
                  <a:p>
                    <a:pPr>
                      <a:defRPr sz="1200" b="1" i="0" u="none" strike="noStrike" kern="1200" baseline="0">
                        <a:solidFill>
                          <a:schemeClr val="tx1">
                            <a:lumMod val="75000"/>
                            <a:lumOff val="25000"/>
                          </a:schemeClr>
                        </a:solidFill>
                        <a:latin typeface="+mn-lt"/>
                        <a:ea typeface="+mn-ea"/>
                        <a:cs typeface="+mn-cs"/>
                      </a:defRPr>
                    </a:pPr>
                    <a:r>
                      <a:rPr lang="en-US" sz="1200" dirty="0"/>
                      <a:t>98.73%</a:t>
                    </a:r>
                  </a:p>
                </c:rich>
              </c:tx>
              <c:spPr>
                <a:noFill/>
                <a:ln>
                  <a:noFill/>
                </a:ln>
                <a:effectLst/>
              </c:spPr>
              <c:txPr>
                <a:bodyPr rot="0" spcFirstLastPara="1" vertOverflow="ellipsis" vert="horz" wrap="square" lIns="38100" tIns="19050" rIns="38100" bIns="19050" anchor="ctr" anchorCtr="1">
                  <a:noAutofit/>
                </a:bodyPr>
                <a:lstStyle/>
                <a:p>
                  <a:pPr>
                    <a:defRPr sz="1200" b="1" i="0" u="none" strike="noStrike" kern="1200" baseline="0">
                      <a:solidFill>
                        <a:schemeClr val="tx1">
                          <a:lumMod val="75000"/>
                          <a:lumOff val="25000"/>
                        </a:schemeClr>
                      </a:solidFill>
                      <a:latin typeface="+mn-lt"/>
                      <a:ea typeface="+mn-ea"/>
                      <a:cs typeface="+mn-cs"/>
                    </a:defRPr>
                  </a:pPr>
                  <a:endParaRPr lang="es-ES"/>
                </a:p>
              </c:txPr>
              <c:showLegendKey val="0"/>
              <c:showVal val="1"/>
              <c:showCatName val="0"/>
              <c:showSerName val="0"/>
              <c:showPercent val="0"/>
              <c:showBubbleSize val="0"/>
              <c:extLst>
                <c:ext xmlns:c15="http://schemas.microsoft.com/office/drawing/2012/chart" uri="{CE6537A1-D6FC-4f65-9D91-7224C49458BB}">
                  <c15:layout>
                    <c:manualLayout>
                      <c:w val="0.10286553920932816"/>
                      <c:h val="7.1416158150090961E-2"/>
                    </c:manualLayout>
                  </c15:layout>
                  <c15:showDataLabelsRange val="0"/>
                </c:ext>
                <c:ext xmlns:c16="http://schemas.microsoft.com/office/drawing/2014/chart" uri="{C3380CC4-5D6E-409C-BE32-E72D297353CC}">
                  <c16:uniqueId val="{00000002-7E9A-435F-83CF-FC9AAE16A589}"/>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19050" cap="flat" cmpd="sng" algn="ctr">
                      <a:solidFill>
                        <a:srgbClr val="9D2449"/>
                      </a:solidFill>
                      <a:round/>
                    </a:ln>
                    <a:effectLst/>
                  </c:spPr>
                </c15:leaderLines>
              </c:ext>
            </c:extLst>
          </c:dLbls>
          <c:cat>
            <c:strRef>
              <c:f>'Componente 1 3T24'!$C$3</c:f>
              <c:strCache>
                <c:ptCount val="1"/>
                <c:pt idx="0">
                  <c:v>Horas de programación</c:v>
                </c:pt>
              </c:strCache>
            </c:strRef>
          </c:cat>
          <c:val>
            <c:numRef>
              <c:f>'Componente 1 3T24'!$C$6</c:f>
              <c:numCache>
                <c:formatCode>0%</c:formatCode>
                <c:ptCount val="1"/>
                <c:pt idx="0">
                  <c:v>0.98730734360834094</c:v>
                </c:pt>
              </c:numCache>
            </c:numRef>
          </c:val>
          <c:smooth val="0"/>
          <c:extLst>
            <c:ext xmlns:c16="http://schemas.microsoft.com/office/drawing/2014/chart" uri="{C3380CC4-5D6E-409C-BE32-E72D297353CC}">
              <c16:uniqueId val="{00000003-7E9A-435F-83CF-FC9AAE16A589}"/>
            </c:ext>
          </c:extLst>
        </c:ser>
        <c:dLbls>
          <c:showLegendKey val="0"/>
          <c:showVal val="0"/>
          <c:showCatName val="0"/>
          <c:showSerName val="0"/>
          <c:showPercent val="0"/>
          <c:showBubbleSize val="0"/>
        </c:dLbls>
        <c:marker val="1"/>
        <c:smooth val="0"/>
        <c:axId val="821445696"/>
        <c:axId val="821447136"/>
      </c:lineChart>
      <c:catAx>
        <c:axId val="-678369200"/>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crossAx val="-678368656"/>
        <c:crosses val="autoZero"/>
        <c:auto val="0"/>
        <c:lblAlgn val="ctr"/>
        <c:lblOffset val="100"/>
        <c:noMultiLvlLbl val="0"/>
      </c:catAx>
      <c:valAx>
        <c:axId val="-678368656"/>
        <c:scaling>
          <c:orientation val="minMax"/>
          <c:max val="2220"/>
          <c:min val="5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Unidades</a:t>
                </a:r>
              </a:p>
            </c:rich>
          </c:tx>
          <c:layout>
            <c:manualLayout>
              <c:xMode val="edge"/>
              <c:yMode val="edge"/>
              <c:x val="2.7420246068562311E-2"/>
              <c:y val="0.49169306198749491"/>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678369200"/>
        <c:crosses val="autoZero"/>
        <c:crossBetween val="between"/>
        <c:majorUnit val="200"/>
      </c:valAx>
      <c:valAx>
        <c:axId val="821447136"/>
        <c:scaling>
          <c:orientation val="minMax"/>
          <c:max val="3.2"/>
          <c:min val="0.5"/>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MX"/>
                  <a:t>% Avance</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821445696"/>
        <c:crosses val="max"/>
        <c:crossBetween val="between"/>
        <c:majorUnit val="0.2"/>
      </c:valAx>
      <c:catAx>
        <c:axId val="821445696"/>
        <c:scaling>
          <c:orientation val="minMax"/>
        </c:scaling>
        <c:delete val="1"/>
        <c:axPos val="b"/>
        <c:numFmt formatCode="General" sourceLinked="1"/>
        <c:majorTickMark val="out"/>
        <c:minorTickMark val="none"/>
        <c:tickLblPos val="nextTo"/>
        <c:crossAx val="821447136"/>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legend>
    <c:plotVisOnly val="1"/>
    <c:dispBlanksAs val="gap"/>
    <c:showDLblsOverMax val="0"/>
  </c:chart>
  <c:spPr>
    <a:noFill/>
    <a:ln>
      <a:noFill/>
    </a:ln>
    <a:effectLst/>
  </c:spPr>
  <c:txPr>
    <a:bodyPr/>
    <a:lstStyle/>
    <a:p>
      <a:pPr>
        <a:defRPr/>
      </a:pPr>
      <a:endParaRPr lang="es-E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MX" sz="1200" dirty="0"/>
              <a:t>META PLANEADA Y ALCANZADA A NIVEL COMPONENTE</a:t>
            </a:r>
            <a:r>
              <a:rPr lang="es-MX" sz="1200" baseline="0" dirty="0"/>
              <a:t> </a:t>
            </a:r>
          </a:p>
          <a:p>
            <a:pPr>
              <a:defRPr/>
            </a:pPr>
            <a:r>
              <a:rPr lang="es-MX" sz="1200" b="0" i="0" baseline="0" dirty="0"/>
              <a:t>TERCER TRIMESTRE 2024</a:t>
            </a:r>
          </a:p>
          <a:p>
            <a:pPr>
              <a:defRPr/>
            </a:pPr>
            <a:r>
              <a:rPr lang="es-MX" sz="1200" b="0" i="0" baseline="0" dirty="0"/>
              <a:t>EN UNIDADES Y PORCENTAJE DE AVANCE</a:t>
            </a:r>
            <a:endParaRPr lang="es-MX" sz="1200" b="0" i="0" dirty="0"/>
          </a:p>
        </c:rich>
      </c:tx>
      <c:layout>
        <c:manualLayout>
          <c:xMode val="edge"/>
          <c:yMode val="edge"/>
          <c:x val="0.14278298944689327"/>
          <c:y val="6.0256083610772272E-3"/>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ES"/>
        </a:p>
      </c:txPr>
    </c:title>
    <c:autoTitleDeleted val="0"/>
    <c:plotArea>
      <c:layout/>
      <c:barChart>
        <c:barDir val="col"/>
        <c:grouping val="clustered"/>
        <c:varyColors val="0"/>
        <c:ser>
          <c:idx val="0"/>
          <c:order val="0"/>
          <c:tx>
            <c:strRef>
              <c:f>'Componente 2 3T24'!$B$4</c:f>
              <c:strCache>
                <c:ptCount val="1"/>
                <c:pt idx="0">
                  <c:v>Meta Planeada</c:v>
                </c:pt>
              </c:strCache>
            </c:strRef>
          </c:tx>
          <c:spPr>
            <a:solidFill>
              <a:srgbClr val="13322B"/>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'Componente 2 3T24'!$C$3</c:f>
              <c:strCache>
                <c:ptCount val="1"/>
                <c:pt idx="0">
                  <c:v>Programas informativos transmitidos </c:v>
                </c:pt>
              </c:strCache>
            </c:strRef>
          </c:cat>
          <c:val>
            <c:numRef>
              <c:f>'Componente 2 3T24'!$C$4</c:f>
              <c:numCache>
                <c:formatCode>#,##0</c:formatCode>
                <c:ptCount val="1"/>
                <c:pt idx="0">
                  <c:v>132</c:v>
                </c:pt>
              </c:numCache>
            </c:numRef>
          </c:val>
          <c:extLst>
            <c:ext xmlns:c16="http://schemas.microsoft.com/office/drawing/2014/chart" uri="{C3380CC4-5D6E-409C-BE32-E72D297353CC}">
              <c16:uniqueId val="{00000000-8E82-4FDE-BA0A-F47CFDB44512}"/>
            </c:ext>
          </c:extLst>
        </c:ser>
        <c:ser>
          <c:idx val="1"/>
          <c:order val="1"/>
          <c:tx>
            <c:strRef>
              <c:f>'Componente 2 3T24'!$B$5</c:f>
              <c:strCache>
                <c:ptCount val="1"/>
                <c:pt idx="0">
                  <c:v>Meta Alcanzada</c:v>
                </c:pt>
              </c:strCache>
            </c:strRef>
          </c:tx>
          <c:spPr>
            <a:solidFill>
              <a:srgbClr val="285C4D"/>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'Componente 2 3T24'!$C$3</c:f>
              <c:strCache>
                <c:ptCount val="1"/>
                <c:pt idx="0">
                  <c:v>Programas informativos transmitidos </c:v>
                </c:pt>
              </c:strCache>
            </c:strRef>
          </c:cat>
          <c:val>
            <c:numRef>
              <c:f>'Componente 2 3T24'!$C$5</c:f>
              <c:numCache>
                <c:formatCode>#,##0</c:formatCode>
                <c:ptCount val="1"/>
                <c:pt idx="0">
                  <c:v>132</c:v>
                </c:pt>
              </c:numCache>
            </c:numRef>
          </c:val>
          <c:extLst>
            <c:ext xmlns:c16="http://schemas.microsoft.com/office/drawing/2014/chart" uri="{C3380CC4-5D6E-409C-BE32-E72D297353CC}">
              <c16:uniqueId val="{00000001-8E82-4FDE-BA0A-F47CFDB44512}"/>
            </c:ext>
          </c:extLst>
        </c:ser>
        <c:dLbls>
          <c:showLegendKey val="0"/>
          <c:showVal val="1"/>
          <c:showCatName val="0"/>
          <c:showSerName val="0"/>
          <c:showPercent val="0"/>
          <c:showBubbleSize val="0"/>
        </c:dLbls>
        <c:gapWidth val="219"/>
        <c:axId val="-678369200"/>
        <c:axId val="-678368656"/>
      </c:barChart>
      <c:lineChart>
        <c:grouping val="standard"/>
        <c:varyColors val="0"/>
        <c:ser>
          <c:idx val="2"/>
          <c:order val="2"/>
          <c:tx>
            <c:v>Porcentaje de Avance</c:v>
          </c:tx>
          <c:spPr>
            <a:ln w="28575" cap="rnd">
              <a:solidFill>
                <a:srgbClr val="FF0000"/>
              </a:solidFill>
              <a:round/>
            </a:ln>
            <a:effectLst/>
          </c:spPr>
          <c:marker>
            <c:symbol val="none"/>
          </c:marker>
          <c:dLbls>
            <c:dLbl>
              <c:idx val="0"/>
              <c:layout>
                <c:manualLayout>
                  <c:x val="-9.3634333387752372E-2"/>
                  <c:y val="-8.1066969180673853E-2"/>
                </c:manualLayout>
              </c:layout>
              <c:spPr>
                <a:noFill/>
                <a:ln>
                  <a:noFill/>
                </a:ln>
                <a:effectLst/>
              </c:spPr>
              <c:txPr>
                <a:bodyPr rot="0" spcFirstLastPara="1" vertOverflow="ellipsis" vert="horz" wrap="square" lIns="38100" tIns="19050" rIns="38100" bIns="19050" anchor="ctr" anchorCtr="1">
                  <a:noAutofit/>
                </a:bodyPr>
                <a:lstStyle/>
                <a:p>
                  <a:pPr>
                    <a:defRPr sz="1200" b="1" i="0" u="none" strike="noStrike" kern="1200" baseline="0">
                      <a:solidFill>
                        <a:schemeClr val="tx1">
                          <a:lumMod val="75000"/>
                          <a:lumOff val="25000"/>
                        </a:schemeClr>
                      </a:solidFill>
                      <a:latin typeface="+mn-lt"/>
                      <a:ea typeface="+mn-ea"/>
                      <a:cs typeface="+mn-cs"/>
                    </a:defRPr>
                  </a:pPr>
                  <a:endParaRPr lang="es-ES"/>
                </a:p>
              </c:txPr>
              <c:showLegendKey val="0"/>
              <c:showVal val="1"/>
              <c:showCatName val="0"/>
              <c:showSerName val="0"/>
              <c:showPercent val="0"/>
              <c:showBubbleSize val="0"/>
              <c:extLst>
                <c:ext xmlns:c15="http://schemas.microsoft.com/office/drawing/2012/chart" uri="{CE6537A1-D6FC-4f65-9D91-7224C49458BB}">
                  <c15:layout>
                    <c:manualLayout>
                      <c:w val="0.13887945670628182"/>
                      <c:h val="0.11493779740645357"/>
                    </c:manualLayout>
                  </c15:layout>
                </c:ext>
                <c:ext xmlns:c16="http://schemas.microsoft.com/office/drawing/2014/chart" uri="{C3380CC4-5D6E-409C-BE32-E72D297353CC}">
                  <c16:uniqueId val="{00000002-8E82-4FDE-BA0A-F47CFDB44512}"/>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15875" cap="flat" cmpd="sng" algn="ctr">
                      <a:solidFill>
                        <a:srgbClr val="FF0000"/>
                      </a:solidFill>
                      <a:round/>
                    </a:ln>
                    <a:effectLst/>
                  </c:spPr>
                </c15:leaderLines>
              </c:ext>
            </c:extLst>
          </c:dLbls>
          <c:cat>
            <c:numRef>
              <c:f>'Componente 2 3T24'!$C$6</c:f>
              <c:numCache>
                <c:formatCode>0%</c:formatCode>
                <c:ptCount val="1"/>
                <c:pt idx="0">
                  <c:v>1</c:v>
                </c:pt>
              </c:numCache>
            </c:numRef>
          </c:cat>
          <c:val>
            <c:numRef>
              <c:f>'Componente 2 3T24'!$C$6</c:f>
              <c:numCache>
                <c:formatCode>0%</c:formatCode>
                <c:ptCount val="1"/>
                <c:pt idx="0">
                  <c:v>1</c:v>
                </c:pt>
              </c:numCache>
            </c:numRef>
          </c:val>
          <c:smooth val="0"/>
          <c:extLst>
            <c:ext xmlns:c16="http://schemas.microsoft.com/office/drawing/2014/chart" uri="{C3380CC4-5D6E-409C-BE32-E72D297353CC}">
              <c16:uniqueId val="{00000003-8E82-4FDE-BA0A-F47CFDB44512}"/>
            </c:ext>
          </c:extLst>
        </c:ser>
        <c:dLbls>
          <c:showLegendKey val="0"/>
          <c:showVal val="1"/>
          <c:showCatName val="0"/>
          <c:showSerName val="0"/>
          <c:showPercent val="0"/>
          <c:showBubbleSize val="0"/>
        </c:dLbls>
        <c:marker val="1"/>
        <c:smooth val="0"/>
        <c:axId val="-678373552"/>
        <c:axId val="-678367024"/>
      </c:lineChart>
      <c:catAx>
        <c:axId val="-678369200"/>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crossAx val="-678368656"/>
        <c:crosses val="autoZero"/>
        <c:auto val="0"/>
        <c:lblAlgn val="ctr"/>
        <c:lblOffset val="100"/>
        <c:noMultiLvlLbl val="0"/>
      </c:catAx>
      <c:valAx>
        <c:axId val="-67836865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Unidades</a:t>
                </a:r>
              </a:p>
            </c:rich>
          </c:tx>
          <c:layout>
            <c:manualLayout>
              <c:xMode val="edge"/>
              <c:yMode val="edge"/>
              <c:x val="2.7420246068562311E-2"/>
              <c:y val="0.49169306198749491"/>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678369200"/>
        <c:crosses val="autoZero"/>
        <c:crossBetween val="between"/>
      </c:valAx>
      <c:valAx>
        <c:axId val="-678367024"/>
        <c:scaling>
          <c:orientation val="minMax"/>
          <c:min val="0.5"/>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MX"/>
                  <a:t>% Avance</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678373552"/>
        <c:crosses val="max"/>
        <c:crossBetween val="between"/>
        <c:majorUnit val="5.000000000000001E-2"/>
      </c:valAx>
      <c:catAx>
        <c:axId val="-678373552"/>
        <c:scaling>
          <c:orientation val="minMax"/>
        </c:scaling>
        <c:delete val="1"/>
        <c:axPos val="t"/>
        <c:numFmt formatCode="0%" sourceLinked="1"/>
        <c:majorTickMark val="out"/>
        <c:minorTickMark val="none"/>
        <c:tickLblPos val="nextTo"/>
        <c:crossAx val="-678367024"/>
        <c:crosses val="max"/>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legend>
    <c:plotVisOnly val="1"/>
    <c:dispBlanksAs val="gap"/>
    <c:showDLblsOverMax val="0"/>
  </c:chart>
  <c:spPr>
    <a:noFill/>
    <a:ln>
      <a:noFill/>
    </a:ln>
    <a:effectLst/>
  </c:spPr>
  <c:txPr>
    <a:bodyPr/>
    <a:lstStyle/>
    <a:p>
      <a:pPr>
        <a:defRPr/>
      </a:pPr>
      <a:endParaRPr lang="es-E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MX" sz="1200" b="0" i="0" u="none" strike="noStrike" kern="1200" spc="0" baseline="0" dirty="0">
                <a:solidFill>
                  <a:prstClr val="black">
                    <a:lumMod val="65000"/>
                    <a:lumOff val="35000"/>
                  </a:prstClr>
                </a:solidFill>
              </a:rPr>
              <a:t>META PLANEADA Y ALCANZADA A NIVEL COMPONENTE </a:t>
            </a:r>
          </a:p>
          <a:p>
            <a:pPr>
              <a:defRPr/>
            </a:pPr>
            <a:r>
              <a:rPr lang="es-MX" sz="1200" b="0" i="0" u="none" strike="noStrike" kern="1200" spc="0" baseline="0" dirty="0">
                <a:solidFill>
                  <a:prstClr val="black">
                    <a:lumMod val="65000"/>
                    <a:lumOff val="35000"/>
                  </a:prstClr>
                </a:solidFill>
              </a:rPr>
              <a:t>TERCER TRIMESTRE 2024</a:t>
            </a:r>
          </a:p>
          <a:p>
            <a:pPr>
              <a:defRPr/>
            </a:pPr>
            <a:r>
              <a:rPr lang="es-MX" sz="1200" b="0" i="0" u="none" strike="noStrike" kern="1200" spc="0" baseline="0" dirty="0">
                <a:solidFill>
                  <a:prstClr val="black">
                    <a:lumMod val="65000"/>
                    <a:lumOff val="35000"/>
                  </a:prstClr>
                </a:solidFill>
              </a:rPr>
              <a:t>EN UNIDADES Y PORCENTAJE DE AVANCE</a:t>
            </a:r>
          </a:p>
        </c:rich>
      </c:tx>
      <c:layout>
        <c:manualLayout>
          <c:xMode val="edge"/>
          <c:yMode val="edge"/>
          <c:x val="0.16315248713360458"/>
          <c:y val="1.5791427164550634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ES"/>
        </a:p>
      </c:txPr>
    </c:title>
    <c:autoTitleDeleted val="0"/>
    <c:plotArea>
      <c:layout/>
      <c:barChart>
        <c:barDir val="col"/>
        <c:grouping val="clustered"/>
        <c:varyColors val="0"/>
        <c:ser>
          <c:idx val="0"/>
          <c:order val="0"/>
          <c:tx>
            <c:strRef>
              <c:f>'Actividades 8 3T24 '!$B$4</c:f>
              <c:strCache>
                <c:ptCount val="1"/>
                <c:pt idx="0">
                  <c:v>Meta Planeada</c:v>
                </c:pt>
              </c:strCache>
            </c:strRef>
          </c:tx>
          <c:spPr>
            <a:solidFill>
              <a:srgbClr val="B38E5D"/>
            </a:solidFill>
            <a:ln>
              <a:noFill/>
            </a:ln>
            <a:effectLst/>
          </c:spPr>
          <c:invertIfNegative val="0"/>
          <c:dLbls>
            <c:dLbl>
              <c:idx val="0"/>
              <c:layout>
                <c:manualLayout>
                  <c:x val="-1.649999935039375E-2"/>
                  <c:y val="1.455748817992138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7730-427C-888E-D87FE00407DA}"/>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'Actividades 8 3T24 '!$C$3:$D$3</c:f>
              <c:strCache>
                <c:ptCount val="2"/>
                <c:pt idx="0">
                  <c:v>Noticias difundidas</c:v>
                </c:pt>
                <c:pt idx="1">
                  <c:v>Cápsulas transmitidas</c:v>
                </c:pt>
              </c:strCache>
            </c:strRef>
          </c:cat>
          <c:val>
            <c:numRef>
              <c:f>'Actividades 8 3T24 '!$C$4:$D$4</c:f>
              <c:numCache>
                <c:formatCode>#,##0</c:formatCode>
                <c:ptCount val="2"/>
                <c:pt idx="0">
                  <c:v>1332</c:v>
                </c:pt>
                <c:pt idx="1">
                  <c:v>792</c:v>
                </c:pt>
              </c:numCache>
            </c:numRef>
          </c:val>
          <c:extLst>
            <c:ext xmlns:c16="http://schemas.microsoft.com/office/drawing/2014/chart" uri="{C3380CC4-5D6E-409C-BE32-E72D297353CC}">
              <c16:uniqueId val="{00000001-7730-427C-888E-D87FE00407DA}"/>
            </c:ext>
          </c:extLst>
        </c:ser>
        <c:ser>
          <c:idx val="1"/>
          <c:order val="1"/>
          <c:tx>
            <c:strRef>
              <c:f>'Actividades 8 3T24 '!$B$5</c:f>
              <c:strCache>
                <c:ptCount val="1"/>
                <c:pt idx="0">
                  <c:v>Meta Alcanzada</c:v>
                </c:pt>
              </c:strCache>
            </c:strRef>
          </c:tx>
          <c:spPr>
            <a:solidFill>
              <a:srgbClr val="D4C19C"/>
            </a:solidFill>
            <a:ln>
              <a:noFill/>
            </a:ln>
            <a:effectLst/>
          </c:spPr>
          <c:invertIfNegative val="0"/>
          <c:dLbls>
            <c:dLbl>
              <c:idx val="0"/>
              <c:layout>
                <c:manualLayout>
                  <c:x val="1.6499999350393677E-2"/>
                  <c:y val="-3.3360525028687943E-17"/>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7730-427C-888E-D87FE00407DA}"/>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'Actividades 8 3T24 '!$C$3:$D$3</c:f>
              <c:strCache>
                <c:ptCount val="2"/>
                <c:pt idx="0">
                  <c:v>Noticias difundidas</c:v>
                </c:pt>
                <c:pt idx="1">
                  <c:v>Cápsulas transmitidas</c:v>
                </c:pt>
              </c:strCache>
            </c:strRef>
          </c:cat>
          <c:val>
            <c:numRef>
              <c:f>'Actividades 8 3T24 '!$C$5:$D$5</c:f>
              <c:numCache>
                <c:formatCode>#,##0</c:formatCode>
                <c:ptCount val="2"/>
                <c:pt idx="0">
                  <c:v>1332</c:v>
                </c:pt>
                <c:pt idx="1">
                  <c:v>792</c:v>
                </c:pt>
              </c:numCache>
            </c:numRef>
          </c:val>
          <c:extLst>
            <c:ext xmlns:c16="http://schemas.microsoft.com/office/drawing/2014/chart" uri="{C3380CC4-5D6E-409C-BE32-E72D297353CC}">
              <c16:uniqueId val="{00000003-7730-427C-888E-D87FE00407DA}"/>
            </c:ext>
          </c:extLst>
        </c:ser>
        <c:dLbls>
          <c:showLegendKey val="0"/>
          <c:showVal val="1"/>
          <c:showCatName val="0"/>
          <c:showSerName val="0"/>
          <c:showPercent val="0"/>
          <c:showBubbleSize val="0"/>
        </c:dLbls>
        <c:gapWidth val="219"/>
        <c:axId val="-882931536"/>
        <c:axId val="-882929904"/>
      </c:barChart>
      <c:lineChart>
        <c:grouping val="standard"/>
        <c:varyColors val="0"/>
        <c:ser>
          <c:idx val="2"/>
          <c:order val="2"/>
          <c:tx>
            <c:v>Porcentaje de avance</c:v>
          </c:tx>
          <c:spPr>
            <a:ln w="28575" cap="rnd">
              <a:solidFill>
                <a:srgbClr val="FF0000"/>
              </a:solidFill>
              <a:round/>
              <a:headEnd type="oval"/>
              <a:tailEnd type="oval"/>
            </a:ln>
            <a:effectLst/>
          </c:spPr>
          <c:marker>
            <c:symbol val="none"/>
          </c:marker>
          <c:dLbls>
            <c:dLbl>
              <c:idx val="0"/>
              <c:layout>
                <c:manualLayout>
                  <c:x val="-5.048095645712028E-2"/>
                  <c:y val="-0.12131287703662477"/>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7730-427C-888E-D87FE00407DA}"/>
                </c:ext>
              </c:extLst>
            </c:dLbl>
            <c:dLbl>
              <c:idx val="1"/>
              <c:layout>
                <c:manualLayout>
                  <c:x val="-4.0239490541722711E-2"/>
                  <c:y val="-4.152913565365953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7730-427C-888E-D87FE00407DA}"/>
                </c:ext>
              </c:extLst>
            </c:dLbl>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lumMod val="75000"/>
                        <a:lumOff val="25000"/>
                      </a:schemeClr>
                    </a:solidFill>
                    <a:latin typeface="+mn-lt"/>
                    <a:ea typeface="+mn-ea"/>
                    <a:cs typeface="+mn-cs"/>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15875" cap="flat" cmpd="sng" algn="ctr">
                      <a:solidFill>
                        <a:schemeClr val="bg1">
                          <a:lumMod val="85000"/>
                        </a:schemeClr>
                      </a:solidFill>
                      <a:round/>
                    </a:ln>
                    <a:effectLst/>
                  </c:spPr>
                </c15:leaderLines>
              </c:ext>
            </c:extLst>
          </c:dLbls>
          <c:cat>
            <c:strRef>
              <c:f>'Actividades 8 3T24 '!$C$3:$D$3</c:f>
              <c:strCache>
                <c:ptCount val="2"/>
                <c:pt idx="0">
                  <c:v>Noticias difundidas</c:v>
                </c:pt>
                <c:pt idx="1">
                  <c:v>Cápsulas transmitidas</c:v>
                </c:pt>
              </c:strCache>
            </c:strRef>
          </c:cat>
          <c:val>
            <c:numRef>
              <c:f>'Actividades 8 3T24 '!$C$6:$D$6</c:f>
              <c:numCache>
                <c:formatCode>0%</c:formatCode>
                <c:ptCount val="2"/>
                <c:pt idx="0">
                  <c:v>1</c:v>
                </c:pt>
                <c:pt idx="1">
                  <c:v>1</c:v>
                </c:pt>
              </c:numCache>
            </c:numRef>
          </c:val>
          <c:smooth val="0"/>
          <c:extLst>
            <c:ext xmlns:c16="http://schemas.microsoft.com/office/drawing/2014/chart" uri="{C3380CC4-5D6E-409C-BE32-E72D297353CC}">
              <c16:uniqueId val="{00000006-7730-427C-888E-D87FE00407DA}"/>
            </c:ext>
          </c:extLst>
        </c:ser>
        <c:dLbls>
          <c:showLegendKey val="0"/>
          <c:showVal val="0"/>
          <c:showCatName val="0"/>
          <c:showSerName val="0"/>
          <c:showPercent val="0"/>
          <c:showBubbleSize val="0"/>
        </c:dLbls>
        <c:marker val="1"/>
        <c:smooth val="0"/>
        <c:axId val="-882935888"/>
        <c:axId val="-882929360"/>
      </c:lineChart>
      <c:catAx>
        <c:axId val="-88293153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s-ES"/>
          </a:p>
        </c:txPr>
        <c:crossAx val="-882929904"/>
        <c:crosses val="autoZero"/>
        <c:auto val="1"/>
        <c:lblAlgn val="ctr"/>
        <c:lblOffset val="100"/>
        <c:noMultiLvlLbl val="0"/>
      </c:catAx>
      <c:valAx>
        <c:axId val="-88292990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MX"/>
                  <a:t>Unidades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882931536"/>
        <c:crosses val="autoZero"/>
        <c:crossBetween val="between"/>
      </c:valAx>
      <c:valAx>
        <c:axId val="-882929360"/>
        <c:scaling>
          <c:orientation val="minMax"/>
          <c:max val="1.4"/>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 Avance </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882935888"/>
        <c:crosses val="max"/>
        <c:crossBetween val="between"/>
      </c:valAx>
      <c:catAx>
        <c:axId val="-882935888"/>
        <c:scaling>
          <c:orientation val="minMax"/>
        </c:scaling>
        <c:delete val="1"/>
        <c:axPos val="t"/>
        <c:numFmt formatCode="General" sourceLinked="1"/>
        <c:majorTickMark val="out"/>
        <c:minorTickMark val="none"/>
        <c:tickLblPos val="nextTo"/>
        <c:crossAx val="-882929360"/>
        <c:crosses val="max"/>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legend>
    <c:plotVisOnly val="1"/>
    <c:dispBlanksAs val="gap"/>
    <c:showDLblsOverMax val="0"/>
  </c:chart>
  <c:spPr>
    <a:noFill/>
    <a:ln>
      <a:noFill/>
    </a:ln>
    <a:effectLst/>
  </c:spPr>
  <c:txPr>
    <a:bodyPr/>
    <a:lstStyle/>
    <a:p>
      <a:pPr>
        <a:defRPr/>
      </a:pPr>
      <a:endParaRPr lang="es-E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MX" sz="1200" b="1" i="0" baseline="0" dirty="0">
                <a:effectLst/>
              </a:rPr>
              <a:t>METAS PLANEADAS Y ALCANZADAS A NIVEL ACTIVIDAD </a:t>
            </a:r>
            <a:endParaRPr lang="es-MX" sz="1200" dirty="0">
              <a:effectLst/>
            </a:endParaRPr>
          </a:p>
          <a:p>
            <a:pPr>
              <a:defRPr/>
            </a:pPr>
            <a:r>
              <a:rPr lang="es-MX" sz="1200" b="1" i="0" baseline="0" dirty="0">
                <a:effectLst/>
              </a:rPr>
              <a:t>TERCER TRIMESTRE 2024</a:t>
            </a:r>
            <a:endParaRPr lang="es-MX" sz="1200" dirty="0">
              <a:effectLst/>
            </a:endParaRPr>
          </a:p>
          <a:p>
            <a:pPr>
              <a:defRPr/>
            </a:pPr>
            <a:r>
              <a:rPr lang="es-MX" sz="1200" b="1" i="0" baseline="0" dirty="0">
                <a:effectLst/>
              </a:rPr>
              <a:t>EN UNIDADES Y PORCENTAJE DE AVANCE</a:t>
            </a:r>
            <a:endParaRPr lang="es-MX" sz="1200" dirty="0">
              <a:effectLst/>
            </a:endParaRPr>
          </a:p>
        </c:rich>
      </c:tx>
      <c:layout>
        <c:manualLayout>
          <c:xMode val="edge"/>
          <c:yMode val="edge"/>
          <c:x val="0.12362808568393363"/>
          <c:y val="1.9927539074452109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ES"/>
        </a:p>
      </c:txPr>
    </c:title>
    <c:autoTitleDeleted val="0"/>
    <c:plotArea>
      <c:layout/>
      <c:barChart>
        <c:barDir val="col"/>
        <c:grouping val="clustered"/>
        <c:varyColors val="0"/>
        <c:ser>
          <c:idx val="0"/>
          <c:order val="0"/>
          <c:tx>
            <c:strRef>
              <c:f>'Actividades 2 3T24'!$B$4</c:f>
              <c:strCache>
                <c:ptCount val="1"/>
                <c:pt idx="0">
                  <c:v>Meta Planeada</c:v>
                </c:pt>
              </c:strCache>
            </c:strRef>
          </c:tx>
          <c:spPr>
            <a:solidFill>
              <a:srgbClr val="B38E5D"/>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'Actividades 2 3T24'!$C$3:$D$3</c:f>
              <c:strCache>
                <c:ptCount val="2"/>
                <c:pt idx="0">
                  <c:v>Programas con equidad de genero</c:v>
                </c:pt>
                <c:pt idx="1">
                  <c:v>Difusión de colección musical </c:v>
                </c:pt>
              </c:strCache>
            </c:strRef>
          </c:cat>
          <c:val>
            <c:numRef>
              <c:f>'Actividades 2 3T24'!$C$4:$D$4</c:f>
              <c:numCache>
                <c:formatCode>General</c:formatCode>
                <c:ptCount val="2"/>
                <c:pt idx="0">
                  <c:v>82</c:v>
                </c:pt>
                <c:pt idx="1">
                  <c:v>1064.5</c:v>
                </c:pt>
              </c:numCache>
            </c:numRef>
          </c:val>
          <c:extLst>
            <c:ext xmlns:c16="http://schemas.microsoft.com/office/drawing/2014/chart" uri="{C3380CC4-5D6E-409C-BE32-E72D297353CC}">
              <c16:uniqueId val="{00000000-AE35-4C68-A60E-19D0DB3919C9}"/>
            </c:ext>
          </c:extLst>
        </c:ser>
        <c:ser>
          <c:idx val="1"/>
          <c:order val="1"/>
          <c:tx>
            <c:strRef>
              <c:f>'Actividades 2 3T24'!$B$5</c:f>
              <c:strCache>
                <c:ptCount val="1"/>
                <c:pt idx="0">
                  <c:v>Meta Alcanzada</c:v>
                </c:pt>
              </c:strCache>
            </c:strRef>
          </c:tx>
          <c:spPr>
            <a:solidFill>
              <a:srgbClr val="D4C19C"/>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'Actividades 2 3T24'!$C$3:$D$3</c:f>
              <c:strCache>
                <c:ptCount val="2"/>
                <c:pt idx="0">
                  <c:v>Programas con equidad de genero</c:v>
                </c:pt>
                <c:pt idx="1">
                  <c:v>Difusión de colección musical </c:v>
                </c:pt>
              </c:strCache>
            </c:strRef>
          </c:cat>
          <c:val>
            <c:numRef>
              <c:f>'Actividades 2 3T24'!$C$5:$D$5</c:f>
              <c:numCache>
                <c:formatCode>General</c:formatCode>
                <c:ptCount val="2"/>
                <c:pt idx="0">
                  <c:v>81</c:v>
                </c:pt>
                <c:pt idx="1">
                  <c:v>1074.5</c:v>
                </c:pt>
              </c:numCache>
            </c:numRef>
          </c:val>
          <c:extLst>
            <c:ext xmlns:c16="http://schemas.microsoft.com/office/drawing/2014/chart" uri="{C3380CC4-5D6E-409C-BE32-E72D297353CC}">
              <c16:uniqueId val="{00000001-AE35-4C68-A60E-19D0DB3919C9}"/>
            </c:ext>
          </c:extLst>
        </c:ser>
        <c:dLbls>
          <c:showLegendKey val="0"/>
          <c:showVal val="1"/>
          <c:showCatName val="0"/>
          <c:showSerName val="0"/>
          <c:showPercent val="0"/>
          <c:showBubbleSize val="0"/>
        </c:dLbls>
        <c:gapWidth val="219"/>
        <c:axId val="-882931536"/>
        <c:axId val="-882929904"/>
      </c:barChart>
      <c:lineChart>
        <c:grouping val="standard"/>
        <c:varyColors val="0"/>
        <c:ser>
          <c:idx val="2"/>
          <c:order val="2"/>
          <c:tx>
            <c:v>Porcentaje de avance</c:v>
          </c:tx>
          <c:spPr>
            <a:ln w="28575" cap="rnd">
              <a:solidFill>
                <a:srgbClr val="C00000"/>
              </a:solidFill>
              <a:round/>
              <a:headEnd type="oval"/>
              <a:tailEnd type="oval"/>
            </a:ln>
            <a:effectLst/>
          </c:spPr>
          <c:marker>
            <c:symbol val="none"/>
          </c:marker>
          <c:dLbls>
            <c:dLbl>
              <c:idx val="0"/>
              <c:layout>
                <c:manualLayout>
                  <c:x val="-7.4648578591140324E-2"/>
                  <c:y val="6.842299418261935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AE35-4C68-A60E-19D0DB3919C9}"/>
                </c:ext>
              </c:extLst>
            </c:dLbl>
            <c:dLbl>
              <c:idx val="1"/>
              <c:layout>
                <c:manualLayout>
                  <c:x val="-5.7749997726378045E-2"/>
                  <c:y val="7.1739140668027598E-2"/>
                </c:manualLayout>
              </c:layout>
              <c:tx>
                <c:rich>
                  <a:bodyPr/>
                  <a:lstStyle/>
                  <a:p>
                    <a:r>
                      <a:rPr lang="en-US" dirty="0"/>
                      <a:t>100.93%</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3-AE35-4C68-A60E-19D0DB3919C9}"/>
                </c:ext>
              </c:extLst>
            </c:dLbl>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lumMod val="75000"/>
                        <a:lumOff val="25000"/>
                      </a:schemeClr>
                    </a:solidFill>
                    <a:latin typeface="+mn-lt"/>
                    <a:ea typeface="+mn-ea"/>
                    <a:cs typeface="+mn-cs"/>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'Actividades 2 3T24'!$C$3:$D$3</c:f>
              <c:strCache>
                <c:ptCount val="2"/>
                <c:pt idx="0">
                  <c:v>Programas con equidad de genero</c:v>
                </c:pt>
                <c:pt idx="1">
                  <c:v>Difusión de colección musical </c:v>
                </c:pt>
              </c:strCache>
            </c:strRef>
          </c:cat>
          <c:val>
            <c:numRef>
              <c:f>'Actividades 2 3T24'!$C$6:$D$6</c:f>
              <c:numCache>
                <c:formatCode>0.00%</c:formatCode>
                <c:ptCount val="2"/>
                <c:pt idx="0">
                  <c:v>0.98780487804878048</c:v>
                </c:pt>
                <c:pt idx="1">
                  <c:v>1.009394081728511</c:v>
                </c:pt>
              </c:numCache>
            </c:numRef>
          </c:val>
          <c:smooth val="0"/>
          <c:extLst>
            <c:ext xmlns:c16="http://schemas.microsoft.com/office/drawing/2014/chart" uri="{C3380CC4-5D6E-409C-BE32-E72D297353CC}">
              <c16:uniqueId val="{00000004-AE35-4C68-A60E-19D0DB3919C9}"/>
            </c:ext>
          </c:extLst>
        </c:ser>
        <c:dLbls>
          <c:showLegendKey val="0"/>
          <c:showVal val="0"/>
          <c:showCatName val="0"/>
          <c:showSerName val="0"/>
          <c:showPercent val="0"/>
          <c:showBubbleSize val="0"/>
        </c:dLbls>
        <c:marker val="1"/>
        <c:smooth val="0"/>
        <c:axId val="-882935888"/>
        <c:axId val="-882929360"/>
      </c:lineChart>
      <c:catAx>
        <c:axId val="-88293153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s-ES"/>
          </a:p>
        </c:txPr>
        <c:crossAx val="-882929904"/>
        <c:crosses val="autoZero"/>
        <c:auto val="1"/>
        <c:lblAlgn val="ctr"/>
        <c:lblOffset val="100"/>
        <c:noMultiLvlLbl val="0"/>
      </c:catAx>
      <c:valAx>
        <c:axId val="-88292990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MX"/>
                  <a:t>Unidades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882931536"/>
        <c:crosses val="autoZero"/>
        <c:crossBetween val="between"/>
      </c:valAx>
      <c:valAx>
        <c:axId val="-882929360"/>
        <c:scaling>
          <c:orientation val="minMax"/>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MX"/>
                  <a:t>Porcentaje de</a:t>
                </a:r>
                <a:r>
                  <a:rPr lang="es-MX" baseline="0"/>
                  <a:t> Avance</a:t>
                </a:r>
                <a:endParaRPr lang="es-MX"/>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0%" sourceLinked="0"/>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882935888"/>
        <c:crosses val="max"/>
        <c:crossBetween val="between"/>
      </c:valAx>
      <c:catAx>
        <c:axId val="-882935888"/>
        <c:scaling>
          <c:orientation val="minMax"/>
        </c:scaling>
        <c:delete val="1"/>
        <c:axPos val="t"/>
        <c:numFmt formatCode="General" sourceLinked="1"/>
        <c:majorTickMark val="out"/>
        <c:minorTickMark val="none"/>
        <c:tickLblPos val="nextTo"/>
        <c:crossAx val="-882929360"/>
        <c:crosses val="max"/>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legend>
    <c:plotVisOnly val="1"/>
    <c:dispBlanksAs val="gap"/>
    <c:showDLblsOverMax val="0"/>
  </c:chart>
  <c:spPr>
    <a:noFill/>
    <a:ln>
      <a:noFill/>
    </a:ln>
    <a:effectLst/>
  </c:spPr>
  <c:txPr>
    <a:bodyPr/>
    <a:lstStyle/>
    <a:p>
      <a:pPr>
        <a:defRPr/>
      </a:pPr>
      <a:endParaRPr lang="es-ES"/>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050" b="1" i="0" u="none" strike="noStrike" kern="1200" spc="0" baseline="0">
                <a:solidFill>
                  <a:schemeClr val="tx1">
                    <a:lumMod val="65000"/>
                    <a:lumOff val="35000"/>
                  </a:schemeClr>
                </a:solidFill>
                <a:latin typeface="+mn-lt"/>
                <a:ea typeface="+mn-ea"/>
                <a:cs typeface="+mn-cs"/>
              </a:defRPr>
            </a:pPr>
            <a:r>
              <a:rPr lang="es-MX" sz="1050" b="1" i="0" baseline="0" dirty="0">
                <a:effectLst/>
              </a:rPr>
              <a:t>META PLANEADA Y ALCANZADA A NIVEL COMPONENTE</a:t>
            </a:r>
            <a:endParaRPr lang="es-MX" sz="1050" b="1" dirty="0">
              <a:effectLst/>
            </a:endParaRPr>
          </a:p>
          <a:p>
            <a:pPr>
              <a:defRPr sz="1050" b="1"/>
            </a:pPr>
            <a:r>
              <a:rPr lang="es-MX" sz="1050" b="1" i="0" baseline="0" dirty="0">
                <a:effectLst/>
              </a:rPr>
              <a:t>TERCER TRIMESTRE 2024</a:t>
            </a:r>
            <a:endParaRPr lang="es-MX" sz="1050" b="1" dirty="0">
              <a:effectLst/>
            </a:endParaRPr>
          </a:p>
          <a:p>
            <a:pPr>
              <a:defRPr sz="1050" b="1"/>
            </a:pPr>
            <a:r>
              <a:rPr lang="es-MX" sz="1050" b="1" i="0" baseline="0" dirty="0">
                <a:effectLst/>
              </a:rPr>
              <a:t>EN UNIDADES Y PORCENTAJE DE AVANCE</a:t>
            </a:r>
            <a:endParaRPr lang="es-MX" sz="1050" b="1" dirty="0">
              <a:effectLst/>
            </a:endParaRPr>
          </a:p>
        </c:rich>
      </c:tx>
      <c:layout>
        <c:manualLayout>
          <c:xMode val="edge"/>
          <c:yMode val="edge"/>
          <c:x val="0.18752074726732096"/>
          <c:y val="1.5016963195845504E-2"/>
        </c:manualLayout>
      </c:layout>
      <c:overlay val="0"/>
      <c:spPr>
        <a:noFill/>
        <a:ln>
          <a:noFill/>
        </a:ln>
        <a:effectLst/>
      </c:spPr>
      <c:txPr>
        <a:bodyPr rot="0" spcFirstLastPara="1" vertOverflow="ellipsis" vert="horz" wrap="square" anchor="ctr" anchorCtr="1"/>
        <a:lstStyle/>
        <a:p>
          <a:pPr>
            <a:defRPr sz="1050" b="1" i="0" u="none" strike="noStrike" kern="1200" spc="0" baseline="0">
              <a:solidFill>
                <a:schemeClr val="tx1">
                  <a:lumMod val="65000"/>
                  <a:lumOff val="35000"/>
                </a:schemeClr>
              </a:solidFill>
              <a:latin typeface="+mn-lt"/>
              <a:ea typeface="+mn-ea"/>
              <a:cs typeface="+mn-cs"/>
            </a:defRPr>
          </a:pPr>
          <a:endParaRPr lang="es-ES"/>
        </a:p>
      </c:txPr>
    </c:title>
    <c:autoTitleDeleted val="0"/>
    <c:plotArea>
      <c:layout/>
      <c:barChart>
        <c:barDir val="col"/>
        <c:grouping val="clustered"/>
        <c:varyColors val="0"/>
        <c:ser>
          <c:idx val="0"/>
          <c:order val="0"/>
          <c:tx>
            <c:strRef>
              <c:f>'Componente 4 3T24 '!$B$4</c:f>
              <c:strCache>
                <c:ptCount val="1"/>
                <c:pt idx="0">
                  <c:v>Meta Planeada</c:v>
                </c:pt>
              </c:strCache>
            </c:strRef>
          </c:tx>
          <c:spPr>
            <a:solidFill>
              <a:srgbClr val="13322B"/>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'Componente 4 3T24 '!$C$3</c:f>
              <c:strCache>
                <c:ptCount val="1"/>
                <c:pt idx="0">
                  <c:v> Programas culturales transmitidos</c:v>
                </c:pt>
              </c:strCache>
            </c:strRef>
          </c:cat>
          <c:val>
            <c:numRef>
              <c:f>'Componente 4 3T24 '!$C$4</c:f>
              <c:numCache>
                <c:formatCode>General</c:formatCode>
                <c:ptCount val="1"/>
                <c:pt idx="0">
                  <c:v>871</c:v>
                </c:pt>
              </c:numCache>
            </c:numRef>
          </c:val>
          <c:extLst>
            <c:ext xmlns:c16="http://schemas.microsoft.com/office/drawing/2014/chart" uri="{C3380CC4-5D6E-409C-BE32-E72D297353CC}">
              <c16:uniqueId val="{00000000-B712-405C-9CA4-A804D5FD66BB}"/>
            </c:ext>
          </c:extLst>
        </c:ser>
        <c:ser>
          <c:idx val="1"/>
          <c:order val="1"/>
          <c:tx>
            <c:strRef>
              <c:f>'Componente 4 3T24 '!$B$5</c:f>
              <c:strCache>
                <c:ptCount val="1"/>
                <c:pt idx="0">
                  <c:v>Meta Alcanzada</c:v>
                </c:pt>
              </c:strCache>
            </c:strRef>
          </c:tx>
          <c:spPr>
            <a:solidFill>
              <a:srgbClr val="285C4D"/>
            </a:solidFill>
            <a:ln>
              <a:noFill/>
            </a:ln>
            <a:effectLst/>
          </c:spPr>
          <c:invertIfNegative val="0"/>
          <c:dLbls>
            <c:dLbl>
              <c:idx val="0"/>
              <c:layout>
                <c:manualLayout>
                  <c:x val="3.7237645290694385E-2"/>
                  <c:y val="3.6039584517508004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B712-405C-9CA4-A804D5FD66BB}"/>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'Componente 4 3T24 '!$C$3</c:f>
              <c:strCache>
                <c:ptCount val="1"/>
                <c:pt idx="0">
                  <c:v> Programas culturales transmitidos</c:v>
                </c:pt>
              </c:strCache>
            </c:strRef>
          </c:cat>
          <c:val>
            <c:numRef>
              <c:f>'Componente 4 3T24 '!$C$5</c:f>
              <c:numCache>
                <c:formatCode>General</c:formatCode>
                <c:ptCount val="1"/>
                <c:pt idx="0">
                  <c:v>746</c:v>
                </c:pt>
              </c:numCache>
            </c:numRef>
          </c:val>
          <c:extLst>
            <c:ext xmlns:c16="http://schemas.microsoft.com/office/drawing/2014/chart" uri="{C3380CC4-5D6E-409C-BE32-E72D297353CC}">
              <c16:uniqueId val="{00000002-B712-405C-9CA4-A804D5FD66BB}"/>
            </c:ext>
          </c:extLst>
        </c:ser>
        <c:dLbls>
          <c:showLegendKey val="0"/>
          <c:showVal val="1"/>
          <c:showCatName val="0"/>
          <c:showSerName val="0"/>
          <c:showPercent val="0"/>
          <c:showBubbleSize val="0"/>
        </c:dLbls>
        <c:gapWidth val="219"/>
        <c:axId val="-882936432"/>
        <c:axId val="-882935344"/>
      </c:barChart>
      <c:lineChart>
        <c:grouping val="standard"/>
        <c:varyColors val="0"/>
        <c:ser>
          <c:idx val="2"/>
          <c:order val="2"/>
          <c:tx>
            <c:v>Porcentaje de avance</c:v>
          </c:tx>
          <c:spPr>
            <a:ln w="28575" cap="rnd">
              <a:solidFill>
                <a:schemeClr val="accent4"/>
              </a:solidFill>
              <a:round/>
              <a:headEnd type="oval"/>
              <a:tailEnd type="oval"/>
            </a:ln>
            <a:effectLst>
              <a:glow rad="127000">
                <a:schemeClr val="accent4">
                  <a:lumMod val="40000"/>
                  <a:lumOff val="60000"/>
                </a:schemeClr>
              </a:glow>
              <a:outerShdw blurRad="50800" dist="50800" dir="5400000" algn="ctr" rotWithShape="0">
                <a:schemeClr val="bg1"/>
              </a:outerShdw>
            </a:effectLst>
          </c:spPr>
          <c:marker>
            <c:symbol val="none"/>
          </c:marker>
          <c:dLbls>
            <c:dLbl>
              <c:idx val="0"/>
              <c:layout>
                <c:manualLayout>
                  <c:x val="6.2222981280626644E-2"/>
                  <c:y val="-6.2007526984754119E-2"/>
                </c:manualLayout>
              </c:layout>
              <c:tx>
                <c:rich>
                  <a:bodyPr rot="0" spcFirstLastPara="1" vertOverflow="ellipsis" vert="horz" wrap="square" lIns="38100" tIns="19050" rIns="38100" bIns="19050" anchor="ctr" anchorCtr="1">
                    <a:noAutofit/>
                  </a:bodyPr>
                  <a:lstStyle/>
                  <a:p>
                    <a:pPr>
                      <a:defRPr sz="1100" b="1" i="0" u="none" strike="noStrike" kern="1200" baseline="0">
                        <a:solidFill>
                          <a:schemeClr val="tx1">
                            <a:lumMod val="75000"/>
                            <a:lumOff val="25000"/>
                          </a:schemeClr>
                        </a:solidFill>
                        <a:latin typeface="+mn-lt"/>
                        <a:ea typeface="+mn-ea"/>
                        <a:cs typeface="+mn-cs"/>
                      </a:defRPr>
                    </a:pPr>
                    <a:r>
                      <a:rPr lang="en-US" sz="1200" dirty="0"/>
                      <a:t>85.64%</a:t>
                    </a:r>
                    <a:endParaRPr lang="en-US" dirty="0"/>
                  </a:p>
                </c:rich>
              </c:tx>
              <c:spPr>
                <a:noFill/>
                <a:ln>
                  <a:noFill/>
                </a:ln>
                <a:effectLst/>
              </c:spPr>
              <c:txPr>
                <a:bodyPr rot="0" spcFirstLastPara="1" vertOverflow="ellipsis" vert="horz" wrap="square" lIns="38100" tIns="19050" rIns="38100" bIns="19050" anchor="ctr" anchorCtr="1">
                  <a:noAutofit/>
                </a:bodyPr>
                <a:lstStyle/>
                <a:p>
                  <a:pPr>
                    <a:defRPr sz="1100" b="1" i="0" u="none" strike="noStrike" kern="1200" baseline="0">
                      <a:solidFill>
                        <a:schemeClr val="tx1">
                          <a:lumMod val="75000"/>
                          <a:lumOff val="25000"/>
                        </a:schemeClr>
                      </a:solidFill>
                      <a:latin typeface="+mn-lt"/>
                      <a:ea typeface="+mn-ea"/>
                      <a:cs typeface="+mn-cs"/>
                    </a:defRPr>
                  </a:pPr>
                  <a:endParaRPr lang="es-ES"/>
                </a:p>
              </c:txPr>
              <c:showLegendKey val="0"/>
              <c:showVal val="1"/>
              <c:showCatName val="0"/>
              <c:showSerName val="0"/>
              <c:showPercent val="0"/>
              <c:showBubbleSize val="0"/>
              <c:extLst>
                <c:ext xmlns:c15="http://schemas.microsoft.com/office/drawing/2012/chart" uri="{CE6537A1-D6FC-4f65-9D91-7224C49458BB}">
                  <c15:layout>
                    <c:manualLayout>
                      <c:w val="0.16232803381872762"/>
                      <c:h val="0.10340961688709975"/>
                    </c:manualLayout>
                  </c15:layout>
                  <c15:showDataLabelsRange val="0"/>
                </c:ext>
                <c:ext xmlns:c16="http://schemas.microsoft.com/office/drawing/2014/chart" uri="{C3380CC4-5D6E-409C-BE32-E72D297353CC}">
                  <c16:uniqueId val="{00000003-B712-405C-9CA4-A804D5FD66BB}"/>
                </c:ext>
              </c:extLst>
            </c:dLbl>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lumMod val="75000"/>
                        <a:lumOff val="25000"/>
                      </a:schemeClr>
                    </a:solidFill>
                    <a:latin typeface="+mn-lt"/>
                    <a:ea typeface="+mn-ea"/>
                    <a:cs typeface="+mn-cs"/>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15875" cap="flat" cmpd="sng" algn="ctr">
                      <a:solidFill>
                        <a:schemeClr val="bg1">
                          <a:lumMod val="65000"/>
                          <a:alpha val="98000"/>
                        </a:schemeClr>
                      </a:solidFill>
                      <a:round/>
                    </a:ln>
                    <a:effectLst/>
                  </c:spPr>
                </c15:leaderLines>
              </c:ext>
            </c:extLst>
          </c:dLbls>
          <c:cat>
            <c:strRef>
              <c:f>'Componente 4 3T24 '!$C$3</c:f>
              <c:strCache>
                <c:ptCount val="1"/>
                <c:pt idx="0">
                  <c:v> Programas culturales transmitidos</c:v>
                </c:pt>
              </c:strCache>
            </c:strRef>
          </c:cat>
          <c:val>
            <c:numRef>
              <c:f>'Componente 4 3T24 '!$C$6</c:f>
              <c:numCache>
                <c:formatCode>0%</c:formatCode>
                <c:ptCount val="1"/>
                <c:pt idx="0">
                  <c:v>0.85648679678530426</c:v>
                </c:pt>
              </c:numCache>
            </c:numRef>
          </c:val>
          <c:smooth val="0"/>
          <c:extLst>
            <c:ext xmlns:c16="http://schemas.microsoft.com/office/drawing/2014/chart" uri="{C3380CC4-5D6E-409C-BE32-E72D297353CC}">
              <c16:uniqueId val="{00000004-B712-405C-9CA4-A804D5FD66BB}"/>
            </c:ext>
          </c:extLst>
        </c:ser>
        <c:dLbls>
          <c:showLegendKey val="0"/>
          <c:showVal val="0"/>
          <c:showCatName val="0"/>
          <c:showSerName val="0"/>
          <c:showPercent val="0"/>
          <c:showBubbleSize val="0"/>
        </c:dLbls>
        <c:marker val="1"/>
        <c:smooth val="0"/>
        <c:axId val="-882921744"/>
        <c:axId val="-882921200"/>
      </c:lineChart>
      <c:catAx>
        <c:axId val="-882936432"/>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882935344"/>
        <c:crosses val="autoZero"/>
        <c:auto val="1"/>
        <c:lblAlgn val="ctr"/>
        <c:lblOffset val="100"/>
        <c:noMultiLvlLbl val="0"/>
      </c:catAx>
      <c:valAx>
        <c:axId val="-882935344"/>
        <c:scaling>
          <c:orientation val="minMax"/>
          <c:max val="1000"/>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MX"/>
                  <a:t>Unidades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882936432"/>
        <c:crosses val="autoZero"/>
        <c:crossBetween val="between"/>
        <c:majorUnit val="100"/>
      </c:valAx>
      <c:valAx>
        <c:axId val="-882921200"/>
        <c:scaling>
          <c:orientation val="minMax"/>
          <c:max val="1"/>
          <c:min val="0"/>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MX"/>
                  <a:t>Porcentaje de Avance</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882921744"/>
        <c:crosses val="max"/>
        <c:crossBetween val="between"/>
        <c:majorUnit val="0.1"/>
      </c:valAx>
      <c:catAx>
        <c:axId val="-882921744"/>
        <c:scaling>
          <c:orientation val="minMax"/>
        </c:scaling>
        <c:delete val="1"/>
        <c:axPos val="t"/>
        <c:numFmt formatCode="General" sourceLinked="1"/>
        <c:majorTickMark val="out"/>
        <c:minorTickMark val="none"/>
        <c:tickLblPos val="nextTo"/>
        <c:crossAx val="-882921200"/>
        <c:crosses val="max"/>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legend>
    <c:plotVisOnly val="1"/>
    <c:dispBlanksAs val="gap"/>
    <c:showDLblsOverMax val="0"/>
  </c:chart>
  <c:spPr>
    <a:noFill/>
    <a:ln>
      <a:noFill/>
    </a:ln>
    <a:effectLst/>
  </c:spPr>
  <c:txPr>
    <a:bodyPr/>
    <a:lstStyle/>
    <a:p>
      <a:pPr>
        <a:defRPr/>
      </a:pPr>
      <a:endParaRPr lang="es-E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100" b="1" i="0" u="none" strike="noStrike" kern="1200" spc="0" baseline="0">
                <a:ln>
                  <a:noFill/>
                </a:ln>
                <a:solidFill>
                  <a:schemeClr val="tx1">
                    <a:lumMod val="65000"/>
                    <a:lumOff val="35000"/>
                  </a:schemeClr>
                </a:solidFill>
                <a:latin typeface="+mn-lt"/>
                <a:ea typeface="+mn-ea"/>
                <a:cs typeface="+mn-cs"/>
              </a:defRPr>
            </a:pPr>
            <a:r>
              <a:rPr lang="es-MX" sz="1100" b="1"/>
              <a:t>META PLANEADA Y ALCANZADA A NIVEL COMPONENTE </a:t>
            </a:r>
          </a:p>
          <a:p>
            <a:pPr>
              <a:defRPr sz="1100" b="1"/>
            </a:pPr>
            <a:r>
              <a:rPr lang="es-MX" sz="1100" b="1"/>
              <a:t>TERCER TRIMESTRE 2024</a:t>
            </a:r>
          </a:p>
          <a:p>
            <a:pPr>
              <a:defRPr sz="1100" b="1"/>
            </a:pPr>
            <a:r>
              <a:rPr lang="es-MX" sz="1100" b="1"/>
              <a:t>EN UNIDADES Y PORCENTAJE DE AVANCE</a:t>
            </a:r>
          </a:p>
        </c:rich>
      </c:tx>
      <c:layout>
        <c:manualLayout>
          <c:xMode val="edge"/>
          <c:yMode val="edge"/>
          <c:x val="0.19728845808272466"/>
          <c:y val="1.0012954845199831E-3"/>
        </c:manualLayout>
      </c:layout>
      <c:overlay val="0"/>
      <c:spPr>
        <a:noFill/>
        <a:ln>
          <a:noFill/>
        </a:ln>
        <a:effectLst/>
      </c:spPr>
      <c:txPr>
        <a:bodyPr rot="0" spcFirstLastPara="1" vertOverflow="ellipsis" vert="horz" wrap="square" anchor="ctr" anchorCtr="1"/>
        <a:lstStyle/>
        <a:p>
          <a:pPr>
            <a:defRPr sz="1100" b="1" i="0" u="none" strike="noStrike" kern="1200" spc="0" baseline="0">
              <a:ln>
                <a:noFill/>
              </a:ln>
              <a:solidFill>
                <a:schemeClr val="tx1">
                  <a:lumMod val="65000"/>
                  <a:lumOff val="35000"/>
                </a:schemeClr>
              </a:solidFill>
              <a:latin typeface="+mn-lt"/>
              <a:ea typeface="+mn-ea"/>
              <a:cs typeface="+mn-cs"/>
            </a:defRPr>
          </a:pPr>
          <a:endParaRPr lang="es-ES"/>
        </a:p>
      </c:txPr>
    </c:title>
    <c:autoTitleDeleted val="0"/>
    <c:plotArea>
      <c:layout/>
      <c:barChart>
        <c:barDir val="col"/>
        <c:grouping val="clustered"/>
        <c:varyColors val="0"/>
        <c:ser>
          <c:idx val="0"/>
          <c:order val="0"/>
          <c:tx>
            <c:strRef>
              <c:f>'Componente 3 3T24'!$B$4</c:f>
              <c:strCache>
                <c:ptCount val="1"/>
                <c:pt idx="0">
                  <c:v>Meta Planeada</c:v>
                </c:pt>
              </c:strCache>
            </c:strRef>
          </c:tx>
          <c:spPr>
            <a:solidFill>
              <a:srgbClr val="13322B"/>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ln>
                      <a:noFill/>
                    </a:ln>
                    <a:solidFill>
                      <a:schemeClr val="tx1">
                        <a:lumMod val="75000"/>
                        <a:lumOff val="25000"/>
                      </a:schemeClr>
                    </a:solidFill>
                    <a:latin typeface="+mn-lt"/>
                    <a:ea typeface="+mn-ea"/>
                    <a:cs typeface="+mn-cs"/>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'Componente 3 3T24'!$C$2:$C$3</c:f>
              <c:strCache>
                <c:ptCount val="2"/>
                <c:pt idx="1">
                  <c:v>Actividades administrativas</c:v>
                </c:pt>
              </c:strCache>
            </c:strRef>
          </c:cat>
          <c:val>
            <c:numRef>
              <c:f>'Componente 3 3T24'!$C$4</c:f>
              <c:numCache>
                <c:formatCode>General</c:formatCode>
                <c:ptCount val="1"/>
                <c:pt idx="0">
                  <c:v>3</c:v>
                </c:pt>
              </c:numCache>
            </c:numRef>
          </c:val>
          <c:extLst>
            <c:ext xmlns:c16="http://schemas.microsoft.com/office/drawing/2014/chart" uri="{C3380CC4-5D6E-409C-BE32-E72D297353CC}">
              <c16:uniqueId val="{00000000-8B89-40D5-8AF7-E76EFBA8EC04}"/>
            </c:ext>
          </c:extLst>
        </c:ser>
        <c:ser>
          <c:idx val="1"/>
          <c:order val="1"/>
          <c:tx>
            <c:strRef>
              <c:f>'Componente 3 3T24'!$B$5</c:f>
              <c:strCache>
                <c:ptCount val="1"/>
                <c:pt idx="0">
                  <c:v>Meta Alcanzada</c:v>
                </c:pt>
              </c:strCache>
            </c:strRef>
          </c:tx>
          <c:spPr>
            <a:solidFill>
              <a:srgbClr val="285C4D"/>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ln>
                      <a:noFill/>
                    </a:ln>
                    <a:solidFill>
                      <a:schemeClr val="tx1">
                        <a:lumMod val="75000"/>
                        <a:lumOff val="25000"/>
                      </a:schemeClr>
                    </a:solidFill>
                    <a:latin typeface="+mn-lt"/>
                    <a:ea typeface="+mn-ea"/>
                    <a:cs typeface="+mn-cs"/>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'Componente 3 3T24'!$C$2:$C$3</c:f>
              <c:strCache>
                <c:ptCount val="2"/>
                <c:pt idx="1">
                  <c:v>Actividades administrativas</c:v>
                </c:pt>
              </c:strCache>
            </c:strRef>
          </c:cat>
          <c:val>
            <c:numRef>
              <c:f>'Componente 3 3T24'!$C$5</c:f>
              <c:numCache>
                <c:formatCode>General</c:formatCode>
                <c:ptCount val="1"/>
                <c:pt idx="0">
                  <c:v>3</c:v>
                </c:pt>
              </c:numCache>
            </c:numRef>
          </c:val>
          <c:extLst>
            <c:ext xmlns:c16="http://schemas.microsoft.com/office/drawing/2014/chart" uri="{C3380CC4-5D6E-409C-BE32-E72D297353CC}">
              <c16:uniqueId val="{00000001-8B89-40D5-8AF7-E76EFBA8EC04}"/>
            </c:ext>
          </c:extLst>
        </c:ser>
        <c:dLbls>
          <c:showLegendKey val="0"/>
          <c:showVal val="1"/>
          <c:showCatName val="0"/>
          <c:showSerName val="0"/>
          <c:showPercent val="0"/>
          <c:showBubbleSize val="0"/>
        </c:dLbls>
        <c:gapWidth val="219"/>
        <c:axId val="-882936432"/>
        <c:axId val="-882935344"/>
      </c:barChart>
      <c:lineChart>
        <c:grouping val="standard"/>
        <c:varyColors val="0"/>
        <c:ser>
          <c:idx val="2"/>
          <c:order val="2"/>
          <c:tx>
            <c:v>Porcentaje de avance</c:v>
          </c:tx>
          <c:spPr>
            <a:ln w="28575" cap="rnd">
              <a:solidFill>
                <a:schemeClr val="accent3"/>
              </a:solidFill>
              <a:round/>
            </a:ln>
            <a:effectLst/>
          </c:spPr>
          <c:marker>
            <c:symbol val="circle"/>
            <c:size val="5"/>
            <c:spPr>
              <a:solidFill>
                <a:schemeClr val="accent3"/>
              </a:solidFill>
              <a:ln w="9525">
                <a:solidFill>
                  <a:schemeClr val="accent3"/>
                </a:solidFill>
              </a:ln>
              <a:effectLst/>
            </c:spPr>
          </c:marker>
          <c:dLbls>
            <c:dLbl>
              <c:idx val="0"/>
              <c:layout>
                <c:manualLayout>
                  <c:x val="0.14498483134784299"/>
                  <c:y val="-4.0853089715958441E-2"/>
                </c:manualLayout>
              </c:layout>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ln>
                        <a:noFill/>
                      </a:ln>
                      <a:solidFill>
                        <a:schemeClr val="tx1">
                          <a:lumMod val="75000"/>
                          <a:lumOff val="25000"/>
                        </a:schemeClr>
                      </a:solidFill>
                      <a:latin typeface="+mn-lt"/>
                      <a:ea typeface="+mn-ea"/>
                      <a:cs typeface="+mn-cs"/>
                    </a:defRPr>
                  </a:pPr>
                  <a:endParaRPr lang="es-E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8B89-40D5-8AF7-E76EFBA8EC04}"/>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ln>
                      <a:noFill/>
                    </a:ln>
                    <a:solidFill>
                      <a:schemeClr val="tx1">
                        <a:lumMod val="75000"/>
                        <a:lumOff val="25000"/>
                      </a:schemeClr>
                    </a:solidFill>
                    <a:latin typeface="+mn-lt"/>
                    <a:ea typeface="+mn-ea"/>
                    <a:cs typeface="+mn-cs"/>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'Componente 3 3T24'!$C$2:$C$3</c:f>
              <c:strCache>
                <c:ptCount val="2"/>
                <c:pt idx="1">
                  <c:v>Actividades administrativas</c:v>
                </c:pt>
              </c:strCache>
            </c:strRef>
          </c:cat>
          <c:val>
            <c:numRef>
              <c:f>'Componente 3 3T24'!$C$6</c:f>
              <c:numCache>
                <c:formatCode>0.00%</c:formatCode>
                <c:ptCount val="1"/>
                <c:pt idx="0">
                  <c:v>1</c:v>
                </c:pt>
              </c:numCache>
            </c:numRef>
          </c:val>
          <c:smooth val="0"/>
          <c:extLst>
            <c:ext xmlns:c16="http://schemas.microsoft.com/office/drawing/2014/chart" uri="{C3380CC4-5D6E-409C-BE32-E72D297353CC}">
              <c16:uniqueId val="{00000003-8B89-40D5-8AF7-E76EFBA8EC04}"/>
            </c:ext>
          </c:extLst>
        </c:ser>
        <c:dLbls>
          <c:showLegendKey val="0"/>
          <c:showVal val="1"/>
          <c:showCatName val="0"/>
          <c:showSerName val="0"/>
          <c:showPercent val="0"/>
          <c:showBubbleSize val="0"/>
        </c:dLbls>
        <c:marker val="1"/>
        <c:smooth val="0"/>
        <c:axId val="1862846479"/>
        <c:axId val="1862846063"/>
      </c:lineChart>
      <c:catAx>
        <c:axId val="-882936432"/>
        <c:scaling>
          <c:orientation val="minMax"/>
        </c:scaling>
        <c:delete val="0"/>
        <c:axPos val="b"/>
        <c:title>
          <c:tx>
            <c:rich>
              <a:bodyPr rot="0" spcFirstLastPara="1" vertOverflow="ellipsis" vert="horz" wrap="square" anchor="ctr" anchorCtr="1"/>
              <a:lstStyle/>
              <a:p>
                <a:pPr>
                  <a:defRPr sz="1000" b="0" i="0" u="none" strike="noStrike" kern="1200" baseline="0">
                    <a:ln>
                      <a:noFill/>
                    </a:ln>
                    <a:solidFill>
                      <a:schemeClr val="tx1">
                        <a:lumMod val="65000"/>
                        <a:lumOff val="35000"/>
                      </a:schemeClr>
                    </a:solidFill>
                    <a:latin typeface="+mn-lt"/>
                    <a:ea typeface="+mn-ea"/>
                    <a:cs typeface="+mn-cs"/>
                  </a:defRPr>
                </a:pPr>
                <a:r>
                  <a:rPr lang="es-MX"/>
                  <a:t>Actividades administrativas</a:t>
                </a:r>
              </a:p>
            </c:rich>
          </c:tx>
          <c:overlay val="0"/>
          <c:spPr>
            <a:noFill/>
            <a:ln>
              <a:noFill/>
            </a:ln>
            <a:effectLst/>
          </c:spPr>
          <c:txPr>
            <a:bodyPr rot="0" spcFirstLastPara="1" vertOverflow="ellipsis" vert="horz" wrap="square" anchor="ctr" anchorCtr="1"/>
            <a:lstStyle/>
            <a:p>
              <a:pPr>
                <a:defRPr sz="1000" b="0" i="0" u="none" strike="noStrike" kern="1200" baseline="0">
                  <a:ln>
                    <a:noFill/>
                  </a:ln>
                  <a:solidFill>
                    <a:schemeClr val="tx1">
                      <a:lumMod val="65000"/>
                      <a:lumOff val="35000"/>
                    </a:schemeClr>
                  </a:solidFill>
                  <a:latin typeface="+mn-lt"/>
                  <a:ea typeface="+mn-ea"/>
                  <a:cs typeface="+mn-cs"/>
                </a:defRPr>
              </a:pPr>
              <a:endParaRPr lang="es-ES"/>
            </a:p>
          </c:txPr>
        </c:title>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ln>
                  <a:noFill/>
                </a:ln>
                <a:solidFill>
                  <a:schemeClr val="tx1">
                    <a:lumMod val="65000"/>
                    <a:lumOff val="35000"/>
                  </a:schemeClr>
                </a:solidFill>
                <a:latin typeface="+mn-lt"/>
                <a:ea typeface="+mn-ea"/>
                <a:cs typeface="+mn-cs"/>
              </a:defRPr>
            </a:pPr>
            <a:endParaRPr lang="es-ES"/>
          </a:p>
        </c:txPr>
        <c:crossAx val="-882935344"/>
        <c:crosses val="autoZero"/>
        <c:auto val="1"/>
        <c:lblAlgn val="ctr"/>
        <c:lblOffset val="100"/>
        <c:noMultiLvlLbl val="0"/>
      </c:catAx>
      <c:valAx>
        <c:axId val="-882935344"/>
        <c:scaling>
          <c:orientation val="minMax"/>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ln>
                      <a:noFill/>
                    </a:ln>
                    <a:solidFill>
                      <a:schemeClr val="tx1">
                        <a:lumMod val="65000"/>
                        <a:lumOff val="35000"/>
                      </a:schemeClr>
                    </a:solidFill>
                    <a:latin typeface="+mn-lt"/>
                    <a:ea typeface="+mn-ea"/>
                    <a:cs typeface="+mn-cs"/>
                  </a:defRPr>
                </a:pPr>
                <a:r>
                  <a:rPr lang="es-MX"/>
                  <a:t>Unidades</a:t>
                </a:r>
              </a:p>
            </c:rich>
          </c:tx>
          <c:overlay val="0"/>
          <c:spPr>
            <a:noFill/>
            <a:ln>
              <a:noFill/>
            </a:ln>
            <a:effectLst/>
          </c:spPr>
          <c:txPr>
            <a:bodyPr rot="-5400000" spcFirstLastPara="1" vertOverflow="ellipsis" vert="horz" wrap="square" anchor="ctr" anchorCtr="1"/>
            <a:lstStyle/>
            <a:p>
              <a:pPr>
                <a:defRPr sz="1000" b="0" i="0" u="none" strike="noStrike" kern="1200" baseline="0">
                  <a:ln>
                    <a:noFill/>
                  </a:ln>
                  <a:solidFill>
                    <a:schemeClr val="tx1">
                      <a:lumMod val="65000"/>
                      <a:lumOff val="35000"/>
                    </a:schemeClr>
                  </a:solidFill>
                  <a:latin typeface="+mn-lt"/>
                  <a:ea typeface="+mn-ea"/>
                  <a:cs typeface="+mn-cs"/>
                </a:defRPr>
              </a:pPr>
              <a:endParaRPr lang="es-ES"/>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ln>
                  <a:noFill/>
                </a:ln>
                <a:solidFill>
                  <a:schemeClr val="tx1">
                    <a:lumMod val="65000"/>
                    <a:lumOff val="35000"/>
                  </a:schemeClr>
                </a:solidFill>
                <a:latin typeface="+mn-lt"/>
                <a:ea typeface="+mn-ea"/>
                <a:cs typeface="+mn-cs"/>
              </a:defRPr>
            </a:pPr>
            <a:endParaRPr lang="es-ES"/>
          </a:p>
        </c:txPr>
        <c:crossAx val="-882936432"/>
        <c:crosses val="autoZero"/>
        <c:crossBetween val="between"/>
      </c:valAx>
      <c:valAx>
        <c:axId val="1862846063"/>
        <c:scaling>
          <c:orientation val="minMax"/>
        </c:scaling>
        <c:delete val="0"/>
        <c:axPos val="r"/>
        <c:title>
          <c:tx>
            <c:rich>
              <a:bodyPr rot="-5400000" spcFirstLastPara="1" vertOverflow="ellipsis" vert="horz" wrap="square" anchor="ctr" anchorCtr="1"/>
              <a:lstStyle/>
              <a:p>
                <a:pPr>
                  <a:defRPr sz="1000" b="0" i="0" u="none" strike="noStrike" kern="1200" baseline="0">
                    <a:ln>
                      <a:noFill/>
                    </a:ln>
                    <a:solidFill>
                      <a:schemeClr val="tx1">
                        <a:lumMod val="65000"/>
                        <a:lumOff val="35000"/>
                      </a:schemeClr>
                    </a:solidFill>
                    <a:latin typeface="+mn-lt"/>
                    <a:ea typeface="+mn-ea"/>
                    <a:cs typeface="+mn-cs"/>
                  </a:defRPr>
                </a:pPr>
                <a:r>
                  <a:rPr lang="es-MX"/>
                  <a:t>Porcentaje de Avance</a:t>
                </a:r>
              </a:p>
            </c:rich>
          </c:tx>
          <c:overlay val="0"/>
          <c:spPr>
            <a:noFill/>
            <a:ln>
              <a:noFill/>
            </a:ln>
            <a:effectLst/>
          </c:spPr>
          <c:txPr>
            <a:bodyPr rot="-5400000" spcFirstLastPara="1" vertOverflow="ellipsis" vert="horz" wrap="square" anchor="ctr" anchorCtr="1"/>
            <a:lstStyle/>
            <a:p>
              <a:pPr>
                <a:defRPr sz="1000" b="0" i="0" u="none" strike="noStrike" kern="1200" baseline="0">
                  <a:ln>
                    <a:noFill/>
                  </a:ln>
                  <a:solidFill>
                    <a:schemeClr val="tx1">
                      <a:lumMod val="65000"/>
                      <a:lumOff val="35000"/>
                    </a:schemeClr>
                  </a:solidFill>
                  <a:latin typeface="+mn-lt"/>
                  <a:ea typeface="+mn-ea"/>
                  <a:cs typeface="+mn-cs"/>
                </a:defRPr>
              </a:pPr>
              <a:endParaRPr lang="es-ES"/>
            </a:p>
          </c:txPr>
        </c:title>
        <c:numFmt formatCode="0.0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ln>
                  <a:noFill/>
                </a:ln>
                <a:solidFill>
                  <a:schemeClr val="tx1">
                    <a:lumMod val="65000"/>
                    <a:lumOff val="35000"/>
                  </a:schemeClr>
                </a:solidFill>
                <a:latin typeface="+mn-lt"/>
                <a:ea typeface="+mn-ea"/>
                <a:cs typeface="+mn-cs"/>
              </a:defRPr>
            </a:pPr>
            <a:endParaRPr lang="es-ES"/>
          </a:p>
        </c:txPr>
        <c:crossAx val="1862846479"/>
        <c:crosses val="max"/>
        <c:crossBetween val="between"/>
      </c:valAx>
      <c:catAx>
        <c:axId val="1862846479"/>
        <c:scaling>
          <c:orientation val="minMax"/>
        </c:scaling>
        <c:delete val="0"/>
        <c:axPos val="t"/>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ln>
                  <a:noFill/>
                </a:ln>
                <a:solidFill>
                  <a:schemeClr val="tx1">
                    <a:lumMod val="65000"/>
                    <a:lumOff val="35000"/>
                  </a:schemeClr>
                </a:solidFill>
                <a:latin typeface="+mn-lt"/>
                <a:ea typeface="+mn-ea"/>
                <a:cs typeface="+mn-cs"/>
              </a:defRPr>
            </a:pPr>
            <a:endParaRPr lang="es-ES"/>
          </a:p>
        </c:txPr>
        <c:crossAx val="1862846063"/>
        <c:crosses val="max"/>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ln>
                <a:noFill/>
              </a:ln>
              <a:solidFill>
                <a:schemeClr val="tx1">
                  <a:lumMod val="65000"/>
                  <a:lumOff val="35000"/>
                </a:schemeClr>
              </a:solidFill>
              <a:latin typeface="+mn-lt"/>
              <a:ea typeface="+mn-ea"/>
              <a:cs typeface="+mn-cs"/>
            </a:defRPr>
          </a:pPr>
          <a:endParaRPr lang="es-ES"/>
        </a:p>
      </c:txPr>
    </c:legend>
    <c:plotVisOnly val="1"/>
    <c:dispBlanksAs val="gap"/>
    <c:showDLblsOverMax val="0"/>
  </c:chart>
  <c:spPr>
    <a:noFill/>
    <a:ln>
      <a:noFill/>
    </a:ln>
    <a:effectLst/>
  </c:spPr>
  <c:txPr>
    <a:bodyPr/>
    <a:lstStyle/>
    <a:p>
      <a:pPr>
        <a:defRPr>
          <a:ln>
            <a:noFill/>
          </a:ln>
        </a:defRPr>
      </a:pPr>
      <a:endParaRPr lang="es-ES"/>
    </a:p>
  </c:txPr>
  <c:externalData r:id="rId4">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r>
              <a:rPr lang="es-MX" sz="1100" b="1" i="0" baseline="0">
                <a:effectLst/>
              </a:rPr>
              <a:t>METAS PLANEADAS Y ALCANZADAS A NIVEL ACTIVIDAD </a:t>
            </a:r>
            <a:endParaRPr lang="es-MX" sz="1100">
              <a:effectLst/>
            </a:endParaRPr>
          </a:p>
          <a:p>
            <a:pPr>
              <a:defRPr sz="1100"/>
            </a:pPr>
            <a:r>
              <a:rPr lang="es-MX" sz="1100" b="1" i="0" baseline="0">
                <a:effectLst/>
              </a:rPr>
              <a:t> TERCER TRIMESTRE 2024</a:t>
            </a:r>
            <a:endParaRPr lang="es-MX" sz="1100">
              <a:effectLst/>
            </a:endParaRPr>
          </a:p>
          <a:p>
            <a:pPr>
              <a:defRPr sz="1100"/>
            </a:pPr>
            <a:r>
              <a:rPr lang="es-MX" sz="1100" b="1" i="0" baseline="0">
                <a:effectLst/>
              </a:rPr>
              <a:t>EN UNIDADES Y PORCENTAJE DE AVANCE</a:t>
            </a:r>
            <a:endParaRPr lang="es-MX" sz="1100">
              <a:effectLst/>
            </a:endParaRPr>
          </a:p>
        </c:rich>
      </c:tx>
      <c:layout>
        <c:manualLayout>
          <c:xMode val="edge"/>
          <c:yMode val="edge"/>
          <c:x val="0.16222539773035952"/>
          <c:y val="7.1032322777425227E-4"/>
        </c:manualLayout>
      </c:layout>
      <c:overlay val="0"/>
      <c:spPr>
        <a:noFill/>
        <a:ln>
          <a:noFill/>
        </a:ln>
        <a:effectLst/>
      </c:spPr>
      <c:txPr>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endParaRPr lang="es-ES"/>
        </a:p>
      </c:txPr>
    </c:title>
    <c:autoTitleDeleted val="0"/>
    <c:plotArea>
      <c:layout/>
      <c:barChart>
        <c:barDir val="col"/>
        <c:grouping val="clustered"/>
        <c:varyColors val="0"/>
        <c:ser>
          <c:idx val="0"/>
          <c:order val="0"/>
          <c:tx>
            <c:strRef>
              <c:f>'Actividades 3 3T24'!$B$4</c:f>
              <c:strCache>
                <c:ptCount val="1"/>
                <c:pt idx="0">
                  <c:v>Meta Planeada</c:v>
                </c:pt>
              </c:strCache>
            </c:strRef>
          </c:tx>
          <c:spPr>
            <a:solidFill>
              <a:srgbClr val="B38E5D"/>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'Actividades 3 3T24'!$C$3:$D$3</c:f>
              <c:strCache>
                <c:ptCount val="2"/>
                <c:pt idx="0">
                  <c:v>Elaboración de requisiciones</c:v>
                </c:pt>
                <c:pt idx="1">
                  <c:v>Atención  de solicitudes</c:v>
                </c:pt>
              </c:strCache>
            </c:strRef>
          </c:cat>
          <c:val>
            <c:numRef>
              <c:f>'Actividades 3 3T24'!$C$4:$D$4</c:f>
              <c:numCache>
                <c:formatCode>General</c:formatCode>
                <c:ptCount val="2"/>
                <c:pt idx="0">
                  <c:v>110</c:v>
                </c:pt>
                <c:pt idx="1">
                  <c:v>550</c:v>
                </c:pt>
              </c:numCache>
            </c:numRef>
          </c:val>
          <c:extLst>
            <c:ext xmlns:c16="http://schemas.microsoft.com/office/drawing/2014/chart" uri="{C3380CC4-5D6E-409C-BE32-E72D297353CC}">
              <c16:uniqueId val="{00000000-4F90-4B88-85FE-912EEF46A76B}"/>
            </c:ext>
          </c:extLst>
        </c:ser>
        <c:ser>
          <c:idx val="1"/>
          <c:order val="1"/>
          <c:tx>
            <c:strRef>
              <c:f>'Actividades 3 3T24'!$B$5</c:f>
              <c:strCache>
                <c:ptCount val="1"/>
                <c:pt idx="0">
                  <c:v>Meta Alcanzada</c:v>
                </c:pt>
              </c:strCache>
            </c:strRef>
          </c:tx>
          <c:spPr>
            <a:solidFill>
              <a:srgbClr val="D4C19C"/>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'Actividades 3 3T24'!$C$3:$D$3</c:f>
              <c:strCache>
                <c:ptCount val="2"/>
                <c:pt idx="0">
                  <c:v>Elaboración de requisiciones</c:v>
                </c:pt>
                <c:pt idx="1">
                  <c:v>Atención  de solicitudes</c:v>
                </c:pt>
              </c:strCache>
            </c:strRef>
          </c:cat>
          <c:val>
            <c:numRef>
              <c:f>'Actividades 3 3T24'!$C$5:$D$5</c:f>
              <c:numCache>
                <c:formatCode>General</c:formatCode>
                <c:ptCount val="2"/>
                <c:pt idx="0">
                  <c:v>104</c:v>
                </c:pt>
                <c:pt idx="1">
                  <c:v>477</c:v>
                </c:pt>
              </c:numCache>
            </c:numRef>
          </c:val>
          <c:extLst>
            <c:ext xmlns:c16="http://schemas.microsoft.com/office/drawing/2014/chart" uri="{C3380CC4-5D6E-409C-BE32-E72D297353CC}">
              <c16:uniqueId val="{00000001-4F90-4B88-85FE-912EEF46A76B}"/>
            </c:ext>
          </c:extLst>
        </c:ser>
        <c:dLbls>
          <c:showLegendKey val="0"/>
          <c:showVal val="1"/>
          <c:showCatName val="0"/>
          <c:showSerName val="0"/>
          <c:showPercent val="0"/>
          <c:showBubbleSize val="0"/>
        </c:dLbls>
        <c:gapWidth val="219"/>
        <c:axId val="-882931536"/>
        <c:axId val="-882929904"/>
      </c:barChart>
      <c:lineChart>
        <c:grouping val="standard"/>
        <c:varyColors val="0"/>
        <c:ser>
          <c:idx val="2"/>
          <c:order val="2"/>
          <c:tx>
            <c:v>Porcentaje de avance</c:v>
          </c:tx>
          <c:spPr>
            <a:ln w="28575" cap="rnd">
              <a:solidFill>
                <a:srgbClr val="C00000"/>
              </a:solidFill>
              <a:round/>
              <a:headEnd type="oval"/>
              <a:tailEnd type="oval"/>
            </a:ln>
            <a:effectLst/>
          </c:spPr>
          <c:marker>
            <c:symbol val="none"/>
          </c:marker>
          <c:dLbls>
            <c:dLbl>
              <c:idx val="0"/>
              <c:layout>
                <c:manualLayout>
                  <c:x val="-7.1982557927171037E-2"/>
                  <c:y val="8.387231228769286E-2"/>
                </c:manualLayout>
              </c:layout>
              <c:spPr>
                <a:noFill/>
                <a:ln>
                  <a:noFill/>
                </a:ln>
                <a:effectLst/>
              </c:spPr>
              <c:txPr>
                <a:bodyPr rot="0" spcFirstLastPara="1" vertOverflow="ellipsis" vert="horz" wrap="square" lIns="38100" tIns="19050" rIns="38100" bIns="19050" anchor="ctr" anchorCtr="1">
                  <a:noAutofit/>
                </a:bodyPr>
                <a:lstStyle/>
                <a:p>
                  <a:pPr>
                    <a:defRPr sz="1100" b="1" i="0" u="none" strike="noStrike" kern="1200" baseline="0">
                      <a:solidFill>
                        <a:schemeClr val="tx1">
                          <a:lumMod val="75000"/>
                          <a:lumOff val="25000"/>
                        </a:schemeClr>
                      </a:solidFill>
                      <a:latin typeface="+mn-lt"/>
                      <a:ea typeface="+mn-ea"/>
                      <a:cs typeface="+mn-cs"/>
                    </a:defRPr>
                  </a:pPr>
                  <a:endParaRPr lang="es-ES"/>
                </a:p>
              </c:txPr>
              <c:showLegendKey val="0"/>
              <c:showVal val="1"/>
              <c:showCatName val="0"/>
              <c:showSerName val="0"/>
              <c:showPercent val="0"/>
              <c:showBubbleSize val="0"/>
              <c:extLst>
                <c:ext xmlns:c15="http://schemas.microsoft.com/office/drawing/2012/chart" uri="{CE6537A1-D6FC-4f65-9D91-7224C49458BB}">
                  <c15:layout>
                    <c:manualLayout>
                      <c:w val="0.10796499574940961"/>
                      <c:h val="0.11879585699526871"/>
                    </c:manualLayout>
                  </c15:layout>
                </c:ext>
                <c:ext xmlns:c16="http://schemas.microsoft.com/office/drawing/2014/chart" uri="{C3380CC4-5D6E-409C-BE32-E72D297353CC}">
                  <c16:uniqueId val="{00000002-4F90-4B88-85FE-912EEF46A76B}"/>
                </c:ext>
              </c:extLst>
            </c:dLbl>
            <c:dLbl>
              <c:idx val="1"/>
              <c:layout>
                <c:manualLayout>
                  <c:x val="0"/>
                  <c:y val="-0.1428026221709835"/>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4F90-4B88-85FE-912EEF46A76B}"/>
                </c:ext>
              </c:extLst>
            </c:dLbl>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lumMod val="75000"/>
                        <a:lumOff val="25000"/>
                      </a:schemeClr>
                    </a:solidFill>
                    <a:latin typeface="+mn-lt"/>
                    <a:ea typeface="+mn-ea"/>
                    <a:cs typeface="+mn-cs"/>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'Actividades 3 3T24'!$C$3:$D$3</c:f>
              <c:strCache>
                <c:ptCount val="2"/>
                <c:pt idx="0">
                  <c:v>Elaboración de requisiciones</c:v>
                </c:pt>
                <c:pt idx="1">
                  <c:v>Atención  de solicitudes</c:v>
                </c:pt>
              </c:strCache>
            </c:strRef>
          </c:cat>
          <c:val>
            <c:numRef>
              <c:f>'Actividades 3 3T24'!$C$6:$D$6</c:f>
              <c:numCache>
                <c:formatCode>0.00%</c:formatCode>
                <c:ptCount val="2"/>
                <c:pt idx="0">
                  <c:v>0.94545454545454544</c:v>
                </c:pt>
                <c:pt idx="1">
                  <c:v>0.86727272727272731</c:v>
                </c:pt>
              </c:numCache>
            </c:numRef>
          </c:val>
          <c:smooth val="0"/>
          <c:extLst>
            <c:ext xmlns:c16="http://schemas.microsoft.com/office/drawing/2014/chart" uri="{C3380CC4-5D6E-409C-BE32-E72D297353CC}">
              <c16:uniqueId val="{00000004-4F90-4B88-85FE-912EEF46A76B}"/>
            </c:ext>
          </c:extLst>
        </c:ser>
        <c:dLbls>
          <c:showLegendKey val="0"/>
          <c:showVal val="0"/>
          <c:showCatName val="0"/>
          <c:showSerName val="0"/>
          <c:showPercent val="0"/>
          <c:showBubbleSize val="0"/>
        </c:dLbls>
        <c:marker val="1"/>
        <c:smooth val="0"/>
        <c:axId val="-882935888"/>
        <c:axId val="-882929360"/>
      </c:lineChart>
      <c:catAx>
        <c:axId val="-88293153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882929904"/>
        <c:crosses val="autoZero"/>
        <c:auto val="1"/>
        <c:lblAlgn val="ctr"/>
        <c:lblOffset val="100"/>
        <c:noMultiLvlLbl val="0"/>
      </c:catAx>
      <c:valAx>
        <c:axId val="-88292990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MX"/>
                  <a:t>Unidades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882931536"/>
        <c:crosses val="autoZero"/>
        <c:crossBetween val="between"/>
      </c:valAx>
      <c:valAx>
        <c:axId val="-882929360"/>
        <c:scaling>
          <c:orientation val="minMax"/>
          <c:max val="1.7000000000000002"/>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MX" sz="1000" b="0" i="0" baseline="0">
                    <a:effectLst/>
                  </a:rPr>
                  <a:t>Porcentaje de Avance</a:t>
                </a:r>
                <a:endParaRPr lang="es-MX" sz="1000">
                  <a:effectLst/>
                </a:endParaRP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0%" sourceLinked="0"/>
        <c:majorTickMark val="out"/>
        <c:minorTickMark val="none"/>
        <c:tickLblPos val="nextTo"/>
        <c:spPr>
          <a:noFill/>
          <a:ln>
            <a:noFill/>
          </a:ln>
          <a:effectLst/>
        </c:spPr>
        <c:txPr>
          <a:bodyPr rot="60000" spcFirstLastPara="1" vertOverflow="ellipsis"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882935888"/>
        <c:crosses val="max"/>
        <c:crossBetween val="between"/>
      </c:valAx>
      <c:catAx>
        <c:axId val="-882935888"/>
        <c:scaling>
          <c:orientation val="minMax"/>
        </c:scaling>
        <c:delete val="1"/>
        <c:axPos val="t"/>
        <c:numFmt formatCode="General" sourceLinked="1"/>
        <c:majorTickMark val="out"/>
        <c:minorTickMark val="none"/>
        <c:tickLblPos val="nextTo"/>
        <c:crossAx val="-882929360"/>
        <c:crosses val="max"/>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legend>
    <c:plotVisOnly val="1"/>
    <c:dispBlanksAs val="gap"/>
    <c:showDLblsOverMax val="0"/>
  </c:chart>
  <c:spPr>
    <a:solidFill>
      <a:schemeClr val="bg1"/>
    </a:solidFill>
    <a:ln w="9525" cap="flat" cmpd="sng" algn="ctr">
      <a:noFill/>
      <a:round/>
    </a:ln>
    <a:effectLst/>
  </c:spPr>
  <c:txPr>
    <a:bodyPr/>
    <a:lstStyle/>
    <a:p>
      <a:pPr>
        <a:defRPr/>
      </a:pPr>
      <a:endParaRPr lang="es-E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Marcador de fecha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40E345E5-69E5-46CA-B395-52A6421A2A3D}" type="datetimeFigureOut">
              <a:rPr lang="en-US" smtClean="0"/>
              <a:t>10/18/2024</a:t>
            </a:fld>
            <a:endParaRPr lang="en-US"/>
          </a:p>
        </p:txBody>
      </p:sp>
      <p:sp>
        <p:nvSpPr>
          <p:cNvPr id="4" name="Marcador de imagen de diapositiva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Marcador de notas 4"/>
          <p:cNvSpPr>
            <a:spLocks noGrp="1"/>
          </p:cNvSpPr>
          <p:nvPr>
            <p:ph type="body" sz="quarter" idx="3"/>
          </p:nvPr>
        </p:nvSpPr>
        <p:spPr>
          <a:xfrm>
            <a:off x="701041" y="4473892"/>
            <a:ext cx="5608320" cy="3660458"/>
          </a:xfrm>
          <a:prstGeom prst="rect">
            <a:avLst/>
          </a:prstGeom>
        </p:spPr>
        <p:txBody>
          <a:bodyPr vert="horz" lIns="93177" tIns="46589" rIns="93177" bIns="46589"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Marcador de pie de página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Marcador de número de diapositiva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CF85A3B2-6601-44E5-AE42-D842DC1A672C}" type="slidenum">
              <a:rPr lang="en-US" smtClean="0"/>
              <a:t>‹Nº›</a:t>
            </a:fld>
            <a:endParaRPr lang="en-US"/>
          </a:p>
        </p:txBody>
      </p:sp>
    </p:spTree>
    <p:extLst>
      <p:ext uri="{BB962C8B-B14F-4D97-AF65-F5344CB8AC3E}">
        <p14:creationId xmlns:p14="http://schemas.microsoft.com/office/powerpoint/2010/main" val="38332049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14B6457-97E7-414B-9DDF-F351C914E95D}"/>
              </a:ext>
            </a:extLst>
          </p:cNvPr>
          <p:cNvSpPr>
            <a:spLocks noGrp="1"/>
          </p:cNvSpPr>
          <p:nvPr>
            <p:ph type="ctrTitle"/>
          </p:nvPr>
        </p:nvSpPr>
        <p:spPr>
          <a:xfrm>
            <a:off x="1524000" y="1122363"/>
            <a:ext cx="9144000" cy="2387600"/>
          </a:xfrm>
        </p:spPr>
        <p:txBody>
          <a:bodyPr anchor="b"/>
          <a:lstStyle>
            <a:lvl1pPr algn="ctr">
              <a:defRPr sz="6000"/>
            </a:lvl1pPr>
          </a:lstStyle>
          <a:p>
            <a:r>
              <a:rPr lang="es-MX"/>
              <a:t>Haz clic para modificar el estilo de título del patrón</a:t>
            </a:r>
            <a:endParaRPr lang="es-ES_tradnl"/>
          </a:p>
        </p:txBody>
      </p:sp>
      <p:sp>
        <p:nvSpPr>
          <p:cNvPr id="3" name="Subtítulo 2">
            <a:extLst>
              <a:ext uri="{FF2B5EF4-FFF2-40B4-BE49-F238E27FC236}">
                <a16:creationId xmlns:a16="http://schemas.microsoft.com/office/drawing/2014/main" id="{9BB76DE1-0A04-0D4A-AAC4-B1EF5D2E6D8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MX"/>
              <a:t>Haz clic para editar el estilo de subtítulo del patrón</a:t>
            </a:r>
            <a:endParaRPr lang="es-ES_tradnl"/>
          </a:p>
        </p:txBody>
      </p:sp>
      <p:sp>
        <p:nvSpPr>
          <p:cNvPr id="4" name="Marcador de fecha 3">
            <a:extLst>
              <a:ext uri="{FF2B5EF4-FFF2-40B4-BE49-F238E27FC236}">
                <a16:creationId xmlns:a16="http://schemas.microsoft.com/office/drawing/2014/main" id="{AC4791CD-CA7A-5A46-A023-9CB0C3814EEB}"/>
              </a:ext>
            </a:extLst>
          </p:cNvPr>
          <p:cNvSpPr>
            <a:spLocks noGrp="1"/>
          </p:cNvSpPr>
          <p:nvPr>
            <p:ph type="dt" sz="half" idx="10"/>
          </p:nvPr>
        </p:nvSpPr>
        <p:spPr/>
        <p:txBody>
          <a:bodyPr/>
          <a:lstStyle/>
          <a:p>
            <a:fld id="{BBE7FA57-C585-244B-8F83-9BDCE76C2BCF}" type="datetimeFigureOut">
              <a:rPr lang="es-ES_tradnl" smtClean="0"/>
              <a:t>18/10/2024</a:t>
            </a:fld>
            <a:endParaRPr lang="es-ES_tradnl"/>
          </a:p>
        </p:txBody>
      </p:sp>
      <p:sp>
        <p:nvSpPr>
          <p:cNvPr id="5" name="Marcador de pie de página 4">
            <a:extLst>
              <a:ext uri="{FF2B5EF4-FFF2-40B4-BE49-F238E27FC236}">
                <a16:creationId xmlns:a16="http://schemas.microsoft.com/office/drawing/2014/main" id="{343C7484-024B-4746-85C0-0C4B76698EF5}"/>
              </a:ext>
            </a:extLst>
          </p:cNvPr>
          <p:cNvSpPr>
            <a:spLocks noGrp="1"/>
          </p:cNvSpPr>
          <p:nvPr>
            <p:ph type="ftr" sz="quarter" idx="11"/>
          </p:nvPr>
        </p:nvSpPr>
        <p:spPr/>
        <p:txBody>
          <a:bodyPr/>
          <a:lstStyle/>
          <a:p>
            <a:endParaRPr lang="es-ES_tradnl"/>
          </a:p>
        </p:txBody>
      </p:sp>
      <p:sp>
        <p:nvSpPr>
          <p:cNvPr id="6" name="Marcador de número de diapositiva 5">
            <a:extLst>
              <a:ext uri="{FF2B5EF4-FFF2-40B4-BE49-F238E27FC236}">
                <a16:creationId xmlns:a16="http://schemas.microsoft.com/office/drawing/2014/main" id="{4C85D070-424F-CC4B-BA10-E02C744CC7F5}"/>
              </a:ext>
            </a:extLst>
          </p:cNvPr>
          <p:cNvSpPr>
            <a:spLocks noGrp="1"/>
          </p:cNvSpPr>
          <p:nvPr>
            <p:ph type="sldNum" sz="quarter" idx="12"/>
          </p:nvPr>
        </p:nvSpPr>
        <p:spPr/>
        <p:txBody>
          <a:bodyPr/>
          <a:lstStyle/>
          <a:p>
            <a:fld id="{43ABF752-F846-4F41-9DA0-B3398F31DD62}" type="slidenum">
              <a:rPr lang="es-ES_tradnl" smtClean="0"/>
              <a:t>‹Nº›</a:t>
            </a:fld>
            <a:endParaRPr lang="es-ES_tradnl"/>
          </a:p>
        </p:txBody>
      </p:sp>
    </p:spTree>
    <p:extLst>
      <p:ext uri="{BB962C8B-B14F-4D97-AF65-F5344CB8AC3E}">
        <p14:creationId xmlns:p14="http://schemas.microsoft.com/office/powerpoint/2010/main" val="1939730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4EFBC21-16D8-BE49-B0D4-BCFA86759382}"/>
              </a:ext>
            </a:extLst>
          </p:cNvPr>
          <p:cNvSpPr>
            <a:spLocks noGrp="1"/>
          </p:cNvSpPr>
          <p:nvPr>
            <p:ph type="title"/>
          </p:nvPr>
        </p:nvSpPr>
        <p:spPr/>
        <p:txBody>
          <a:bodyPr/>
          <a:lstStyle/>
          <a:p>
            <a:r>
              <a:rPr lang="es-MX"/>
              <a:t>Haz clic para modificar el estilo de título del patrón</a:t>
            </a:r>
            <a:endParaRPr lang="es-ES_tradnl"/>
          </a:p>
        </p:txBody>
      </p:sp>
      <p:sp>
        <p:nvSpPr>
          <p:cNvPr id="3" name="Marcador de texto vertical 2">
            <a:extLst>
              <a:ext uri="{FF2B5EF4-FFF2-40B4-BE49-F238E27FC236}">
                <a16:creationId xmlns:a16="http://schemas.microsoft.com/office/drawing/2014/main" id="{A4321B81-1BB8-8E4B-8FDC-08571E6462E9}"/>
              </a:ext>
            </a:extLst>
          </p:cNvPr>
          <p:cNvSpPr>
            <a:spLocks noGrp="1"/>
          </p:cNvSpPr>
          <p:nvPr>
            <p:ph type="body" orient="vert" idx="1"/>
          </p:nvPr>
        </p:nvSpPr>
        <p:spPr/>
        <p:txBody>
          <a:bodyPr vert="eaVert"/>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ES_tradnl"/>
          </a:p>
        </p:txBody>
      </p:sp>
      <p:sp>
        <p:nvSpPr>
          <p:cNvPr id="4" name="Marcador de fecha 3">
            <a:extLst>
              <a:ext uri="{FF2B5EF4-FFF2-40B4-BE49-F238E27FC236}">
                <a16:creationId xmlns:a16="http://schemas.microsoft.com/office/drawing/2014/main" id="{C922D281-A4E4-2944-ADA2-82CFA66DC14B}"/>
              </a:ext>
            </a:extLst>
          </p:cNvPr>
          <p:cNvSpPr>
            <a:spLocks noGrp="1"/>
          </p:cNvSpPr>
          <p:nvPr>
            <p:ph type="dt" sz="half" idx="10"/>
          </p:nvPr>
        </p:nvSpPr>
        <p:spPr/>
        <p:txBody>
          <a:bodyPr/>
          <a:lstStyle/>
          <a:p>
            <a:fld id="{BBE7FA57-C585-244B-8F83-9BDCE76C2BCF}" type="datetimeFigureOut">
              <a:rPr lang="es-ES_tradnl" smtClean="0"/>
              <a:t>18/10/2024</a:t>
            </a:fld>
            <a:endParaRPr lang="es-ES_tradnl"/>
          </a:p>
        </p:txBody>
      </p:sp>
      <p:sp>
        <p:nvSpPr>
          <p:cNvPr id="5" name="Marcador de pie de página 4">
            <a:extLst>
              <a:ext uri="{FF2B5EF4-FFF2-40B4-BE49-F238E27FC236}">
                <a16:creationId xmlns:a16="http://schemas.microsoft.com/office/drawing/2014/main" id="{692F3B37-0916-3542-A4A0-2BD5F334AF84}"/>
              </a:ext>
            </a:extLst>
          </p:cNvPr>
          <p:cNvSpPr>
            <a:spLocks noGrp="1"/>
          </p:cNvSpPr>
          <p:nvPr>
            <p:ph type="ftr" sz="quarter" idx="11"/>
          </p:nvPr>
        </p:nvSpPr>
        <p:spPr/>
        <p:txBody>
          <a:bodyPr/>
          <a:lstStyle/>
          <a:p>
            <a:endParaRPr lang="es-ES_tradnl"/>
          </a:p>
        </p:txBody>
      </p:sp>
      <p:sp>
        <p:nvSpPr>
          <p:cNvPr id="6" name="Marcador de número de diapositiva 5">
            <a:extLst>
              <a:ext uri="{FF2B5EF4-FFF2-40B4-BE49-F238E27FC236}">
                <a16:creationId xmlns:a16="http://schemas.microsoft.com/office/drawing/2014/main" id="{0BA2205C-C199-5E49-B4A5-7BA8062C1558}"/>
              </a:ext>
            </a:extLst>
          </p:cNvPr>
          <p:cNvSpPr>
            <a:spLocks noGrp="1"/>
          </p:cNvSpPr>
          <p:nvPr>
            <p:ph type="sldNum" sz="quarter" idx="12"/>
          </p:nvPr>
        </p:nvSpPr>
        <p:spPr/>
        <p:txBody>
          <a:bodyPr/>
          <a:lstStyle/>
          <a:p>
            <a:fld id="{43ABF752-F846-4F41-9DA0-B3398F31DD62}" type="slidenum">
              <a:rPr lang="es-ES_tradnl" smtClean="0"/>
              <a:t>‹Nº›</a:t>
            </a:fld>
            <a:endParaRPr lang="es-ES_tradnl"/>
          </a:p>
        </p:txBody>
      </p:sp>
    </p:spTree>
    <p:extLst>
      <p:ext uri="{BB962C8B-B14F-4D97-AF65-F5344CB8AC3E}">
        <p14:creationId xmlns:p14="http://schemas.microsoft.com/office/powerpoint/2010/main" val="1792142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CF80E750-39C1-DF43-8259-6260E36B8D61}"/>
              </a:ext>
            </a:extLst>
          </p:cNvPr>
          <p:cNvSpPr>
            <a:spLocks noGrp="1"/>
          </p:cNvSpPr>
          <p:nvPr>
            <p:ph type="title" orient="vert"/>
          </p:nvPr>
        </p:nvSpPr>
        <p:spPr>
          <a:xfrm>
            <a:off x="8724900" y="365125"/>
            <a:ext cx="2628900" cy="5811838"/>
          </a:xfrm>
        </p:spPr>
        <p:txBody>
          <a:bodyPr vert="eaVert"/>
          <a:lstStyle/>
          <a:p>
            <a:r>
              <a:rPr lang="es-MX"/>
              <a:t>Haz clic para modificar el estilo de título del patrón</a:t>
            </a:r>
            <a:endParaRPr lang="es-ES_tradnl"/>
          </a:p>
        </p:txBody>
      </p:sp>
      <p:sp>
        <p:nvSpPr>
          <p:cNvPr id="3" name="Marcador de texto vertical 2">
            <a:extLst>
              <a:ext uri="{FF2B5EF4-FFF2-40B4-BE49-F238E27FC236}">
                <a16:creationId xmlns:a16="http://schemas.microsoft.com/office/drawing/2014/main" id="{98D799E0-5A90-2D47-AD40-D69014B2AE54}"/>
              </a:ext>
            </a:extLst>
          </p:cNvPr>
          <p:cNvSpPr>
            <a:spLocks noGrp="1"/>
          </p:cNvSpPr>
          <p:nvPr>
            <p:ph type="body" orient="vert" idx="1"/>
          </p:nvPr>
        </p:nvSpPr>
        <p:spPr>
          <a:xfrm>
            <a:off x="838200" y="365125"/>
            <a:ext cx="7734300" cy="5811838"/>
          </a:xfrm>
        </p:spPr>
        <p:txBody>
          <a:bodyPr vert="eaVert"/>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ES_tradnl"/>
          </a:p>
        </p:txBody>
      </p:sp>
      <p:sp>
        <p:nvSpPr>
          <p:cNvPr id="4" name="Marcador de fecha 3">
            <a:extLst>
              <a:ext uri="{FF2B5EF4-FFF2-40B4-BE49-F238E27FC236}">
                <a16:creationId xmlns:a16="http://schemas.microsoft.com/office/drawing/2014/main" id="{A9D79760-9DAB-EE4E-B913-CCB3D3E19756}"/>
              </a:ext>
            </a:extLst>
          </p:cNvPr>
          <p:cNvSpPr>
            <a:spLocks noGrp="1"/>
          </p:cNvSpPr>
          <p:nvPr>
            <p:ph type="dt" sz="half" idx="10"/>
          </p:nvPr>
        </p:nvSpPr>
        <p:spPr/>
        <p:txBody>
          <a:bodyPr/>
          <a:lstStyle/>
          <a:p>
            <a:fld id="{BBE7FA57-C585-244B-8F83-9BDCE76C2BCF}" type="datetimeFigureOut">
              <a:rPr lang="es-ES_tradnl" smtClean="0"/>
              <a:t>18/10/2024</a:t>
            </a:fld>
            <a:endParaRPr lang="es-ES_tradnl"/>
          </a:p>
        </p:txBody>
      </p:sp>
      <p:sp>
        <p:nvSpPr>
          <p:cNvPr id="5" name="Marcador de pie de página 4">
            <a:extLst>
              <a:ext uri="{FF2B5EF4-FFF2-40B4-BE49-F238E27FC236}">
                <a16:creationId xmlns:a16="http://schemas.microsoft.com/office/drawing/2014/main" id="{7F32F2D8-463B-1D48-9B45-94804A7C5F36}"/>
              </a:ext>
            </a:extLst>
          </p:cNvPr>
          <p:cNvSpPr>
            <a:spLocks noGrp="1"/>
          </p:cNvSpPr>
          <p:nvPr>
            <p:ph type="ftr" sz="quarter" idx="11"/>
          </p:nvPr>
        </p:nvSpPr>
        <p:spPr/>
        <p:txBody>
          <a:bodyPr/>
          <a:lstStyle/>
          <a:p>
            <a:endParaRPr lang="es-ES_tradnl"/>
          </a:p>
        </p:txBody>
      </p:sp>
      <p:sp>
        <p:nvSpPr>
          <p:cNvPr id="6" name="Marcador de número de diapositiva 5">
            <a:extLst>
              <a:ext uri="{FF2B5EF4-FFF2-40B4-BE49-F238E27FC236}">
                <a16:creationId xmlns:a16="http://schemas.microsoft.com/office/drawing/2014/main" id="{88610823-C2FD-1646-A13E-BC35FE5C5D64}"/>
              </a:ext>
            </a:extLst>
          </p:cNvPr>
          <p:cNvSpPr>
            <a:spLocks noGrp="1"/>
          </p:cNvSpPr>
          <p:nvPr>
            <p:ph type="sldNum" sz="quarter" idx="12"/>
          </p:nvPr>
        </p:nvSpPr>
        <p:spPr/>
        <p:txBody>
          <a:bodyPr/>
          <a:lstStyle/>
          <a:p>
            <a:fld id="{43ABF752-F846-4F41-9DA0-B3398F31DD62}" type="slidenum">
              <a:rPr lang="es-ES_tradnl" smtClean="0"/>
              <a:t>‹Nº›</a:t>
            </a:fld>
            <a:endParaRPr lang="es-ES_tradnl"/>
          </a:p>
        </p:txBody>
      </p:sp>
    </p:spTree>
    <p:extLst>
      <p:ext uri="{BB962C8B-B14F-4D97-AF65-F5344CB8AC3E}">
        <p14:creationId xmlns:p14="http://schemas.microsoft.com/office/powerpoint/2010/main" val="2700242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FF7B8E9-ACCF-DE40-A42D-411CC6C2CC09}"/>
              </a:ext>
            </a:extLst>
          </p:cNvPr>
          <p:cNvSpPr>
            <a:spLocks noGrp="1"/>
          </p:cNvSpPr>
          <p:nvPr>
            <p:ph type="title"/>
          </p:nvPr>
        </p:nvSpPr>
        <p:spPr/>
        <p:txBody>
          <a:bodyPr/>
          <a:lstStyle/>
          <a:p>
            <a:r>
              <a:rPr lang="es-MX"/>
              <a:t>Haz clic para modificar el estilo de título del patrón</a:t>
            </a:r>
            <a:endParaRPr lang="es-ES_tradnl"/>
          </a:p>
        </p:txBody>
      </p:sp>
      <p:sp>
        <p:nvSpPr>
          <p:cNvPr id="3" name="Marcador de contenido 2">
            <a:extLst>
              <a:ext uri="{FF2B5EF4-FFF2-40B4-BE49-F238E27FC236}">
                <a16:creationId xmlns:a16="http://schemas.microsoft.com/office/drawing/2014/main" id="{50AF23D8-4817-F341-BD0D-AD2483116EC1}"/>
              </a:ext>
            </a:extLst>
          </p:cNvPr>
          <p:cNvSpPr>
            <a:spLocks noGrp="1"/>
          </p:cNvSpPr>
          <p:nvPr>
            <p:ph idx="1"/>
          </p:nvPr>
        </p:nvSpPr>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ES_tradnl"/>
          </a:p>
        </p:txBody>
      </p:sp>
      <p:sp>
        <p:nvSpPr>
          <p:cNvPr id="4" name="Marcador de fecha 3">
            <a:extLst>
              <a:ext uri="{FF2B5EF4-FFF2-40B4-BE49-F238E27FC236}">
                <a16:creationId xmlns:a16="http://schemas.microsoft.com/office/drawing/2014/main" id="{FC42EE89-7F71-9343-9B4A-4CCC03CB1002}"/>
              </a:ext>
            </a:extLst>
          </p:cNvPr>
          <p:cNvSpPr>
            <a:spLocks noGrp="1"/>
          </p:cNvSpPr>
          <p:nvPr>
            <p:ph type="dt" sz="half" idx="10"/>
          </p:nvPr>
        </p:nvSpPr>
        <p:spPr/>
        <p:txBody>
          <a:bodyPr/>
          <a:lstStyle/>
          <a:p>
            <a:fld id="{BBE7FA57-C585-244B-8F83-9BDCE76C2BCF}" type="datetimeFigureOut">
              <a:rPr lang="es-ES_tradnl" smtClean="0"/>
              <a:t>18/10/2024</a:t>
            </a:fld>
            <a:endParaRPr lang="es-ES_tradnl"/>
          </a:p>
        </p:txBody>
      </p:sp>
      <p:sp>
        <p:nvSpPr>
          <p:cNvPr id="5" name="Marcador de pie de página 4">
            <a:extLst>
              <a:ext uri="{FF2B5EF4-FFF2-40B4-BE49-F238E27FC236}">
                <a16:creationId xmlns:a16="http://schemas.microsoft.com/office/drawing/2014/main" id="{15B16D72-F859-0840-A8D7-DA762D6CE492}"/>
              </a:ext>
            </a:extLst>
          </p:cNvPr>
          <p:cNvSpPr>
            <a:spLocks noGrp="1"/>
          </p:cNvSpPr>
          <p:nvPr>
            <p:ph type="ftr" sz="quarter" idx="11"/>
          </p:nvPr>
        </p:nvSpPr>
        <p:spPr/>
        <p:txBody>
          <a:bodyPr/>
          <a:lstStyle/>
          <a:p>
            <a:endParaRPr lang="es-ES_tradnl"/>
          </a:p>
        </p:txBody>
      </p:sp>
      <p:sp>
        <p:nvSpPr>
          <p:cNvPr id="6" name="Marcador de número de diapositiva 5">
            <a:extLst>
              <a:ext uri="{FF2B5EF4-FFF2-40B4-BE49-F238E27FC236}">
                <a16:creationId xmlns:a16="http://schemas.microsoft.com/office/drawing/2014/main" id="{9CA86A1E-7B22-B74C-8070-CF30F6604F78}"/>
              </a:ext>
            </a:extLst>
          </p:cNvPr>
          <p:cNvSpPr>
            <a:spLocks noGrp="1"/>
          </p:cNvSpPr>
          <p:nvPr>
            <p:ph type="sldNum" sz="quarter" idx="12"/>
          </p:nvPr>
        </p:nvSpPr>
        <p:spPr/>
        <p:txBody>
          <a:bodyPr/>
          <a:lstStyle/>
          <a:p>
            <a:fld id="{43ABF752-F846-4F41-9DA0-B3398F31DD62}" type="slidenum">
              <a:rPr lang="es-ES_tradnl" smtClean="0"/>
              <a:t>‹Nº›</a:t>
            </a:fld>
            <a:endParaRPr lang="es-ES_tradnl"/>
          </a:p>
        </p:txBody>
      </p:sp>
    </p:spTree>
    <p:extLst>
      <p:ext uri="{BB962C8B-B14F-4D97-AF65-F5344CB8AC3E}">
        <p14:creationId xmlns:p14="http://schemas.microsoft.com/office/powerpoint/2010/main" val="26264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BB9C628-9B10-184A-BF90-18FD6F7B4FD4}"/>
              </a:ext>
            </a:extLst>
          </p:cNvPr>
          <p:cNvSpPr>
            <a:spLocks noGrp="1"/>
          </p:cNvSpPr>
          <p:nvPr>
            <p:ph type="title"/>
          </p:nvPr>
        </p:nvSpPr>
        <p:spPr>
          <a:xfrm>
            <a:off x="831850" y="1709738"/>
            <a:ext cx="10515600" cy="2852737"/>
          </a:xfrm>
        </p:spPr>
        <p:txBody>
          <a:bodyPr anchor="b"/>
          <a:lstStyle>
            <a:lvl1pPr>
              <a:defRPr sz="6000"/>
            </a:lvl1pPr>
          </a:lstStyle>
          <a:p>
            <a:r>
              <a:rPr lang="es-MX"/>
              <a:t>Haz clic para modificar el estilo de título del patrón</a:t>
            </a:r>
            <a:endParaRPr lang="es-ES_tradnl"/>
          </a:p>
        </p:txBody>
      </p:sp>
      <p:sp>
        <p:nvSpPr>
          <p:cNvPr id="3" name="Marcador de texto 2">
            <a:extLst>
              <a:ext uri="{FF2B5EF4-FFF2-40B4-BE49-F238E27FC236}">
                <a16:creationId xmlns:a16="http://schemas.microsoft.com/office/drawing/2014/main" id="{6C2212D1-AAC1-5A45-B5D9-938CF93823C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MX"/>
              <a:t>Haga clic para modificar los estilos de texto del patrón</a:t>
            </a:r>
          </a:p>
        </p:txBody>
      </p:sp>
      <p:sp>
        <p:nvSpPr>
          <p:cNvPr id="4" name="Marcador de fecha 3">
            <a:extLst>
              <a:ext uri="{FF2B5EF4-FFF2-40B4-BE49-F238E27FC236}">
                <a16:creationId xmlns:a16="http://schemas.microsoft.com/office/drawing/2014/main" id="{31EEFD7F-B503-CF46-AAB6-87ECD52C44BE}"/>
              </a:ext>
            </a:extLst>
          </p:cNvPr>
          <p:cNvSpPr>
            <a:spLocks noGrp="1"/>
          </p:cNvSpPr>
          <p:nvPr>
            <p:ph type="dt" sz="half" idx="10"/>
          </p:nvPr>
        </p:nvSpPr>
        <p:spPr/>
        <p:txBody>
          <a:bodyPr/>
          <a:lstStyle/>
          <a:p>
            <a:fld id="{BBE7FA57-C585-244B-8F83-9BDCE76C2BCF}" type="datetimeFigureOut">
              <a:rPr lang="es-ES_tradnl" smtClean="0"/>
              <a:t>18/10/2024</a:t>
            </a:fld>
            <a:endParaRPr lang="es-ES_tradnl"/>
          </a:p>
        </p:txBody>
      </p:sp>
      <p:sp>
        <p:nvSpPr>
          <p:cNvPr id="5" name="Marcador de pie de página 4">
            <a:extLst>
              <a:ext uri="{FF2B5EF4-FFF2-40B4-BE49-F238E27FC236}">
                <a16:creationId xmlns:a16="http://schemas.microsoft.com/office/drawing/2014/main" id="{8F441AD8-1AE7-8B41-91AF-AA44AEDBF696}"/>
              </a:ext>
            </a:extLst>
          </p:cNvPr>
          <p:cNvSpPr>
            <a:spLocks noGrp="1"/>
          </p:cNvSpPr>
          <p:nvPr>
            <p:ph type="ftr" sz="quarter" idx="11"/>
          </p:nvPr>
        </p:nvSpPr>
        <p:spPr/>
        <p:txBody>
          <a:bodyPr/>
          <a:lstStyle/>
          <a:p>
            <a:endParaRPr lang="es-ES_tradnl"/>
          </a:p>
        </p:txBody>
      </p:sp>
      <p:sp>
        <p:nvSpPr>
          <p:cNvPr id="6" name="Marcador de número de diapositiva 5">
            <a:extLst>
              <a:ext uri="{FF2B5EF4-FFF2-40B4-BE49-F238E27FC236}">
                <a16:creationId xmlns:a16="http://schemas.microsoft.com/office/drawing/2014/main" id="{8CB71F90-59AB-4444-A018-A274A3E0A8A8}"/>
              </a:ext>
            </a:extLst>
          </p:cNvPr>
          <p:cNvSpPr>
            <a:spLocks noGrp="1"/>
          </p:cNvSpPr>
          <p:nvPr>
            <p:ph type="sldNum" sz="quarter" idx="12"/>
          </p:nvPr>
        </p:nvSpPr>
        <p:spPr/>
        <p:txBody>
          <a:bodyPr/>
          <a:lstStyle/>
          <a:p>
            <a:fld id="{43ABF752-F846-4F41-9DA0-B3398F31DD62}" type="slidenum">
              <a:rPr lang="es-ES_tradnl" smtClean="0"/>
              <a:t>‹Nº›</a:t>
            </a:fld>
            <a:endParaRPr lang="es-ES_tradnl"/>
          </a:p>
        </p:txBody>
      </p:sp>
    </p:spTree>
    <p:extLst>
      <p:ext uri="{BB962C8B-B14F-4D97-AF65-F5344CB8AC3E}">
        <p14:creationId xmlns:p14="http://schemas.microsoft.com/office/powerpoint/2010/main" val="25062261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2AC2119-27FB-9E4E-B5BF-C07D60A2F83C}"/>
              </a:ext>
            </a:extLst>
          </p:cNvPr>
          <p:cNvSpPr>
            <a:spLocks noGrp="1"/>
          </p:cNvSpPr>
          <p:nvPr>
            <p:ph type="title"/>
          </p:nvPr>
        </p:nvSpPr>
        <p:spPr/>
        <p:txBody>
          <a:bodyPr/>
          <a:lstStyle/>
          <a:p>
            <a:r>
              <a:rPr lang="es-MX"/>
              <a:t>Haz clic para modificar el estilo de título del patrón</a:t>
            </a:r>
            <a:endParaRPr lang="es-ES_tradnl"/>
          </a:p>
        </p:txBody>
      </p:sp>
      <p:sp>
        <p:nvSpPr>
          <p:cNvPr id="3" name="Marcador de contenido 2">
            <a:extLst>
              <a:ext uri="{FF2B5EF4-FFF2-40B4-BE49-F238E27FC236}">
                <a16:creationId xmlns:a16="http://schemas.microsoft.com/office/drawing/2014/main" id="{EAE2BA35-CA44-4143-9D52-3B0670DF953B}"/>
              </a:ext>
            </a:extLst>
          </p:cNvPr>
          <p:cNvSpPr>
            <a:spLocks noGrp="1"/>
          </p:cNvSpPr>
          <p:nvPr>
            <p:ph sz="half" idx="1"/>
          </p:nvPr>
        </p:nvSpPr>
        <p:spPr>
          <a:xfrm>
            <a:off x="838200" y="1825625"/>
            <a:ext cx="5181600" cy="435133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ES_tradnl"/>
          </a:p>
        </p:txBody>
      </p:sp>
      <p:sp>
        <p:nvSpPr>
          <p:cNvPr id="4" name="Marcador de contenido 3">
            <a:extLst>
              <a:ext uri="{FF2B5EF4-FFF2-40B4-BE49-F238E27FC236}">
                <a16:creationId xmlns:a16="http://schemas.microsoft.com/office/drawing/2014/main" id="{963DD19E-9D30-4244-BBD3-0E837A055DFD}"/>
              </a:ext>
            </a:extLst>
          </p:cNvPr>
          <p:cNvSpPr>
            <a:spLocks noGrp="1"/>
          </p:cNvSpPr>
          <p:nvPr>
            <p:ph sz="half" idx="2"/>
          </p:nvPr>
        </p:nvSpPr>
        <p:spPr>
          <a:xfrm>
            <a:off x="6172200" y="1825625"/>
            <a:ext cx="5181600" cy="435133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ES_tradnl"/>
          </a:p>
        </p:txBody>
      </p:sp>
      <p:sp>
        <p:nvSpPr>
          <p:cNvPr id="5" name="Marcador de fecha 4">
            <a:extLst>
              <a:ext uri="{FF2B5EF4-FFF2-40B4-BE49-F238E27FC236}">
                <a16:creationId xmlns:a16="http://schemas.microsoft.com/office/drawing/2014/main" id="{F678B5C8-C21B-EB4A-88ED-56F534C08DB2}"/>
              </a:ext>
            </a:extLst>
          </p:cNvPr>
          <p:cNvSpPr>
            <a:spLocks noGrp="1"/>
          </p:cNvSpPr>
          <p:nvPr>
            <p:ph type="dt" sz="half" idx="10"/>
          </p:nvPr>
        </p:nvSpPr>
        <p:spPr/>
        <p:txBody>
          <a:bodyPr/>
          <a:lstStyle/>
          <a:p>
            <a:fld id="{BBE7FA57-C585-244B-8F83-9BDCE76C2BCF}" type="datetimeFigureOut">
              <a:rPr lang="es-ES_tradnl" smtClean="0"/>
              <a:t>18/10/2024</a:t>
            </a:fld>
            <a:endParaRPr lang="es-ES_tradnl"/>
          </a:p>
        </p:txBody>
      </p:sp>
      <p:sp>
        <p:nvSpPr>
          <p:cNvPr id="6" name="Marcador de pie de página 5">
            <a:extLst>
              <a:ext uri="{FF2B5EF4-FFF2-40B4-BE49-F238E27FC236}">
                <a16:creationId xmlns:a16="http://schemas.microsoft.com/office/drawing/2014/main" id="{EA2E11DB-6CEC-D94B-AF53-E1F782865063}"/>
              </a:ext>
            </a:extLst>
          </p:cNvPr>
          <p:cNvSpPr>
            <a:spLocks noGrp="1"/>
          </p:cNvSpPr>
          <p:nvPr>
            <p:ph type="ftr" sz="quarter" idx="11"/>
          </p:nvPr>
        </p:nvSpPr>
        <p:spPr/>
        <p:txBody>
          <a:bodyPr/>
          <a:lstStyle/>
          <a:p>
            <a:endParaRPr lang="es-ES_tradnl"/>
          </a:p>
        </p:txBody>
      </p:sp>
      <p:sp>
        <p:nvSpPr>
          <p:cNvPr id="7" name="Marcador de número de diapositiva 6">
            <a:extLst>
              <a:ext uri="{FF2B5EF4-FFF2-40B4-BE49-F238E27FC236}">
                <a16:creationId xmlns:a16="http://schemas.microsoft.com/office/drawing/2014/main" id="{1039FF7D-B361-9A48-A5CA-852F925A9125}"/>
              </a:ext>
            </a:extLst>
          </p:cNvPr>
          <p:cNvSpPr>
            <a:spLocks noGrp="1"/>
          </p:cNvSpPr>
          <p:nvPr>
            <p:ph type="sldNum" sz="quarter" idx="12"/>
          </p:nvPr>
        </p:nvSpPr>
        <p:spPr/>
        <p:txBody>
          <a:bodyPr/>
          <a:lstStyle/>
          <a:p>
            <a:fld id="{43ABF752-F846-4F41-9DA0-B3398F31DD62}" type="slidenum">
              <a:rPr lang="es-ES_tradnl" smtClean="0"/>
              <a:t>‹Nº›</a:t>
            </a:fld>
            <a:endParaRPr lang="es-ES_tradnl"/>
          </a:p>
        </p:txBody>
      </p:sp>
    </p:spTree>
    <p:extLst>
      <p:ext uri="{BB962C8B-B14F-4D97-AF65-F5344CB8AC3E}">
        <p14:creationId xmlns:p14="http://schemas.microsoft.com/office/powerpoint/2010/main" val="24582130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88F61B8-1510-8D49-944E-80BD7A0A0AB4}"/>
              </a:ext>
            </a:extLst>
          </p:cNvPr>
          <p:cNvSpPr>
            <a:spLocks noGrp="1"/>
          </p:cNvSpPr>
          <p:nvPr>
            <p:ph type="title"/>
          </p:nvPr>
        </p:nvSpPr>
        <p:spPr>
          <a:xfrm>
            <a:off x="839788" y="365125"/>
            <a:ext cx="10515600" cy="1325563"/>
          </a:xfrm>
        </p:spPr>
        <p:txBody>
          <a:bodyPr/>
          <a:lstStyle/>
          <a:p>
            <a:r>
              <a:rPr lang="es-MX"/>
              <a:t>Haz clic para modificar el estilo de título del patrón</a:t>
            </a:r>
            <a:endParaRPr lang="es-ES_tradnl"/>
          </a:p>
        </p:txBody>
      </p:sp>
      <p:sp>
        <p:nvSpPr>
          <p:cNvPr id="3" name="Marcador de texto 2">
            <a:extLst>
              <a:ext uri="{FF2B5EF4-FFF2-40B4-BE49-F238E27FC236}">
                <a16:creationId xmlns:a16="http://schemas.microsoft.com/office/drawing/2014/main" id="{C024911C-54FD-8C48-8BFC-DAADFA7499A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4" name="Marcador de contenido 3">
            <a:extLst>
              <a:ext uri="{FF2B5EF4-FFF2-40B4-BE49-F238E27FC236}">
                <a16:creationId xmlns:a16="http://schemas.microsoft.com/office/drawing/2014/main" id="{3229F621-9CD7-DC45-9D28-6AE199E37958}"/>
              </a:ext>
            </a:extLst>
          </p:cNvPr>
          <p:cNvSpPr>
            <a:spLocks noGrp="1"/>
          </p:cNvSpPr>
          <p:nvPr>
            <p:ph sz="half" idx="2"/>
          </p:nvPr>
        </p:nvSpPr>
        <p:spPr>
          <a:xfrm>
            <a:off x="839788" y="2505075"/>
            <a:ext cx="5157787" cy="368458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ES_tradnl"/>
          </a:p>
        </p:txBody>
      </p:sp>
      <p:sp>
        <p:nvSpPr>
          <p:cNvPr id="5" name="Marcador de texto 4">
            <a:extLst>
              <a:ext uri="{FF2B5EF4-FFF2-40B4-BE49-F238E27FC236}">
                <a16:creationId xmlns:a16="http://schemas.microsoft.com/office/drawing/2014/main" id="{8D714FEE-1909-5E48-91CF-A21B02204D0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6" name="Marcador de contenido 5">
            <a:extLst>
              <a:ext uri="{FF2B5EF4-FFF2-40B4-BE49-F238E27FC236}">
                <a16:creationId xmlns:a16="http://schemas.microsoft.com/office/drawing/2014/main" id="{42E05B77-07EF-DD40-BDA8-27CE8530FD9C}"/>
              </a:ext>
            </a:extLst>
          </p:cNvPr>
          <p:cNvSpPr>
            <a:spLocks noGrp="1"/>
          </p:cNvSpPr>
          <p:nvPr>
            <p:ph sz="quarter" idx="4"/>
          </p:nvPr>
        </p:nvSpPr>
        <p:spPr>
          <a:xfrm>
            <a:off x="6172200" y="2505075"/>
            <a:ext cx="5183188" cy="368458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ES_tradnl"/>
          </a:p>
        </p:txBody>
      </p:sp>
      <p:sp>
        <p:nvSpPr>
          <p:cNvPr id="7" name="Marcador de fecha 6">
            <a:extLst>
              <a:ext uri="{FF2B5EF4-FFF2-40B4-BE49-F238E27FC236}">
                <a16:creationId xmlns:a16="http://schemas.microsoft.com/office/drawing/2014/main" id="{711822A6-C32F-A042-A924-46F961F50F9C}"/>
              </a:ext>
            </a:extLst>
          </p:cNvPr>
          <p:cNvSpPr>
            <a:spLocks noGrp="1"/>
          </p:cNvSpPr>
          <p:nvPr>
            <p:ph type="dt" sz="half" idx="10"/>
          </p:nvPr>
        </p:nvSpPr>
        <p:spPr/>
        <p:txBody>
          <a:bodyPr/>
          <a:lstStyle/>
          <a:p>
            <a:fld id="{BBE7FA57-C585-244B-8F83-9BDCE76C2BCF}" type="datetimeFigureOut">
              <a:rPr lang="es-ES_tradnl" smtClean="0"/>
              <a:t>18/10/2024</a:t>
            </a:fld>
            <a:endParaRPr lang="es-ES_tradnl"/>
          </a:p>
        </p:txBody>
      </p:sp>
      <p:sp>
        <p:nvSpPr>
          <p:cNvPr id="8" name="Marcador de pie de página 7">
            <a:extLst>
              <a:ext uri="{FF2B5EF4-FFF2-40B4-BE49-F238E27FC236}">
                <a16:creationId xmlns:a16="http://schemas.microsoft.com/office/drawing/2014/main" id="{90A22F9E-4514-A94E-B6C3-85A0EC5DE7D1}"/>
              </a:ext>
            </a:extLst>
          </p:cNvPr>
          <p:cNvSpPr>
            <a:spLocks noGrp="1"/>
          </p:cNvSpPr>
          <p:nvPr>
            <p:ph type="ftr" sz="quarter" idx="11"/>
          </p:nvPr>
        </p:nvSpPr>
        <p:spPr/>
        <p:txBody>
          <a:bodyPr/>
          <a:lstStyle/>
          <a:p>
            <a:endParaRPr lang="es-ES_tradnl"/>
          </a:p>
        </p:txBody>
      </p:sp>
      <p:sp>
        <p:nvSpPr>
          <p:cNvPr id="9" name="Marcador de número de diapositiva 8">
            <a:extLst>
              <a:ext uri="{FF2B5EF4-FFF2-40B4-BE49-F238E27FC236}">
                <a16:creationId xmlns:a16="http://schemas.microsoft.com/office/drawing/2014/main" id="{32C40D86-05B5-D742-ADF3-FC3495B3F628}"/>
              </a:ext>
            </a:extLst>
          </p:cNvPr>
          <p:cNvSpPr>
            <a:spLocks noGrp="1"/>
          </p:cNvSpPr>
          <p:nvPr>
            <p:ph type="sldNum" sz="quarter" idx="12"/>
          </p:nvPr>
        </p:nvSpPr>
        <p:spPr/>
        <p:txBody>
          <a:bodyPr/>
          <a:lstStyle/>
          <a:p>
            <a:fld id="{43ABF752-F846-4F41-9DA0-B3398F31DD62}" type="slidenum">
              <a:rPr lang="es-ES_tradnl" smtClean="0"/>
              <a:t>‹Nº›</a:t>
            </a:fld>
            <a:endParaRPr lang="es-ES_tradnl"/>
          </a:p>
        </p:txBody>
      </p:sp>
    </p:spTree>
    <p:extLst>
      <p:ext uri="{BB962C8B-B14F-4D97-AF65-F5344CB8AC3E}">
        <p14:creationId xmlns:p14="http://schemas.microsoft.com/office/powerpoint/2010/main" val="41008504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9B9C358-8BD9-A344-8B1F-1221E620EB69}"/>
              </a:ext>
            </a:extLst>
          </p:cNvPr>
          <p:cNvSpPr>
            <a:spLocks noGrp="1"/>
          </p:cNvSpPr>
          <p:nvPr>
            <p:ph type="title"/>
          </p:nvPr>
        </p:nvSpPr>
        <p:spPr/>
        <p:txBody>
          <a:bodyPr/>
          <a:lstStyle/>
          <a:p>
            <a:r>
              <a:rPr lang="es-MX"/>
              <a:t>Haz clic para modificar el estilo de título del patrón</a:t>
            </a:r>
            <a:endParaRPr lang="es-ES_tradnl"/>
          </a:p>
        </p:txBody>
      </p:sp>
      <p:sp>
        <p:nvSpPr>
          <p:cNvPr id="3" name="Marcador de fecha 2">
            <a:extLst>
              <a:ext uri="{FF2B5EF4-FFF2-40B4-BE49-F238E27FC236}">
                <a16:creationId xmlns:a16="http://schemas.microsoft.com/office/drawing/2014/main" id="{3E0BA330-F8F8-F245-940E-473577E73892}"/>
              </a:ext>
            </a:extLst>
          </p:cNvPr>
          <p:cNvSpPr>
            <a:spLocks noGrp="1"/>
          </p:cNvSpPr>
          <p:nvPr>
            <p:ph type="dt" sz="half" idx="10"/>
          </p:nvPr>
        </p:nvSpPr>
        <p:spPr/>
        <p:txBody>
          <a:bodyPr/>
          <a:lstStyle/>
          <a:p>
            <a:fld id="{BBE7FA57-C585-244B-8F83-9BDCE76C2BCF}" type="datetimeFigureOut">
              <a:rPr lang="es-ES_tradnl" smtClean="0"/>
              <a:t>18/10/2024</a:t>
            </a:fld>
            <a:endParaRPr lang="es-ES_tradnl"/>
          </a:p>
        </p:txBody>
      </p:sp>
      <p:sp>
        <p:nvSpPr>
          <p:cNvPr id="4" name="Marcador de pie de página 3">
            <a:extLst>
              <a:ext uri="{FF2B5EF4-FFF2-40B4-BE49-F238E27FC236}">
                <a16:creationId xmlns:a16="http://schemas.microsoft.com/office/drawing/2014/main" id="{927DC52B-72AC-1C42-92B4-3B59FDE7FCF5}"/>
              </a:ext>
            </a:extLst>
          </p:cNvPr>
          <p:cNvSpPr>
            <a:spLocks noGrp="1"/>
          </p:cNvSpPr>
          <p:nvPr>
            <p:ph type="ftr" sz="quarter" idx="11"/>
          </p:nvPr>
        </p:nvSpPr>
        <p:spPr/>
        <p:txBody>
          <a:bodyPr/>
          <a:lstStyle/>
          <a:p>
            <a:endParaRPr lang="es-ES_tradnl"/>
          </a:p>
        </p:txBody>
      </p:sp>
      <p:sp>
        <p:nvSpPr>
          <p:cNvPr id="5" name="Marcador de número de diapositiva 4">
            <a:extLst>
              <a:ext uri="{FF2B5EF4-FFF2-40B4-BE49-F238E27FC236}">
                <a16:creationId xmlns:a16="http://schemas.microsoft.com/office/drawing/2014/main" id="{B8C35862-B345-2444-85EC-9CBBC8C1B65F}"/>
              </a:ext>
            </a:extLst>
          </p:cNvPr>
          <p:cNvSpPr>
            <a:spLocks noGrp="1"/>
          </p:cNvSpPr>
          <p:nvPr>
            <p:ph type="sldNum" sz="quarter" idx="12"/>
          </p:nvPr>
        </p:nvSpPr>
        <p:spPr/>
        <p:txBody>
          <a:bodyPr/>
          <a:lstStyle/>
          <a:p>
            <a:fld id="{43ABF752-F846-4F41-9DA0-B3398F31DD62}" type="slidenum">
              <a:rPr lang="es-ES_tradnl" smtClean="0"/>
              <a:t>‹Nº›</a:t>
            </a:fld>
            <a:endParaRPr lang="es-ES_tradnl"/>
          </a:p>
        </p:txBody>
      </p:sp>
    </p:spTree>
    <p:extLst>
      <p:ext uri="{BB962C8B-B14F-4D97-AF65-F5344CB8AC3E}">
        <p14:creationId xmlns:p14="http://schemas.microsoft.com/office/powerpoint/2010/main" val="2179879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35176637-01DD-5F41-BC28-36B81411D4B3}"/>
              </a:ext>
            </a:extLst>
          </p:cNvPr>
          <p:cNvSpPr>
            <a:spLocks noGrp="1"/>
          </p:cNvSpPr>
          <p:nvPr>
            <p:ph type="dt" sz="half" idx="10"/>
          </p:nvPr>
        </p:nvSpPr>
        <p:spPr/>
        <p:txBody>
          <a:bodyPr/>
          <a:lstStyle/>
          <a:p>
            <a:fld id="{BBE7FA57-C585-244B-8F83-9BDCE76C2BCF}" type="datetimeFigureOut">
              <a:rPr lang="es-ES_tradnl" smtClean="0"/>
              <a:t>18/10/2024</a:t>
            </a:fld>
            <a:endParaRPr lang="es-ES_tradnl"/>
          </a:p>
        </p:txBody>
      </p:sp>
      <p:sp>
        <p:nvSpPr>
          <p:cNvPr id="3" name="Marcador de pie de página 2">
            <a:extLst>
              <a:ext uri="{FF2B5EF4-FFF2-40B4-BE49-F238E27FC236}">
                <a16:creationId xmlns:a16="http://schemas.microsoft.com/office/drawing/2014/main" id="{52F34602-5039-0247-8615-72F1A1A0636F}"/>
              </a:ext>
            </a:extLst>
          </p:cNvPr>
          <p:cNvSpPr>
            <a:spLocks noGrp="1"/>
          </p:cNvSpPr>
          <p:nvPr>
            <p:ph type="ftr" sz="quarter" idx="11"/>
          </p:nvPr>
        </p:nvSpPr>
        <p:spPr/>
        <p:txBody>
          <a:bodyPr/>
          <a:lstStyle/>
          <a:p>
            <a:endParaRPr lang="es-ES_tradnl"/>
          </a:p>
        </p:txBody>
      </p:sp>
      <p:sp>
        <p:nvSpPr>
          <p:cNvPr id="4" name="Marcador de número de diapositiva 3">
            <a:extLst>
              <a:ext uri="{FF2B5EF4-FFF2-40B4-BE49-F238E27FC236}">
                <a16:creationId xmlns:a16="http://schemas.microsoft.com/office/drawing/2014/main" id="{89413057-F7D0-6344-A2E9-15A59EB121E6}"/>
              </a:ext>
            </a:extLst>
          </p:cNvPr>
          <p:cNvSpPr>
            <a:spLocks noGrp="1"/>
          </p:cNvSpPr>
          <p:nvPr>
            <p:ph type="sldNum" sz="quarter" idx="12"/>
          </p:nvPr>
        </p:nvSpPr>
        <p:spPr/>
        <p:txBody>
          <a:bodyPr/>
          <a:lstStyle/>
          <a:p>
            <a:fld id="{43ABF752-F846-4F41-9DA0-B3398F31DD62}" type="slidenum">
              <a:rPr lang="es-ES_tradnl" smtClean="0"/>
              <a:t>‹Nº›</a:t>
            </a:fld>
            <a:endParaRPr lang="es-ES_tradnl"/>
          </a:p>
        </p:txBody>
      </p:sp>
    </p:spTree>
    <p:extLst>
      <p:ext uri="{BB962C8B-B14F-4D97-AF65-F5344CB8AC3E}">
        <p14:creationId xmlns:p14="http://schemas.microsoft.com/office/powerpoint/2010/main" val="6326838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D3F3766-B4F1-A243-82E1-33E9FFDADD54}"/>
              </a:ext>
            </a:extLst>
          </p:cNvPr>
          <p:cNvSpPr>
            <a:spLocks noGrp="1"/>
          </p:cNvSpPr>
          <p:nvPr>
            <p:ph type="title"/>
          </p:nvPr>
        </p:nvSpPr>
        <p:spPr>
          <a:xfrm>
            <a:off x="839788" y="457200"/>
            <a:ext cx="3932237" cy="1600200"/>
          </a:xfrm>
        </p:spPr>
        <p:txBody>
          <a:bodyPr anchor="b"/>
          <a:lstStyle>
            <a:lvl1pPr>
              <a:defRPr sz="3200"/>
            </a:lvl1pPr>
          </a:lstStyle>
          <a:p>
            <a:r>
              <a:rPr lang="es-MX"/>
              <a:t>Haz clic para modificar el estilo de título del patrón</a:t>
            </a:r>
            <a:endParaRPr lang="es-ES_tradnl"/>
          </a:p>
        </p:txBody>
      </p:sp>
      <p:sp>
        <p:nvSpPr>
          <p:cNvPr id="3" name="Marcador de contenido 2">
            <a:extLst>
              <a:ext uri="{FF2B5EF4-FFF2-40B4-BE49-F238E27FC236}">
                <a16:creationId xmlns:a16="http://schemas.microsoft.com/office/drawing/2014/main" id="{1455258C-4D20-504B-907D-0579E54A16C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ES_tradnl"/>
          </a:p>
        </p:txBody>
      </p:sp>
      <p:sp>
        <p:nvSpPr>
          <p:cNvPr id="4" name="Marcador de texto 3">
            <a:extLst>
              <a:ext uri="{FF2B5EF4-FFF2-40B4-BE49-F238E27FC236}">
                <a16:creationId xmlns:a16="http://schemas.microsoft.com/office/drawing/2014/main" id="{DD630014-8F63-5240-8880-4050E10284F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
        <p:nvSpPr>
          <p:cNvPr id="5" name="Marcador de fecha 4">
            <a:extLst>
              <a:ext uri="{FF2B5EF4-FFF2-40B4-BE49-F238E27FC236}">
                <a16:creationId xmlns:a16="http://schemas.microsoft.com/office/drawing/2014/main" id="{78E78B4A-DA56-D14F-A5CD-E2CF4083AC46}"/>
              </a:ext>
            </a:extLst>
          </p:cNvPr>
          <p:cNvSpPr>
            <a:spLocks noGrp="1"/>
          </p:cNvSpPr>
          <p:nvPr>
            <p:ph type="dt" sz="half" idx="10"/>
          </p:nvPr>
        </p:nvSpPr>
        <p:spPr/>
        <p:txBody>
          <a:bodyPr/>
          <a:lstStyle/>
          <a:p>
            <a:fld id="{BBE7FA57-C585-244B-8F83-9BDCE76C2BCF}" type="datetimeFigureOut">
              <a:rPr lang="es-ES_tradnl" smtClean="0"/>
              <a:t>18/10/2024</a:t>
            </a:fld>
            <a:endParaRPr lang="es-ES_tradnl"/>
          </a:p>
        </p:txBody>
      </p:sp>
      <p:sp>
        <p:nvSpPr>
          <p:cNvPr id="6" name="Marcador de pie de página 5">
            <a:extLst>
              <a:ext uri="{FF2B5EF4-FFF2-40B4-BE49-F238E27FC236}">
                <a16:creationId xmlns:a16="http://schemas.microsoft.com/office/drawing/2014/main" id="{B810CB0D-135B-D14D-BE44-2200DD72E0D2}"/>
              </a:ext>
            </a:extLst>
          </p:cNvPr>
          <p:cNvSpPr>
            <a:spLocks noGrp="1"/>
          </p:cNvSpPr>
          <p:nvPr>
            <p:ph type="ftr" sz="quarter" idx="11"/>
          </p:nvPr>
        </p:nvSpPr>
        <p:spPr/>
        <p:txBody>
          <a:bodyPr/>
          <a:lstStyle/>
          <a:p>
            <a:endParaRPr lang="es-ES_tradnl"/>
          </a:p>
        </p:txBody>
      </p:sp>
      <p:sp>
        <p:nvSpPr>
          <p:cNvPr id="7" name="Marcador de número de diapositiva 6">
            <a:extLst>
              <a:ext uri="{FF2B5EF4-FFF2-40B4-BE49-F238E27FC236}">
                <a16:creationId xmlns:a16="http://schemas.microsoft.com/office/drawing/2014/main" id="{443A78BF-33D8-D34E-9568-F94CDCAAB202}"/>
              </a:ext>
            </a:extLst>
          </p:cNvPr>
          <p:cNvSpPr>
            <a:spLocks noGrp="1"/>
          </p:cNvSpPr>
          <p:nvPr>
            <p:ph type="sldNum" sz="quarter" idx="12"/>
          </p:nvPr>
        </p:nvSpPr>
        <p:spPr/>
        <p:txBody>
          <a:bodyPr/>
          <a:lstStyle/>
          <a:p>
            <a:fld id="{43ABF752-F846-4F41-9DA0-B3398F31DD62}" type="slidenum">
              <a:rPr lang="es-ES_tradnl" smtClean="0"/>
              <a:t>‹Nº›</a:t>
            </a:fld>
            <a:endParaRPr lang="es-ES_tradnl"/>
          </a:p>
        </p:txBody>
      </p:sp>
    </p:spTree>
    <p:extLst>
      <p:ext uri="{BB962C8B-B14F-4D97-AF65-F5344CB8AC3E}">
        <p14:creationId xmlns:p14="http://schemas.microsoft.com/office/powerpoint/2010/main" val="38934286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513F14F-80CB-CF4A-9AA5-FA760D38D53A}"/>
              </a:ext>
            </a:extLst>
          </p:cNvPr>
          <p:cNvSpPr>
            <a:spLocks noGrp="1"/>
          </p:cNvSpPr>
          <p:nvPr>
            <p:ph type="title"/>
          </p:nvPr>
        </p:nvSpPr>
        <p:spPr>
          <a:xfrm>
            <a:off x="839788" y="457200"/>
            <a:ext cx="3932237" cy="1600200"/>
          </a:xfrm>
        </p:spPr>
        <p:txBody>
          <a:bodyPr anchor="b"/>
          <a:lstStyle>
            <a:lvl1pPr>
              <a:defRPr sz="3200"/>
            </a:lvl1pPr>
          </a:lstStyle>
          <a:p>
            <a:r>
              <a:rPr lang="es-MX"/>
              <a:t>Haz clic para modificar el estilo de título del patrón</a:t>
            </a:r>
            <a:endParaRPr lang="es-ES_tradnl"/>
          </a:p>
        </p:txBody>
      </p:sp>
      <p:sp>
        <p:nvSpPr>
          <p:cNvPr id="3" name="Marcador de posición de imagen 2">
            <a:extLst>
              <a:ext uri="{FF2B5EF4-FFF2-40B4-BE49-F238E27FC236}">
                <a16:creationId xmlns:a16="http://schemas.microsoft.com/office/drawing/2014/main" id="{C806937E-0175-C946-9717-BB41ED62ECA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_tradnl"/>
          </a:p>
        </p:txBody>
      </p:sp>
      <p:sp>
        <p:nvSpPr>
          <p:cNvPr id="4" name="Marcador de texto 3">
            <a:extLst>
              <a:ext uri="{FF2B5EF4-FFF2-40B4-BE49-F238E27FC236}">
                <a16:creationId xmlns:a16="http://schemas.microsoft.com/office/drawing/2014/main" id="{B668A21C-4975-5544-9675-CC0DB3EC855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
        <p:nvSpPr>
          <p:cNvPr id="5" name="Marcador de fecha 4">
            <a:extLst>
              <a:ext uri="{FF2B5EF4-FFF2-40B4-BE49-F238E27FC236}">
                <a16:creationId xmlns:a16="http://schemas.microsoft.com/office/drawing/2014/main" id="{C1A18AD6-0A33-5145-96CA-6849115568B3}"/>
              </a:ext>
            </a:extLst>
          </p:cNvPr>
          <p:cNvSpPr>
            <a:spLocks noGrp="1"/>
          </p:cNvSpPr>
          <p:nvPr>
            <p:ph type="dt" sz="half" idx="10"/>
          </p:nvPr>
        </p:nvSpPr>
        <p:spPr/>
        <p:txBody>
          <a:bodyPr/>
          <a:lstStyle/>
          <a:p>
            <a:fld id="{BBE7FA57-C585-244B-8F83-9BDCE76C2BCF}" type="datetimeFigureOut">
              <a:rPr lang="es-ES_tradnl" smtClean="0"/>
              <a:t>18/10/2024</a:t>
            </a:fld>
            <a:endParaRPr lang="es-ES_tradnl"/>
          </a:p>
        </p:txBody>
      </p:sp>
      <p:sp>
        <p:nvSpPr>
          <p:cNvPr id="6" name="Marcador de pie de página 5">
            <a:extLst>
              <a:ext uri="{FF2B5EF4-FFF2-40B4-BE49-F238E27FC236}">
                <a16:creationId xmlns:a16="http://schemas.microsoft.com/office/drawing/2014/main" id="{88E64733-ADBF-B94F-A858-8861868757CE}"/>
              </a:ext>
            </a:extLst>
          </p:cNvPr>
          <p:cNvSpPr>
            <a:spLocks noGrp="1"/>
          </p:cNvSpPr>
          <p:nvPr>
            <p:ph type="ftr" sz="quarter" idx="11"/>
          </p:nvPr>
        </p:nvSpPr>
        <p:spPr/>
        <p:txBody>
          <a:bodyPr/>
          <a:lstStyle/>
          <a:p>
            <a:endParaRPr lang="es-ES_tradnl"/>
          </a:p>
        </p:txBody>
      </p:sp>
      <p:sp>
        <p:nvSpPr>
          <p:cNvPr id="7" name="Marcador de número de diapositiva 6">
            <a:extLst>
              <a:ext uri="{FF2B5EF4-FFF2-40B4-BE49-F238E27FC236}">
                <a16:creationId xmlns:a16="http://schemas.microsoft.com/office/drawing/2014/main" id="{4D52B227-78C6-9E49-920F-03A65D440179}"/>
              </a:ext>
            </a:extLst>
          </p:cNvPr>
          <p:cNvSpPr>
            <a:spLocks noGrp="1"/>
          </p:cNvSpPr>
          <p:nvPr>
            <p:ph type="sldNum" sz="quarter" idx="12"/>
          </p:nvPr>
        </p:nvSpPr>
        <p:spPr/>
        <p:txBody>
          <a:bodyPr/>
          <a:lstStyle/>
          <a:p>
            <a:fld id="{43ABF752-F846-4F41-9DA0-B3398F31DD62}" type="slidenum">
              <a:rPr lang="es-ES_tradnl" smtClean="0"/>
              <a:t>‹Nº›</a:t>
            </a:fld>
            <a:endParaRPr lang="es-ES_tradnl"/>
          </a:p>
        </p:txBody>
      </p:sp>
    </p:spTree>
    <p:extLst>
      <p:ext uri="{BB962C8B-B14F-4D97-AF65-F5344CB8AC3E}">
        <p14:creationId xmlns:p14="http://schemas.microsoft.com/office/powerpoint/2010/main" val="10024799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E9CA23C3-FA5F-2446-A92B-9C10A5421F5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MX"/>
              <a:t>Haz clic para modificar el estilo de título del patrón</a:t>
            </a:r>
            <a:endParaRPr lang="es-ES_tradnl"/>
          </a:p>
        </p:txBody>
      </p:sp>
      <p:sp>
        <p:nvSpPr>
          <p:cNvPr id="3" name="Marcador de texto 2">
            <a:extLst>
              <a:ext uri="{FF2B5EF4-FFF2-40B4-BE49-F238E27FC236}">
                <a16:creationId xmlns:a16="http://schemas.microsoft.com/office/drawing/2014/main" id="{5260BC84-BB76-E842-B1E5-25D870CBE13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ES_tradnl"/>
          </a:p>
        </p:txBody>
      </p:sp>
      <p:sp>
        <p:nvSpPr>
          <p:cNvPr id="4" name="Marcador de fecha 3">
            <a:extLst>
              <a:ext uri="{FF2B5EF4-FFF2-40B4-BE49-F238E27FC236}">
                <a16:creationId xmlns:a16="http://schemas.microsoft.com/office/drawing/2014/main" id="{89C34074-78C5-4048-88CA-EBDF41FB7EE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E7FA57-C585-244B-8F83-9BDCE76C2BCF}" type="datetimeFigureOut">
              <a:rPr lang="es-ES_tradnl" smtClean="0"/>
              <a:t>18/10/2024</a:t>
            </a:fld>
            <a:endParaRPr lang="es-ES_tradnl"/>
          </a:p>
        </p:txBody>
      </p:sp>
      <p:sp>
        <p:nvSpPr>
          <p:cNvPr id="5" name="Marcador de pie de página 4">
            <a:extLst>
              <a:ext uri="{FF2B5EF4-FFF2-40B4-BE49-F238E27FC236}">
                <a16:creationId xmlns:a16="http://schemas.microsoft.com/office/drawing/2014/main" id="{2AF080F6-92E7-4545-9012-1F02D5BECF6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_tradnl"/>
          </a:p>
        </p:txBody>
      </p:sp>
      <p:sp>
        <p:nvSpPr>
          <p:cNvPr id="6" name="Marcador de número de diapositiva 5">
            <a:extLst>
              <a:ext uri="{FF2B5EF4-FFF2-40B4-BE49-F238E27FC236}">
                <a16:creationId xmlns:a16="http://schemas.microsoft.com/office/drawing/2014/main" id="{850EE611-63F7-434A-B371-B1A7844285A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ABF752-F846-4F41-9DA0-B3398F31DD62}" type="slidenum">
              <a:rPr lang="es-ES_tradnl" smtClean="0"/>
              <a:t>‹Nº›</a:t>
            </a:fld>
            <a:endParaRPr lang="es-ES_tradnl"/>
          </a:p>
        </p:txBody>
      </p:sp>
    </p:spTree>
    <p:extLst>
      <p:ext uri="{BB962C8B-B14F-4D97-AF65-F5344CB8AC3E}">
        <p14:creationId xmlns:p14="http://schemas.microsoft.com/office/powerpoint/2010/main" val="32442258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12.jpeg"/><Relationship Id="rId13" Type="http://schemas.openxmlformats.org/officeDocument/2006/relationships/image" Target="../media/image17.jpeg"/><Relationship Id="rId3" Type="http://schemas.openxmlformats.org/officeDocument/2006/relationships/image" Target="../media/image7.jpeg"/><Relationship Id="rId7" Type="http://schemas.openxmlformats.org/officeDocument/2006/relationships/image" Target="../media/image11.jpeg"/><Relationship Id="rId12" Type="http://schemas.openxmlformats.org/officeDocument/2006/relationships/image" Target="../media/image16.jpe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10.jpeg"/><Relationship Id="rId11" Type="http://schemas.openxmlformats.org/officeDocument/2006/relationships/image" Target="../media/image15.jpeg"/><Relationship Id="rId5" Type="http://schemas.openxmlformats.org/officeDocument/2006/relationships/image" Target="../media/image9.jpeg"/><Relationship Id="rId10" Type="http://schemas.openxmlformats.org/officeDocument/2006/relationships/image" Target="../media/image14.jpeg"/><Relationship Id="rId4" Type="http://schemas.openxmlformats.org/officeDocument/2006/relationships/image" Target="../media/image8.jpeg"/><Relationship Id="rId9" Type="http://schemas.openxmlformats.org/officeDocument/2006/relationships/image" Target="../media/image13.jpeg"/><Relationship Id="rId14" Type="http://schemas.openxmlformats.org/officeDocument/2006/relationships/image" Target="../media/image18.png"/></Relationships>
</file>

<file path=ppt/slides/_rels/slide6.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19.jpeg"/><Relationship Id="rId7" Type="http://schemas.openxmlformats.org/officeDocument/2006/relationships/image" Target="../media/image23.jpe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jpeg"/><Relationship Id="rId4" Type="http://schemas.openxmlformats.org/officeDocument/2006/relationships/image" Target="../media/image20.jpeg"/><Relationship Id="rId9"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77CBCD78-62CD-45B1-9F20-D2D39395FE9D}"/>
              </a:ext>
            </a:extLst>
          </p:cNvPr>
          <p:cNvPicPr>
            <a:picLocks noChangeAspect="1"/>
          </p:cNvPicPr>
          <p:nvPr/>
        </p:nvPicPr>
        <p:blipFill>
          <a:blip r:embed="rId2">
            <a:duotone>
              <a:schemeClr val="bg2">
                <a:shade val="45000"/>
                <a:satMod val="135000"/>
              </a:schemeClr>
              <a:prstClr val="white"/>
            </a:duotone>
          </a:blip>
          <a:stretch>
            <a:fillRect/>
          </a:stretch>
        </p:blipFill>
        <p:spPr>
          <a:xfrm>
            <a:off x="532491" y="1962626"/>
            <a:ext cx="4803009" cy="3465532"/>
          </a:xfrm>
          <a:prstGeom prst="rect">
            <a:avLst/>
          </a:prstGeom>
        </p:spPr>
      </p:pic>
      <p:sp>
        <p:nvSpPr>
          <p:cNvPr id="33" name="CuadroTexto 32">
            <a:extLst>
              <a:ext uri="{FF2B5EF4-FFF2-40B4-BE49-F238E27FC236}">
                <a16:creationId xmlns:a16="http://schemas.microsoft.com/office/drawing/2014/main" id="{98FA050F-DA14-5D47-860C-2B06FB8C55EA}"/>
              </a:ext>
            </a:extLst>
          </p:cNvPr>
          <p:cNvSpPr txBox="1"/>
          <p:nvPr/>
        </p:nvSpPr>
        <p:spPr>
          <a:xfrm>
            <a:off x="5326788" y="2784592"/>
            <a:ext cx="6602682" cy="1692771"/>
          </a:xfrm>
          <a:prstGeom prst="rect">
            <a:avLst/>
          </a:prstGeom>
          <a:noFill/>
        </p:spPr>
        <p:txBody>
          <a:bodyPr wrap="square" rtlCol="0">
            <a:spAutoFit/>
          </a:bodyPr>
          <a:lstStyle/>
          <a:p>
            <a:pPr algn="ctr"/>
            <a:r>
              <a:rPr lang="es-MX" sz="2800" dirty="0">
                <a:latin typeface="Arial Black" panose="020B0604020202020204" pitchFamily="34" charset="0"/>
                <a:cs typeface="Arial Black" panose="020B0604020202020204" pitchFamily="34" charset="0"/>
              </a:rPr>
              <a:t>SUBCOMITÉ SECTORIAL DEL EJE 1 </a:t>
            </a:r>
            <a:r>
              <a:rPr lang="es-MX" sz="2800" b="1" dirty="0">
                <a:latin typeface="Arial Black" panose="020B0604020202020204" pitchFamily="34" charset="0"/>
                <a:cs typeface="Arial Black" panose="020B0604020202020204" pitchFamily="34" charset="0"/>
              </a:rPr>
              <a:t>BUEN GOBIERNO</a:t>
            </a:r>
          </a:p>
          <a:p>
            <a:pPr algn="ctr"/>
            <a:r>
              <a:rPr lang="es-MX" sz="2400" b="1" dirty="0">
                <a:latin typeface="Arial Black" panose="020B0604020202020204" pitchFamily="34" charset="0"/>
                <a:cs typeface="Arial Black" panose="020B0604020202020204" pitchFamily="34" charset="0"/>
              </a:rPr>
              <a:t>DÉCIMA PRIMERA SESIÓN ORDINARIA DEL EJERCICIO 2024</a:t>
            </a:r>
          </a:p>
        </p:txBody>
      </p:sp>
      <p:pic>
        <p:nvPicPr>
          <p:cNvPr id="35" name="Imagen 34">
            <a:extLst>
              <a:ext uri="{FF2B5EF4-FFF2-40B4-BE49-F238E27FC236}">
                <a16:creationId xmlns:a16="http://schemas.microsoft.com/office/drawing/2014/main" id="{D16FDEF1-01AF-904D-BC09-6352911267F2}"/>
              </a:ext>
            </a:extLst>
          </p:cNvPr>
          <p:cNvPicPr>
            <a:picLocks noChangeAspect="1"/>
          </p:cNvPicPr>
          <p:nvPr/>
        </p:nvPicPr>
        <p:blipFill>
          <a:blip r:embed="rId3"/>
          <a:stretch>
            <a:fillRect/>
          </a:stretch>
        </p:blipFill>
        <p:spPr>
          <a:xfrm>
            <a:off x="245109" y="463493"/>
            <a:ext cx="11823700" cy="101600"/>
          </a:xfrm>
          <a:prstGeom prst="rect">
            <a:avLst/>
          </a:prstGeom>
        </p:spPr>
      </p:pic>
      <p:sp>
        <p:nvSpPr>
          <p:cNvPr id="36" name="CuadroTexto 35">
            <a:extLst>
              <a:ext uri="{FF2B5EF4-FFF2-40B4-BE49-F238E27FC236}">
                <a16:creationId xmlns:a16="http://schemas.microsoft.com/office/drawing/2014/main" id="{6D1D4BCC-2746-A64A-8759-D332562A7905}"/>
              </a:ext>
            </a:extLst>
          </p:cNvPr>
          <p:cNvSpPr txBox="1"/>
          <p:nvPr/>
        </p:nvSpPr>
        <p:spPr>
          <a:xfrm>
            <a:off x="3962136" y="4967868"/>
            <a:ext cx="8106673" cy="1631216"/>
          </a:xfrm>
          <a:prstGeom prst="rect">
            <a:avLst/>
          </a:prstGeom>
          <a:noFill/>
        </p:spPr>
        <p:txBody>
          <a:bodyPr wrap="square" rtlCol="0">
            <a:spAutoFit/>
          </a:bodyPr>
          <a:lstStyle/>
          <a:p>
            <a:pPr algn="ctr"/>
            <a:r>
              <a:rPr lang="es-MX" sz="2800" b="1" dirty="0"/>
              <a:t>PROGRAMA DE SERVICIO DE RADIODIFUSIÓN QUE PROMUEVE LA INTEGRACIÓN MUNICIPAL </a:t>
            </a:r>
          </a:p>
          <a:p>
            <a:pPr algn="ctr"/>
            <a:r>
              <a:rPr lang="es-MX" sz="2200" dirty="0"/>
              <a:t>INFORME DE AVANCE EN CUMPLIMIENTO DE METAS</a:t>
            </a:r>
          </a:p>
          <a:p>
            <a:pPr algn="ctr"/>
            <a:r>
              <a:rPr lang="es-MX" sz="2200" b="1" dirty="0"/>
              <a:t>UNIDAD RESPONSABLE: </a:t>
            </a:r>
            <a:r>
              <a:rPr lang="es-MX" sz="2200" dirty="0"/>
              <a:t>RADIO CULTURAL AYUNTAMIENTO</a:t>
            </a:r>
            <a:endParaRPr lang="es-MX" sz="2400" dirty="0"/>
          </a:p>
        </p:txBody>
      </p:sp>
      <p:sp>
        <p:nvSpPr>
          <p:cNvPr id="37" name="CuadroTexto 36">
            <a:extLst>
              <a:ext uri="{FF2B5EF4-FFF2-40B4-BE49-F238E27FC236}">
                <a16:creationId xmlns:a16="http://schemas.microsoft.com/office/drawing/2014/main" id="{CC8BD34C-42EC-6345-9E2C-A04D5779E038}"/>
              </a:ext>
            </a:extLst>
          </p:cNvPr>
          <p:cNvSpPr txBox="1"/>
          <p:nvPr/>
        </p:nvSpPr>
        <p:spPr>
          <a:xfrm>
            <a:off x="1048626" y="5952753"/>
            <a:ext cx="1604478" cy="369332"/>
          </a:xfrm>
          <a:prstGeom prst="rect">
            <a:avLst/>
          </a:prstGeom>
          <a:noFill/>
        </p:spPr>
        <p:txBody>
          <a:bodyPr wrap="none" rtlCol="0">
            <a:spAutoFit/>
          </a:bodyPr>
          <a:lstStyle/>
          <a:p>
            <a:r>
              <a:rPr lang="es-MX" dirty="0"/>
              <a:t>OCTUBRE 2024</a:t>
            </a:r>
          </a:p>
        </p:txBody>
      </p:sp>
      <p:sp>
        <p:nvSpPr>
          <p:cNvPr id="38" name="CuadroTexto 37">
            <a:extLst>
              <a:ext uri="{FF2B5EF4-FFF2-40B4-BE49-F238E27FC236}">
                <a16:creationId xmlns:a16="http://schemas.microsoft.com/office/drawing/2014/main" id="{B45AFDFF-1686-7540-83FE-C2B0E37717C2}"/>
              </a:ext>
            </a:extLst>
          </p:cNvPr>
          <p:cNvSpPr txBox="1"/>
          <p:nvPr/>
        </p:nvSpPr>
        <p:spPr>
          <a:xfrm>
            <a:off x="532492" y="5648462"/>
            <a:ext cx="2276521" cy="369332"/>
          </a:xfrm>
          <a:prstGeom prst="rect">
            <a:avLst/>
          </a:prstGeom>
          <a:noFill/>
        </p:spPr>
        <p:txBody>
          <a:bodyPr wrap="none" rtlCol="0">
            <a:spAutoFit/>
          </a:bodyPr>
          <a:lstStyle/>
          <a:p>
            <a:r>
              <a:rPr lang="es-MX" dirty="0"/>
              <a:t>Cancún, Quintana Roo</a:t>
            </a:r>
          </a:p>
        </p:txBody>
      </p:sp>
      <p:pic>
        <p:nvPicPr>
          <p:cNvPr id="2" name="Imagen 1">
            <a:extLst>
              <a:ext uri="{FF2B5EF4-FFF2-40B4-BE49-F238E27FC236}">
                <a16:creationId xmlns:a16="http://schemas.microsoft.com/office/drawing/2014/main" id="{17FAA13D-73CF-B2F0-A992-D887EA44FF5A}"/>
              </a:ext>
            </a:extLst>
          </p:cNvPr>
          <p:cNvPicPr>
            <a:picLocks noChangeAspect="1"/>
          </p:cNvPicPr>
          <p:nvPr/>
        </p:nvPicPr>
        <p:blipFill rotWithShape="1">
          <a:blip r:embed="rId4"/>
          <a:srcRect l="26341"/>
          <a:stretch/>
        </p:blipFill>
        <p:spPr>
          <a:xfrm>
            <a:off x="7904480" y="747976"/>
            <a:ext cx="4024990" cy="1538883"/>
          </a:xfrm>
          <a:prstGeom prst="rect">
            <a:avLst/>
          </a:prstGeom>
        </p:spPr>
      </p:pic>
      <p:pic>
        <p:nvPicPr>
          <p:cNvPr id="3" name="Picture 2">
            <a:extLst>
              <a:ext uri="{FF2B5EF4-FFF2-40B4-BE49-F238E27FC236}">
                <a16:creationId xmlns:a16="http://schemas.microsoft.com/office/drawing/2014/main" id="{C64EE9DA-EAFE-C132-36C6-32AA527A6E8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93021" y="653143"/>
            <a:ext cx="2184387" cy="1178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agen 9">
            <a:extLst>
              <a:ext uri="{FF2B5EF4-FFF2-40B4-BE49-F238E27FC236}">
                <a16:creationId xmlns:a16="http://schemas.microsoft.com/office/drawing/2014/main" id="{A532817D-5962-290B-75B3-3E4C4847F2E9}"/>
              </a:ext>
            </a:extLst>
          </p:cNvPr>
          <p:cNvPicPr>
            <a:picLocks noChangeAspect="1"/>
          </p:cNvPicPr>
          <p:nvPr/>
        </p:nvPicPr>
        <p:blipFill rotWithShape="1">
          <a:blip r:embed="rId6"/>
          <a:srcRect l="25628" t="39830" r="59946" b="31805"/>
          <a:stretch/>
        </p:blipFill>
        <p:spPr bwMode="auto">
          <a:xfrm>
            <a:off x="6096000" y="947919"/>
            <a:ext cx="1836979" cy="134616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1815189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E9188C30-821C-8ED7-8D5E-71FE5D575173}"/>
              </a:ext>
            </a:extLst>
          </p:cNvPr>
          <p:cNvSpPr txBox="1"/>
          <p:nvPr/>
        </p:nvSpPr>
        <p:spPr>
          <a:xfrm>
            <a:off x="3183327" y="290004"/>
            <a:ext cx="6096000" cy="369332"/>
          </a:xfrm>
          <a:prstGeom prst="rect">
            <a:avLst/>
          </a:prstGeom>
          <a:noFill/>
        </p:spPr>
        <p:txBody>
          <a:bodyPr wrap="square">
            <a:spAutoFit/>
          </a:bodyPr>
          <a:lstStyle/>
          <a:p>
            <a:pPr marL="0" marR="0" lvl="0" indent="0" algn="ctr" defTabSz="914400" rtl="0" eaLnBrk="1" fontAlgn="auto" latinLnBrk="0" hangingPunct="1">
              <a:lnSpc>
                <a:spcPct val="90000"/>
              </a:lnSpc>
              <a:spcBef>
                <a:spcPts val="0"/>
              </a:spcBef>
              <a:spcAft>
                <a:spcPts val="600"/>
              </a:spcAft>
              <a:buClrTx/>
              <a:buSzTx/>
              <a:buFontTx/>
              <a:buNone/>
              <a:tabLst/>
              <a:defRPr/>
            </a:pPr>
            <a:r>
              <a:rPr kumimoji="0" lang="es-ES" sz="2000" b="1" i="0" u="none" strike="noStrike" kern="1200" cap="none" spc="0" normalizeH="0" baseline="0" noProof="0" dirty="0">
                <a:ln>
                  <a:noFill/>
                </a:ln>
                <a:solidFill>
                  <a:prstClr val="black"/>
                </a:solidFill>
                <a:effectLst/>
                <a:uLnTx/>
                <a:uFillTx/>
                <a:latin typeface="Calibri" panose="020F0502020204030204"/>
                <a:ea typeface="+mn-ea"/>
                <a:cs typeface="+mn-cs"/>
              </a:rPr>
              <a:t>OBJETIVO GENERAL DEL PROGRAMA</a:t>
            </a:r>
          </a:p>
        </p:txBody>
      </p:sp>
      <p:sp>
        <p:nvSpPr>
          <p:cNvPr id="5" name="CuadroTexto 4">
            <a:extLst>
              <a:ext uri="{FF2B5EF4-FFF2-40B4-BE49-F238E27FC236}">
                <a16:creationId xmlns:a16="http://schemas.microsoft.com/office/drawing/2014/main" id="{CE5B76DA-97E2-86A8-0EC1-6997E22A0DCC}"/>
              </a:ext>
            </a:extLst>
          </p:cNvPr>
          <p:cNvSpPr txBox="1"/>
          <p:nvPr/>
        </p:nvSpPr>
        <p:spPr>
          <a:xfrm>
            <a:off x="496389" y="935678"/>
            <a:ext cx="11120845" cy="590931"/>
          </a:xfrm>
          <a:prstGeom prst="rect">
            <a:avLst/>
          </a:prstGeom>
          <a:noFill/>
        </p:spPr>
        <p:txBody>
          <a:bodyPr wrap="square">
            <a:spAutoFit/>
          </a:bodyPr>
          <a:lstStyle/>
          <a:p>
            <a:pPr marL="0" marR="0" lvl="0" indent="0" algn="just" defTabSz="914400" rtl="0" eaLnBrk="1" fontAlgn="auto" latinLnBrk="0" hangingPunct="1">
              <a:lnSpc>
                <a:spcPct val="90000"/>
              </a:lnSpc>
              <a:spcBef>
                <a:spcPts val="0"/>
              </a:spcBef>
              <a:spcAft>
                <a:spcPts val="600"/>
              </a:spcAft>
              <a:buClrTx/>
              <a:buSzTx/>
              <a:buFontTx/>
              <a:buNone/>
              <a:tabLst/>
              <a:defRPr/>
            </a:pPr>
            <a:r>
              <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rPr>
              <a:t>DIVERSIFICAR LOS PROGRAMAS EDUCATIVOS, CULTURALES, CÍVICOS Y DE INFORMACIÓN PÚBLICA DEL ACONTECER EN LA SOCIEDAD PARA FORTALECER LA INTEGRACIÓN MUNICIPAL.  </a:t>
            </a:r>
            <a:endParaRPr kumimoji="0" lang="es-E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CuadroTexto 5">
            <a:extLst>
              <a:ext uri="{FF2B5EF4-FFF2-40B4-BE49-F238E27FC236}">
                <a16:creationId xmlns:a16="http://schemas.microsoft.com/office/drawing/2014/main" id="{3F104A3F-4F68-F92E-8E7B-02E06A480E78}"/>
              </a:ext>
            </a:extLst>
          </p:cNvPr>
          <p:cNvSpPr txBox="1"/>
          <p:nvPr/>
        </p:nvSpPr>
        <p:spPr>
          <a:xfrm>
            <a:off x="496389" y="1739066"/>
            <a:ext cx="11120846" cy="833305"/>
          </a:xfrm>
          <a:prstGeom prst="rect">
            <a:avLst/>
          </a:prstGeom>
          <a:noFill/>
        </p:spPr>
        <p:txBody>
          <a:bodyPr wrap="square">
            <a:spAutoFit/>
          </a:bodyPr>
          <a:lstStyle/>
          <a:p>
            <a:pPr lvl="0" algn="just">
              <a:lnSpc>
                <a:spcPct val="90000"/>
              </a:lnSpc>
              <a:spcAft>
                <a:spcPts val="600"/>
              </a:spcAft>
              <a:defRPr/>
            </a:pPr>
            <a:r>
              <a:rPr kumimoji="0" lang="es-ES_tradnl" b="0" i="0" u="none" strike="noStrike" kern="1200" cap="none" spc="0" normalizeH="0" baseline="0" noProof="0" dirty="0">
                <a:ln>
                  <a:noFill/>
                </a:ln>
                <a:solidFill>
                  <a:prstClr val="black"/>
                </a:solidFill>
                <a:effectLst/>
                <a:uLnTx/>
                <a:uFillTx/>
                <a:latin typeface="Calibri" panose="020F0502020204030204"/>
                <a:ea typeface="+mn-ea"/>
                <a:cs typeface="+mn-cs"/>
              </a:rPr>
              <a:t>EN EL TERCER TRIMESTRE SE TUVO UN 98.73% </a:t>
            </a:r>
            <a:r>
              <a:rPr kumimoji="0" lang="es-MX" b="0" i="0" u="none" strike="noStrike" kern="1200" cap="none" spc="0" normalizeH="0" baseline="0" noProof="0" dirty="0">
                <a:ln>
                  <a:noFill/>
                </a:ln>
                <a:solidFill>
                  <a:prstClr val="black"/>
                </a:solidFill>
                <a:effectLst/>
                <a:uLnTx/>
                <a:uFillTx/>
                <a:latin typeface="Calibri" panose="020F0502020204030204"/>
                <a:ea typeface="+mn-ea"/>
                <a:cs typeface="+mn-cs"/>
              </a:rPr>
              <a:t>QUE CORRESPONDE A 2,178 DE 2,206 HORAS DE TRANSMISIONES QUE SE PROGRAMARON, DEBIDO</a:t>
            </a:r>
            <a:r>
              <a:rPr kumimoji="0" lang="es-ES_tradnl" b="0" i="0" u="none" strike="noStrike" cap="none" spc="0" normalizeH="0" baseline="0" noProof="0" dirty="0">
                <a:ln>
                  <a:noFill/>
                </a:ln>
                <a:solidFill>
                  <a:srgbClr val="2E74B5"/>
                </a:solidFill>
                <a:uLnTx/>
                <a:uFillTx/>
                <a:latin typeface="Calibri" panose="020F0502020204030204" pitchFamily="34" charset="0"/>
                <a:cs typeface="Times New Roman" panose="02020603050405020304" pitchFamily="18" charset="0"/>
              </a:rPr>
              <a:t> </a:t>
            </a:r>
            <a:r>
              <a:rPr kumimoji="0" lang="es-ES_tradnl" b="0" i="0" u="none" strike="noStrike" cap="none" spc="0" normalizeH="0" baseline="0" noProof="0" dirty="0">
                <a:ln>
                  <a:noFill/>
                </a:ln>
                <a:uLnTx/>
                <a:uFillTx/>
                <a:latin typeface="Calibri" panose="020F0502020204030204" pitchFamily="34" charset="0"/>
                <a:cs typeface="Times New Roman" panose="02020603050405020304" pitchFamily="18" charset="0"/>
              </a:rPr>
              <a:t>A LAS </a:t>
            </a:r>
            <a:r>
              <a:rPr lang="es-ES_tradnl" dirty="0">
                <a:latin typeface="Calibri" panose="020F0502020204030204" pitchFamily="34" charset="0"/>
                <a:cs typeface="Times New Roman" panose="02020603050405020304" pitchFamily="18" charset="0"/>
              </a:rPr>
              <a:t>CONDICIONES CLIMATOLÓGICAS Y FENÓMENOS NATURALES SUSCITADOS RECIENTEMENTE</a:t>
            </a:r>
            <a:r>
              <a:rPr lang="es-ES_tradnl" kern="1200" dirty="0">
                <a:effectLst/>
                <a:latin typeface="Calibri" panose="020F0502020204030204" pitchFamily="34" charset="0"/>
                <a:ea typeface="Calibri" panose="020F0502020204030204" pitchFamily="34" charset="0"/>
                <a:cs typeface="Times New Roman" panose="02020603050405020304" pitchFamily="18" charset="0"/>
              </a:rPr>
              <a:t>, LO QUE OCASIONÓ QUE SALIÉRAMOS FUERA DEL AIRE</a:t>
            </a:r>
            <a:r>
              <a:rPr lang="es-MX" dirty="0">
                <a:solidFill>
                  <a:prstClr val="black"/>
                </a:solidFill>
                <a:latin typeface="Calibri" panose="020F0502020204030204"/>
              </a:rPr>
              <a:t>. </a:t>
            </a:r>
            <a:endParaRPr kumimoji="0" lang="es-ES_tradnl"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aphicFrame>
        <p:nvGraphicFramePr>
          <p:cNvPr id="3" name="Gráfico 2">
            <a:extLst>
              <a:ext uri="{FF2B5EF4-FFF2-40B4-BE49-F238E27FC236}">
                <a16:creationId xmlns:a16="http://schemas.microsoft.com/office/drawing/2014/main" id="{89538A3C-4969-4420-B8CA-7AD648B149D3}"/>
              </a:ext>
            </a:extLst>
          </p:cNvPr>
          <p:cNvGraphicFramePr>
            <a:graphicFrameLocks/>
          </p:cNvGraphicFramePr>
          <p:nvPr>
            <p:extLst>
              <p:ext uri="{D42A27DB-BD31-4B8C-83A1-F6EECF244321}">
                <p14:modId xmlns:p14="http://schemas.microsoft.com/office/powerpoint/2010/main" val="168761982"/>
              </p:ext>
            </p:extLst>
          </p:nvPr>
        </p:nvGraphicFramePr>
        <p:xfrm>
          <a:off x="3590724" y="2572371"/>
          <a:ext cx="5281205" cy="406247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1151105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D6242067-7E92-D6DF-3D52-3978CFBCCC70}"/>
              </a:ext>
            </a:extLst>
          </p:cNvPr>
          <p:cNvSpPr txBox="1"/>
          <p:nvPr/>
        </p:nvSpPr>
        <p:spPr>
          <a:xfrm>
            <a:off x="2359284" y="320542"/>
            <a:ext cx="7045234" cy="369332"/>
          </a:xfrm>
          <a:prstGeom prst="rect">
            <a:avLst/>
          </a:prstGeom>
          <a:noFill/>
        </p:spPr>
        <p:txBody>
          <a:bodyPr wrap="square">
            <a:spAutoFit/>
          </a:bodyPr>
          <a:lstStyle/>
          <a:p>
            <a:pPr marL="0" marR="0" lvl="0" indent="0" algn="ctr" defTabSz="914400" rtl="0" eaLnBrk="1" fontAlgn="auto" latinLnBrk="0" hangingPunct="1">
              <a:lnSpc>
                <a:spcPct val="90000"/>
              </a:lnSpc>
              <a:spcBef>
                <a:spcPts val="0"/>
              </a:spcBef>
              <a:spcAft>
                <a:spcPts val="600"/>
              </a:spcAft>
              <a:buClrTx/>
              <a:buSzTx/>
              <a:buFontTx/>
              <a:buNone/>
              <a:tabLst/>
              <a:defRPr/>
            </a:pPr>
            <a:r>
              <a:rPr lang="es-MX" sz="2000" b="1" dirty="0"/>
              <a:t>DIRECCIÓN DE NOTICIAS</a:t>
            </a:r>
            <a:endParaRPr kumimoji="0" lang="es-ES" sz="2000" b="1" i="0" u="none" strike="noStrike" kern="1200" cap="none" spc="0" normalizeH="0" baseline="0" noProof="0" dirty="0">
              <a:ln>
                <a:noFill/>
              </a:ln>
              <a:effectLst/>
              <a:uLnTx/>
              <a:uFillTx/>
              <a:latin typeface="Calibri" panose="020F0502020204030204"/>
              <a:ea typeface="+mn-ea"/>
              <a:cs typeface="+mn-cs"/>
            </a:endParaRPr>
          </a:p>
        </p:txBody>
      </p:sp>
      <p:sp>
        <p:nvSpPr>
          <p:cNvPr id="7" name="CuadroTexto 6">
            <a:extLst>
              <a:ext uri="{FF2B5EF4-FFF2-40B4-BE49-F238E27FC236}">
                <a16:creationId xmlns:a16="http://schemas.microsoft.com/office/drawing/2014/main" id="{C8B3A210-FE42-7D09-4859-E25AA4E57ECF}"/>
              </a:ext>
            </a:extLst>
          </p:cNvPr>
          <p:cNvSpPr txBox="1"/>
          <p:nvPr/>
        </p:nvSpPr>
        <p:spPr>
          <a:xfrm>
            <a:off x="600891" y="896115"/>
            <a:ext cx="11026469" cy="840230"/>
          </a:xfrm>
          <a:prstGeom prst="rect">
            <a:avLst/>
          </a:prstGeom>
          <a:noFill/>
        </p:spPr>
        <p:txBody>
          <a:bodyPr wrap="square">
            <a:spAutoFit/>
          </a:bodyPr>
          <a:lstStyle/>
          <a:p>
            <a:pPr marL="0" marR="0" lvl="0" indent="0" algn="just" defTabSz="914400" rtl="0" eaLnBrk="1" fontAlgn="auto" latinLnBrk="0" hangingPunct="1">
              <a:lnSpc>
                <a:spcPct val="90000"/>
              </a:lnSpc>
              <a:spcBef>
                <a:spcPts val="0"/>
              </a:spcBef>
              <a:spcAft>
                <a:spcPts val="600"/>
              </a:spcAft>
              <a:buClrTx/>
              <a:buSzTx/>
              <a:buFontTx/>
              <a:buNone/>
              <a:tabLst/>
              <a:defRPr/>
            </a:pPr>
            <a:r>
              <a:rPr lang="es-ES_tradnl" dirty="0">
                <a:solidFill>
                  <a:prstClr val="black"/>
                </a:solidFill>
                <a:latin typeface="Calibri" panose="020F0502020204030204"/>
              </a:rPr>
              <a:t>LA DIRECCIÓN DE NOTICIAS LOGRÓ EL CUMPLIMIENTO DE LA META PLANEADA EN SU COMPONENTE CON EL 100% </a:t>
            </a:r>
            <a:r>
              <a:rPr lang="pt-BR" dirty="0">
                <a:solidFill>
                  <a:prstClr val="black"/>
                </a:solidFill>
                <a:latin typeface="Calibri" panose="020F0502020204030204"/>
              </a:rPr>
              <a:t>QUE CORRESPONDE A 132 DE 132 PROGRAMAS INFORMATIVOS; </a:t>
            </a:r>
            <a:r>
              <a:rPr lang="es-ES_tradnl" dirty="0">
                <a:solidFill>
                  <a:prstClr val="black"/>
                </a:solidFill>
                <a:latin typeface="Calibri" panose="020F0502020204030204"/>
              </a:rPr>
              <a:t> EN LA ACTIVIDAD DE NOTICIAS DIFUNDIDAS SE OBTUVO EL 100% DE CUMPLIMIENTO, Y EN LAS CÁPSULAS  TRANSMITIDAS UN 100% EN EL TECER TRIMESTRE. </a:t>
            </a:r>
            <a:endParaRPr kumimoji="0" lang="es-ES_tradnl"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aphicFrame>
        <p:nvGraphicFramePr>
          <p:cNvPr id="5" name="Gráfico 4">
            <a:extLst>
              <a:ext uri="{FF2B5EF4-FFF2-40B4-BE49-F238E27FC236}">
                <a16:creationId xmlns:a16="http://schemas.microsoft.com/office/drawing/2014/main" id="{4A3A43F3-1520-4543-8F3D-9FA9157FB4B9}"/>
              </a:ext>
            </a:extLst>
          </p:cNvPr>
          <p:cNvGraphicFramePr>
            <a:graphicFrameLocks/>
          </p:cNvGraphicFramePr>
          <p:nvPr>
            <p:extLst>
              <p:ext uri="{D42A27DB-BD31-4B8C-83A1-F6EECF244321}">
                <p14:modId xmlns:p14="http://schemas.microsoft.com/office/powerpoint/2010/main" val="542991533"/>
              </p:ext>
            </p:extLst>
          </p:nvPr>
        </p:nvGraphicFramePr>
        <p:xfrm>
          <a:off x="876845" y="1965763"/>
          <a:ext cx="4777740" cy="421534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Gráfico 7">
            <a:extLst>
              <a:ext uri="{FF2B5EF4-FFF2-40B4-BE49-F238E27FC236}">
                <a16:creationId xmlns:a16="http://schemas.microsoft.com/office/drawing/2014/main" id="{1521ECCD-206B-4C5B-A296-6F2A71C0488C}"/>
              </a:ext>
            </a:extLst>
          </p:cNvPr>
          <p:cNvGraphicFramePr>
            <a:graphicFrameLocks/>
          </p:cNvGraphicFramePr>
          <p:nvPr>
            <p:extLst>
              <p:ext uri="{D42A27DB-BD31-4B8C-83A1-F6EECF244321}">
                <p14:modId xmlns:p14="http://schemas.microsoft.com/office/powerpoint/2010/main" val="2070420796"/>
              </p:ext>
            </p:extLst>
          </p:nvPr>
        </p:nvGraphicFramePr>
        <p:xfrm>
          <a:off x="5881901" y="2052749"/>
          <a:ext cx="5141883" cy="404137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8123695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D6242067-7E92-D6DF-3D52-3978CFBCCC70}"/>
              </a:ext>
            </a:extLst>
          </p:cNvPr>
          <p:cNvSpPr txBox="1"/>
          <p:nvPr/>
        </p:nvSpPr>
        <p:spPr>
          <a:xfrm>
            <a:off x="2651429" y="220389"/>
            <a:ext cx="7045234" cy="369332"/>
          </a:xfrm>
          <a:prstGeom prst="rect">
            <a:avLst/>
          </a:prstGeom>
          <a:noFill/>
        </p:spPr>
        <p:txBody>
          <a:bodyPr wrap="square">
            <a:spAutoFit/>
          </a:bodyPr>
          <a:lstStyle/>
          <a:p>
            <a:pPr marL="0" marR="0" lvl="0" indent="0" algn="ctr" defTabSz="914400" rtl="0" eaLnBrk="1" fontAlgn="auto" latinLnBrk="0" hangingPunct="1">
              <a:lnSpc>
                <a:spcPct val="90000"/>
              </a:lnSpc>
              <a:spcBef>
                <a:spcPts val="0"/>
              </a:spcBef>
              <a:spcAft>
                <a:spcPts val="600"/>
              </a:spcAft>
              <a:buClrTx/>
              <a:buSzTx/>
              <a:buFontTx/>
              <a:buNone/>
              <a:tabLst/>
              <a:defRPr/>
            </a:pPr>
            <a:r>
              <a:rPr lang="es-MX" sz="2000" b="1" dirty="0"/>
              <a:t>PROGRAMACIÓN CULTURAL Y MUSICAL</a:t>
            </a:r>
            <a:endParaRPr kumimoji="0" lang="es-ES" sz="2000" b="1" i="0" u="none" strike="noStrike" kern="1200" cap="none" spc="0" normalizeH="0" baseline="0" noProof="0" dirty="0">
              <a:ln>
                <a:noFill/>
              </a:ln>
              <a:effectLst/>
              <a:uLnTx/>
              <a:uFillTx/>
              <a:latin typeface="Calibri" panose="020F0502020204030204"/>
              <a:ea typeface="+mn-ea"/>
              <a:cs typeface="+mn-cs"/>
            </a:endParaRPr>
          </a:p>
        </p:txBody>
      </p:sp>
      <p:sp>
        <p:nvSpPr>
          <p:cNvPr id="7" name="CuadroTexto 6">
            <a:extLst>
              <a:ext uri="{FF2B5EF4-FFF2-40B4-BE49-F238E27FC236}">
                <a16:creationId xmlns:a16="http://schemas.microsoft.com/office/drawing/2014/main" id="{C8B3A210-FE42-7D09-4859-E25AA4E57ECF}"/>
              </a:ext>
            </a:extLst>
          </p:cNvPr>
          <p:cNvSpPr txBox="1"/>
          <p:nvPr/>
        </p:nvSpPr>
        <p:spPr>
          <a:xfrm>
            <a:off x="557349" y="681708"/>
            <a:ext cx="11160169" cy="2385268"/>
          </a:xfrm>
          <a:prstGeom prst="rect">
            <a:avLst/>
          </a:prstGeom>
          <a:noFill/>
        </p:spPr>
        <p:txBody>
          <a:bodyPr wrap="square">
            <a:spAutoFit/>
          </a:bodyPr>
          <a:lstStyle/>
          <a:p>
            <a:pPr algn="just">
              <a:lnSpc>
                <a:spcPct val="90000"/>
              </a:lnSpc>
              <a:spcAft>
                <a:spcPts val="600"/>
              </a:spcAft>
              <a:defRPr/>
            </a:pPr>
            <a:r>
              <a:rPr kumimoji="0" lang="es-ES_tradnl" sz="1750" b="0" i="0" u="none" strike="noStrike" kern="1200" cap="none" spc="0" normalizeH="0" baseline="0" noProof="0" dirty="0">
                <a:ln>
                  <a:noFill/>
                </a:ln>
                <a:solidFill>
                  <a:prstClr val="black"/>
                </a:solidFill>
                <a:effectLst/>
                <a:uLnTx/>
                <a:uFillTx/>
                <a:latin typeface="Calibri" panose="020F0502020204030204"/>
                <a:ea typeface="+mn-ea"/>
                <a:cs typeface="+mn-cs"/>
              </a:rPr>
              <a:t>EN EL TERCER TRIMESTRE SE LOGRÓ EN SU COMPONENTE UN 85.64% </a:t>
            </a:r>
            <a:r>
              <a:rPr kumimoji="0" lang="pt-BR" sz="1750" b="0" i="0" u="none" strike="noStrike" kern="1200" cap="none" spc="0" normalizeH="0" baseline="0" noProof="0" dirty="0">
                <a:ln>
                  <a:noFill/>
                </a:ln>
                <a:solidFill>
                  <a:prstClr val="black"/>
                </a:solidFill>
                <a:effectLst/>
                <a:uLnTx/>
                <a:uFillTx/>
                <a:latin typeface="Calibri" panose="020F0502020204030204"/>
                <a:ea typeface="+mn-ea"/>
                <a:cs typeface="+mn-cs"/>
              </a:rPr>
              <a:t>QUE CORRESPONDE A 746 DE 871 PROGRAMAS</a:t>
            </a:r>
            <a:r>
              <a:rPr lang="es-ES_tradnl" sz="1750" dirty="0">
                <a:solidFill>
                  <a:prstClr val="black"/>
                </a:solidFill>
                <a:latin typeface="Calibri" panose="020F0502020204030204"/>
              </a:rPr>
              <a:t> </a:t>
            </a:r>
            <a:r>
              <a:rPr kumimoji="0" lang="es-ES_tradnl" sz="1750" b="0" i="0" u="none" strike="noStrike" kern="1200" cap="none" spc="0" normalizeH="0" baseline="0" noProof="0" dirty="0">
                <a:ln>
                  <a:noFill/>
                </a:ln>
                <a:solidFill>
                  <a:prstClr val="black"/>
                </a:solidFill>
                <a:effectLst/>
                <a:uLnTx/>
                <a:uFillTx/>
                <a:latin typeface="Calibri" panose="020F0502020204030204"/>
                <a:ea typeface="+mn-ea"/>
                <a:cs typeface="+mn-cs"/>
              </a:rPr>
              <a:t>CULTURALES;</a:t>
            </a:r>
            <a:r>
              <a:rPr lang="es-ES" sz="1750" dirty="0">
                <a:solidFill>
                  <a:prstClr val="black"/>
                </a:solidFill>
                <a:latin typeface="Calibri" panose="020F0502020204030204"/>
              </a:rPr>
              <a:t>  </a:t>
            </a:r>
            <a:r>
              <a:rPr kumimoji="0" lang="es-ES_tradnl" sz="1750" b="0" i="0" u="none" strike="noStrike" kern="1200" cap="none" spc="0" normalizeH="0" baseline="0" noProof="0" dirty="0">
                <a:ln>
                  <a:noFill/>
                </a:ln>
                <a:solidFill>
                  <a:prstClr val="black"/>
                </a:solidFill>
                <a:effectLst/>
                <a:uLnTx/>
                <a:uFillTx/>
                <a:latin typeface="Calibri" panose="020F0502020204030204"/>
                <a:ea typeface="+mn-ea"/>
                <a:cs typeface="+mn-cs"/>
              </a:rPr>
              <a:t>EN </a:t>
            </a:r>
            <a:r>
              <a:rPr lang="es-ES_tradnl" sz="1750" dirty="0">
                <a:solidFill>
                  <a:prstClr val="black"/>
                </a:solidFill>
                <a:latin typeface="Calibri" panose="020F0502020204030204"/>
              </a:rPr>
              <a:t>LOS </a:t>
            </a:r>
            <a:r>
              <a:rPr kumimoji="0" lang="es-ES_tradnl" sz="1750" b="0" i="0" u="none" strike="noStrike" kern="1200" cap="none" spc="0" normalizeH="0" baseline="0" noProof="0" dirty="0">
                <a:ln>
                  <a:noFill/>
                </a:ln>
                <a:solidFill>
                  <a:prstClr val="black"/>
                </a:solidFill>
                <a:effectLst/>
                <a:uLnTx/>
                <a:uFillTx/>
                <a:latin typeface="Calibri" panose="020F0502020204030204"/>
                <a:ea typeface="+mn-ea"/>
                <a:cs typeface="+mn-cs"/>
              </a:rPr>
              <a:t>PROGRAMAS CON EQUIDAD DE GÉNERO SE ALCANZÓ EL 98.78% </a:t>
            </a:r>
            <a:r>
              <a:rPr kumimoji="0" lang="pt-BR" sz="1750" b="0" i="0" u="none" strike="noStrike" kern="1200" cap="none" spc="0" normalizeH="0" baseline="0" noProof="0" dirty="0">
                <a:ln>
                  <a:noFill/>
                </a:ln>
                <a:solidFill>
                  <a:prstClr val="black"/>
                </a:solidFill>
                <a:effectLst/>
                <a:uLnTx/>
                <a:uFillTx/>
                <a:latin typeface="Calibri" panose="020F0502020204030204"/>
                <a:ea typeface="+mn-ea"/>
                <a:cs typeface="+mn-cs"/>
              </a:rPr>
              <a:t>QUE CORRESPONDE A </a:t>
            </a:r>
            <a:r>
              <a:rPr lang="pt-BR" sz="1750" dirty="0">
                <a:solidFill>
                  <a:prstClr val="black"/>
                </a:solidFill>
                <a:latin typeface="Calibri" panose="020F0502020204030204"/>
              </a:rPr>
              <a:t>81</a:t>
            </a:r>
            <a:r>
              <a:rPr kumimoji="0" lang="pt-BR" sz="1750" b="0" i="0" u="none" strike="noStrike" kern="1200" cap="none" spc="0" normalizeH="0" baseline="0" noProof="0" dirty="0">
                <a:ln>
                  <a:noFill/>
                </a:ln>
                <a:solidFill>
                  <a:prstClr val="black"/>
                </a:solidFill>
                <a:effectLst/>
                <a:uLnTx/>
                <a:uFillTx/>
                <a:latin typeface="Calibri" panose="020F0502020204030204"/>
                <a:ea typeface="+mn-ea"/>
                <a:cs typeface="+mn-cs"/>
              </a:rPr>
              <a:t> DE 82 PROGRAMAS;</a:t>
            </a:r>
            <a:r>
              <a:rPr kumimoji="0" lang="es-ES_tradnl" sz="1750" b="0" i="0" u="none" strike="noStrike" kern="1200" cap="none" spc="0" normalizeH="0" baseline="0" noProof="0" dirty="0">
                <a:ln>
                  <a:noFill/>
                </a:ln>
                <a:solidFill>
                  <a:prstClr val="black"/>
                </a:solidFill>
                <a:effectLst/>
                <a:uLnTx/>
                <a:uFillTx/>
                <a:latin typeface="Calibri" panose="020F0502020204030204"/>
                <a:ea typeface="+mn-ea"/>
                <a:cs typeface="+mn-cs"/>
              </a:rPr>
              <a:t> Y LA TRANSMISIÓN  COLECCIÓN MUSICAL CON UN 100.93% QUE CORRESPONDEN A 1,074.5 DE 1,064.5, </a:t>
            </a:r>
            <a:r>
              <a:rPr kumimoji="0" lang="es-ES" sz="1750" b="0" i="0" u="none" strike="noStrike" kern="1200" cap="none" spc="0" normalizeH="0" baseline="0" noProof="0" dirty="0">
                <a:ln>
                  <a:noFill/>
                </a:ln>
                <a:solidFill>
                  <a:prstClr val="black"/>
                </a:solidFill>
                <a:effectLst/>
                <a:uLnTx/>
                <a:uFillTx/>
                <a:latin typeface="Calibri" panose="020F0502020204030204"/>
                <a:ea typeface="+mn-ea"/>
                <a:cs typeface="+mn-cs"/>
              </a:rPr>
              <a:t>DEBIDO A QUE NO SE TRANSMITIERON VARIOS PROGRAMAS COMO SON: </a:t>
            </a:r>
            <a:r>
              <a:rPr lang="es-MX" sz="1800" dirty="0">
                <a:effectLst/>
                <a:latin typeface="Calibri" panose="020F0502020204030204" pitchFamily="34" charset="0"/>
                <a:ea typeface="Calibri" panose="020F0502020204030204" pitchFamily="34" charset="0"/>
                <a:cs typeface="Times New Roman" panose="02020603050405020304" pitchFamily="18" charset="0"/>
              </a:rPr>
              <a:t>CORAZON DE POETA, VAMOS A RODAR, LA HORA DE LA IGUANA, MONITOR TURISTICO, RADIOGRAFIA, REGGAE FANS, MUJER ES DEPORTE, MI VECINO TIENE TALENTO, POR AMOR AL ARTE, MOLOCH SHOW, LA ROCK OLA, PACOTORREANDO, DESPIERTATE YA, PORQUE SE TRANSMITIERON LOS INFORMES DE GOBIERNO, SESIONES DE CABILDO ADEMÁS AFECT</a:t>
            </a:r>
            <a:r>
              <a:rPr lang="es-MX" dirty="0">
                <a:latin typeface="Calibri" panose="020F0502020204030204" pitchFamily="34" charset="0"/>
                <a:ea typeface="Calibri" panose="020F0502020204030204" pitchFamily="34" charset="0"/>
                <a:cs typeface="Times New Roman" panose="02020603050405020304" pitchFamily="18" charset="0"/>
              </a:rPr>
              <a:t>Ó</a:t>
            </a:r>
            <a:r>
              <a:rPr lang="es-MX" sz="1800" dirty="0">
                <a:effectLst/>
                <a:latin typeface="Calibri" panose="020F0502020204030204" pitchFamily="34" charset="0"/>
                <a:ea typeface="Calibri" panose="020F0502020204030204" pitchFamily="34" charset="0"/>
                <a:cs typeface="Times New Roman" panose="02020603050405020304" pitchFamily="18" charset="0"/>
              </a:rPr>
              <a:t> EL FENÓMENO DEL HURACÁN BERYL.</a:t>
            </a:r>
          </a:p>
          <a:p>
            <a:pPr marL="0" marR="0" lvl="0" indent="0" algn="just" defTabSz="914400" rtl="0" eaLnBrk="1" fontAlgn="auto" latinLnBrk="0" hangingPunct="1">
              <a:lnSpc>
                <a:spcPct val="90000"/>
              </a:lnSpc>
              <a:spcBef>
                <a:spcPts val="0"/>
              </a:spcBef>
              <a:spcAft>
                <a:spcPts val="600"/>
              </a:spcAft>
              <a:buClrTx/>
              <a:buSzTx/>
              <a:buFontTx/>
              <a:buNone/>
              <a:tabLst/>
              <a:defRPr/>
            </a:pPr>
            <a:endParaRPr kumimoji="0" lang="es-ES_tradnl" sz="175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aphicFrame>
        <p:nvGraphicFramePr>
          <p:cNvPr id="8" name="Gráfico 7">
            <a:extLst>
              <a:ext uri="{FF2B5EF4-FFF2-40B4-BE49-F238E27FC236}">
                <a16:creationId xmlns:a16="http://schemas.microsoft.com/office/drawing/2014/main" id="{00000000-0008-0000-0400-000003000000}"/>
              </a:ext>
            </a:extLst>
          </p:cNvPr>
          <p:cNvGraphicFramePr>
            <a:graphicFrameLocks/>
          </p:cNvGraphicFramePr>
          <p:nvPr>
            <p:extLst>
              <p:ext uri="{D42A27DB-BD31-4B8C-83A1-F6EECF244321}">
                <p14:modId xmlns:p14="http://schemas.microsoft.com/office/powerpoint/2010/main" val="490839496"/>
              </p:ext>
            </p:extLst>
          </p:nvPr>
        </p:nvGraphicFramePr>
        <p:xfrm>
          <a:off x="6515118" y="2882951"/>
          <a:ext cx="4763654" cy="34661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Gráfico 8">
            <a:extLst>
              <a:ext uri="{FF2B5EF4-FFF2-40B4-BE49-F238E27FC236}">
                <a16:creationId xmlns:a16="http://schemas.microsoft.com/office/drawing/2014/main" id="{5FB1CB63-1B95-4965-A0F7-F1F3CBFDA44A}"/>
              </a:ext>
            </a:extLst>
          </p:cNvPr>
          <p:cNvGraphicFramePr>
            <a:graphicFrameLocks/>
          </p:cNvGraphicFramePr>
          <p:nvPr>
            <p:extLst>
              <p:ext uri="{D42A27DB-BD31-4B8C-83A1-F6EECF244321}">
                <p14:modId xmlns:p14="http://schemas.microsoft.com/office/powerpoint/2010/main" val="517217203"/>
              </p:ext>
            </p:extLst>
          </p:nvPr>
        </p:nvGraphicFramePr>
        <p:xfrm>
          <a:off x="1126926" y="2850294"/>
          <a:ext cx="4949447" cy="378731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0770928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ángulo 19">
            <a:extLst>
              <a:ext uri="{FF2B5EF4-FFF2-40B4-BE49-F238E27FC236}">
                <a16:creationId xmlns:a16="http://schemas.microsoft.com/office/drawing/2014/main" id="{80764E4A-8C1F-6BB8-D955-71407BC61895}"/>
              </a:ext>
            </a:extLst>
          </p:cNvPr>
          <p:cNvSpPr/>
          <p:nvPr/>
        </p:nvSpPr>
        <p:spPr>
          <a:xfrm>
            <a:off x="2186369" y="76398"/>
            <a:ext cx="8360913" cy="954107"/>
          </a:xfrm>
          <a:prstGeom prst="rect">
            <a:avLst/>
          </a:prstGeom>
          <a:noFill/>
        </p:spPr>
        <p:txBody>
          <a:bodyPr wrap="square" lIns="91440" tIns="45720" rIns="91440" bIns="45720">
            <a:spAutoFit/>
          </a:bodyPr>
          <a:lstStyle/>
          <a:p>
            <a:pPr algn="ctr"/>
            <a:r>
              <a:rPr lang="es-ES" sz="2800" b="1" dirty="0">
                <a:effectLst>
                  <a:outerShdw blurRad="38100" dist="38100" dir="2700000" algn="tl">
                    <a:srgbClr val="000000">
                      <a:alpha val="43137"/>
                    </a:srgbClr>
                  </a:outerShdw>
                </a:effectLst>
              </a:rPr>
              <a:t>Evidencias</a:t>
            </a:r>
          </a:p>
          <a:p>
            <a:pPr lvl="0" algn="ctr"/>
            <a:r>
              <a:rPr lang="es-ES" sz="2800" b="1" dirty="0">
                <a:effectLst>
                  <a:outerShdw blurRad="38100" dist="38100" dir="2700000" algn="tl">
                    <a:srgbClr val="000000">
                      <a:alpha val="43137"/>
                    </a:srgbClr>
                  </a:outerShdw>
                </a:effectLst>
              </a:rPr>
              <a:t>Dirección de Noticias Y </a:t>
            </a:r>
            <a:r>
              <a:rPr lang="es-MX" sz="2800" b="1" dirty="0">
                <a:effectLst>
                  <a:outerShdw blurRad="38100" dist="38100" dir="2700000" algn="tl">
                    <a:srgbClr val="000000">
                      <a:alpha val="43137"/>
                    </a:srgbClr>
                  </a:outerShdw>
                </a:effectLst>
              </a:rPr>
              <a:t>Programación Cultural</a:t>
            </a:r>
            <a:endParaRPr lang="es-ES" sz="2800" b="1" dirty="0">
              <a:effectLst>
                <a:outerShdw blurRad="38100" dist="38100" dir="2700000" algn="tl">
                  <a:srgbClr val="000000">
                    <a:alpha val="43137"/>
                  </a:srgbClr>
                </a:outerShdw>
              </a:effectLst>
            </a:endParaRPr>
          </a:p>
        </p:txBody>
      </p:sp>
      <p:pic>
        <p:nvPicPr>
          <p:cNvPr id="27" name="Imagen 26">
            <a:extLst>
              <a:ext uri="{FF2B5EF4-FFF2-40B4-BE49-F238E27FC236}">
                <a16:creationId xmlns:a16="http://schemas.microsoft.com/office/drawing/2014/main" id="{E22E03AE-D7B3-31C7-3D22-C8ACAC08E2F1}"/>
              </a:ext>
            </a:extLst>
          </p:cNvPr>
          <p:cNvPicPr>
            <a:picLocks noChangeAspect="1"/>
          </p:cNvPicPr>
          <p:nvPr/>
        </p:nvPicPr>
        <p:blipFill>
          <a:blip r:embed="rId2"/>
          <a:stretch>
            <a:fillRect/>
          </a:stretch>
        </p:blipFill>
        <p:spPr>
          <a:xfrm>
            <a:off x="200538" y="1128036"/>
            <a:ext cx="11827265" cy="103641"/>
          </a:xfrm>
          <a:prstGeom prst="rect">
            <a:avLst/>
          </a:prstGeom>
        </p:spPr>
      </p:pic>
      <p:pic>
        <p:nvPicPr>
          <p:cNvPr id="4" name="Imagen 3">
            <a:extLst>
              <a:ext uri="{FF2B5EF4-FFF2-40B4-BE49-F238E27FC236}">
                <a16:creationId xmlns:a16="http://schemas.microsoft.com/office/drawing/2014/main" id="{A2A81D78-E5C0-16A3-E835-B355C2EA3432}"/>
              </a:ext>
            </a:extLst>
          </p:cNvPr>
          <p:cNvPicPr>
            <a:picLocks noChangeAspect="1"/>
          </p:cNvPicPr>
          <p:nvPr/>
        </p:nvPicPr>
        <p:blipFill>
          <a:blip r:embed="rId3"/>
          <a:stretch>
            <a:fillRect/>
          </a:stretch>
        </p:blipFill>
        <p:spPr>
          <a:xfrm>
            <a:off x="7377166" y="1329208"/>
            <a:ext cx="2224448" cy="1935724"/>
          </a:xfrm>
          <a:prstGeom prst="rect">
            <a:avLst/>
          </a:prstGeom>
        </p:spPr>
      </p:pic>
      <p:pic>
        <p:nvPicPr>
          <p:cNvPr id="8" name="Imagen 7">
            <a:extLst>
              <a:ext uri="{FF2B5EF4-FFF2-40B4-BE49-F238E27FC236}">
                <a16:creationId xmlns:a16="http://schemas.microsoft.com/office/drawing/2014/main" id="{B5898A45-15CF-9272-CAEB-7C30F49F2816}"/>
              </a:ext>
            </a:extLst>
          </p:cNvPr>
          <p:cNvPicPr>
            <a:picLocks noChangeAspect="1"/>
          </p:cNvPicPr>
          <p:nvPr/>
        </p:nvPicPr>
        <p:blipFill>
          <a:blip r:embed="rId4"/>
          <a:stretch>
            <a:fillRect/>
          </a:stretch>
        </p:blipFill>
        <p:spPr>
          <a:xfrm>
            <a:off x="123976" y="422032"/>
            <a:ext cx="2249220" cy="1915096"/>
          </a:xfrm>
          <a:prstGeom prst="rect">
            <a:avLst/>
          </a:prstGeom>
        </p:spPr>
      </p:pic>
      <p:pic>
        <p:nvPicPr>
          <p:cNvPr id="12" name="Imagen 11">
            <a:extLst>
              <a:ext uri="{FF2B5EF4-FFF2-40B4-BE49-F238E27FC236}">
                <a16:creationId xmlns:a16="http://schemas.microsoft.com/office/drawing/2014/main" id="{F1779AD3-82CB-B836-1C84-32BE9312ECC4}"/>
              </a:ext>
            </a:extLst>
          </p:cNvPr>
          <p:cNvPicPr>
            <a:picLocks noChangeAspect="1"/>
          </p:cNvPicPr>
          <p:nvPr/>
        </p:nvPicPr>
        <p:blipFill>
          <a:blip r:embed="rId5"/>
          <a:stretch>
            <a:fillRect/>
          </a:stretch>
        </p:blipFill>
        <p:spPr>
          <a:xfrm>
            <a:off x="9782298" y="2545166"/>
            <a:ext cx="2245505" cy="1765488"/>
          </a:xfrm>
          <a:prstGeom prst="rect">
            <a:avLst/>
          </a:prstGeom>
        </p:spPr>
      </p:pic>
      <p:pic>
        <p:nvPicPr>
          <p:cNvPr id="16" name="Imagen 15">
            <a:extLst>
              <a:ext uri="{FF2B5EF4-FFF2-40B4-BE49-F238E27FC236}">
                <a16:creationId xmlns:a16="http://schemas.microsoft.com/office/drawing/2014/main" id="{B455503D-3F8D-1FC5-03A6-2B7AFC15FF89}"/>
              </a:ext>
            </a:extLst>
          </p:cNvPr>
          <p:cNvPicPr>
            <a:picLocks noChangeAspect="1"/>
          </p:cNvPicPr>
          <p:nvPr/>
        </p:nvPicPr>
        <p:blipFill>
          <a:blip r:embed="rId6"/>
          <a:stretch>
            <a:fillRect/>
          </a:stretch>
        </p:blipFill>
        <p:spPr>
          <a:xfrm>
            <a:off x="2485603" y="3501375"/>
            <a:ext cx="2304487" cy="2482611"/>
          </a:xfrm>
          <a:prstGeom prst="rect">
            <a:avLst/>
          </a:prstGeom>
        </p:spPr>
      </p:pic>
      <p:pic>
        <p:nvPicPr>
          <p:cNvPr id="21" name="Imagen 20">
            <a:extLst>
              <a:ext uri="{FF2B5EF4-FFF2-40B4-BE49-F238E27FC236}">
                <a16:creationId xmlns:a16="http://schemas.microsoft.com/office/drawing/2014/main" id="{70DB1B82-3070-2294-436B-D74C1209FACD}"/>
              </a:ext>
            </a:extLst>
          </p:cNvPr>
          <p:cNvPicPr>
            <a:picLocks noChangeAspect="1"/>
          </p:cNvPicPr>
          <p:nvPr/>
        </p:nvPicPr>
        <p:blipFill>
          <a:blip r:embed="rId7"/>
          <a:stretch>
            <a:fillRect/>
          </a:stretch>
        </p:blipFill>
        <p:spPr>
          <a:xfrm>
            <a:off x="200538" y="4266077"/>
            <a:ext cx="2121353" cy="2285322"/>
          </a:xfrm>
          <a:prstGeom prst="rect">
            <a:avLst/>
          </a:prstGeom>
        </p:spPr>
      </p:pic>
      <p:pic>
        <p:nvPicPr>
          <p:cNvPr id="24" name="Imagen 23">
            <a:extLst>
              <a:ext uri="{FF2B5EF4-FFF2-40B4-BE49-F238E27FC236}">
                <a16:creationId xmlns:a16="http://schemas.microsoft.com/office/drawing/2014/main" id="{79CF771E-0840-C96A-E0FB-35F912AFD329}"/>
              </a:ext>
            </a:extLst>
          </p:cNvPr>
          <p:cNvPicPr>
            <a:picLocks noChangeAspect="1"/>
          </p:cNvPicPr>
          <p:nvPr/>
        </p:nvPicPr>
        <p:blipFill>
          <a:blip r:embed="rId8"/>
          <a:stretch>
            <a:fillRect/>
          </a:stretch>
        </p:blipFill>
        <p:spPr>
          <a:xfrm>
            <a:off x="143954" y="2380874"/>
            <a:ext cx="2121353" cy="1841457"/>
          </a:xfrm>
          <a:prstGeom prst="rect">
            <a:avLst/>
          </a:prstGeom>
        </p:spPr>
      </p:pic>
      <p:pic>
        <p:nvPicPr>
          <p:cNvPr id="28" name="Imagen 27">
            <a:extLst>
              <a:ext uri="{FF2B5EF4-FFF2-40B4-BE49-F238E27FC236}">
                <a16:creationId xmlns:a16="http://schemas.microsoft.com/office/drawing/2014/main" id="{7C982BF7-B2C0-C1FD-7BEA-AF768D3FCE10}"/>
              </a:ext>
            </a:extLst>
          </p:cNvPr>
          <p:cNvPicPr>
            <a:picLocks noChangeAspect="1"/>
          </p:cNvPicPr>
          <p:nvPr/>
        </p:nvPicPr>
        <p:blipFill>
          <a:blip r:embed="rId9"/>
          <a:stretch>
            <a:fillRect/>
          </a:stretch>
        </p:blipFill>
        <p:spPr>
          <a:xfrm>
            <a:off x="4944468" y="3937240"/>
            <a:ext cx="2303064" cy="2367101"/>
          </a:xfrm>
          <a:prstGeom prst="rect">
            <a:avLst/>
          </a:prstGeom>
        </p:spPr>
      </p:pic>
      <p:pic>
        <p:nvPicPr>
          <p:cNvPr id="31" name="Imagen 30">
            <a:extLst>
              <a:ext uri="{FF2B5EF4-FFF2-40B4-BE49-F238E27FC236}">
                <a16:creationId xmlns:a16="http://schemas.microsoft.com/office/drawing/2014/main" id="{DD4B7BE3-045F-4270-6E96-52F985AE409B}"/>
              </a:ext>
            </a:extLst>
          </p:cNvPr>
          <p:cNvPicPr>
            <a:picLocks noChangeAspect="1"/>
          </p:cNvPicPr>
          <p:nvPr/>
        </p:nvPicPr>
        <p:blipFill>
          <a:blip r:embed="rId10"/>
          <a:stretch>
            <a:fillRect/>
          </a:stretch>
        </p:blipFill>
        <p:spPr>
          <a:xfrm>
            <a:off x="2426875" y="1379580"/>
            <a:ext cx="2443023" cy="1973892"/>
          </a:xfrm>
          <a:prstGeom prst="rect">
            <a:avLst/>
          </a:prstGeom>
        </p:spPr>
      </p:pic>
      <p:pic>
        <p:nvPicPr>
          <p:cNvPr id="33" name="Imagen 32">
            <a:extLst>
              <a:ext uri="{FF2B5EF4-FFF2-40B4-BE49-F238E27FC236}">
                <a16:creationId xmlns:a16="http://schemas.microsoft.com/office/drawing/2014/main" id="{4FD7D47A-3FEE-B72B-3796-75666A50E967}"/>
              </a:ext>
            </a:extLst>
          </p:cNvPr>
          <p:cNvPicPr>
            <a:picLocks noChangeAspect="1"/>
          </p:cNvPicPr>
          <p:nvPr/>
        </p:nvPicPr>
        <p:blipFill>
          <a:blip r:embed="rId11"/>
          <a:stretch>
            <a:fillRect/>
          </a:stretch>
        </p:blipFill>
        <p:spPr>
          <a:xfrm>
            <a:off x="7368092" y="3427910"/>
            <a:ext cx="2337135" cy="2482611"/>
          </a:xfrm>
          <a:prstGeom prst="rect">
            <a:avLst/>
          </a:prstGeom>
        </p:spPr>
      </p:pic>
      <p:pic>
        <p:nvPicPr>
          <p:cNvPr id="35" name="Imagen 34">
            <a:extLst>
              <a:ext uri="{FF2B5EF4-FFF2-40B4-BE49-F238E27FC236}">
                <a16:creationId xmlns:a16="http://schemas.microsoft.com/office/drawing/2014/main" id="{82B6BFFD-6291-F306-0D35-99FD8EC5DAB9}"/>
              </a:ext>
            </a:extLst>
          </p:cNvPr>
          <p:cNvPicPr>
            <a:picLocks noChangeAspect="1"/>
          </p:cNvPicPr>
          <p:nvPr/>
        </p:nvPicPr>
        <p:blipFill>
          <a:blip r:embed="rId12"/>
          <a:stretch>
            <a:fillRect/>
          </a:stretch>
        </p:blipFill>
        <p:spPr>
          <a:xfrm>
            <a:off x="9828441" y="265992"/>
            <a:ext cx="2275924" cy="2208127"/>
          </a:xfrm>
          <a:prstGeom prst="rect">
            <a:avLst/>
          </a:prstGeom>
        </p:spPr>
      </p:pic>
      <p:pic>
        <p:nvPicPr>
          <p:cNvPr id="37" name="Imagen 36">
            <a:extLst>
              <a:ext uri="{FF2B5EF4-FFF2-40B4-BE49-F238E27FC236}">
                <a16:creationId xmlns:a16="http://schemas.microsoft.com/office/drawing/2014/main" id="{56A60940-161E-33BC-BDF8-A4928108BCC2}"/>
              </a:ext>
            </a:extLst>
          </p:cNvPr>
          <p:cNvPicPr>
            <a:picLocks noChangeAspect="1"/>
          </p:cNvPicPr>
          <p:nvPr/>
        </p:nvPicPr>
        <p:blipFill>
          <a:blip r:embed="rId13"/>
          <a:stretch>
            <a:fillRect/>
          </a:stretch>
        </p:blipFill>
        <p:spPr>
          <a:xfrm>
            <a:off x="9766662" y="4381701"/>
            <a:ext cx="2251996" cy="2169698"/>
          </a:xfrm>
          <a:prstGeom prst="rect">
            <a:avLst/>
          </a:prstGeom>
        </p:spPr>
      </p:pic>
      <p:pic>
        <p:nvPicPr>
          <p:cNvPr id="49" name="Imagen 48">
            <a:extLst>
              <a:ext uri="{FF2B5EF4-FFF2-40B4-BE49-F238E27FC236}">
                <a16:creationId xmlns:a16="http://schemas.microsoft.com/office/drawing/2014/main" id="{C691D55B-DA56-03F4-8533-2DDED890171C}"/>
              </a:ext>
            </a:extLst>
          </p:cNvPr>
          <p:cNvPicPr>
            <a:picLocks noChangeAspect="1"/>
          </p:cNvPicPr>
          <p:nvPr/>
        </p:nvPicPr>
        <p:blipFill>
          <a:blip r:embed="rId14"/>
          <a:stretch>
            <a:fillRect/>
          </a:stretch>
        </p:blipFill>
        <p:spPr>
          <a:xfrm>
            <a:off x="4894357" y="1736509"/>
            <a:ext cx="2374920" cy="2087024"/>
          </a:xfrm>
          <a:prstGeom prst="rect">
            <a:avLst/>
          </a:prstGeom>
        </p:spPr>
      </p:pic>
    </p:spTree>
    <p:extLst>
      <p:ext uri="{BB962C8B-B14F-4D97-AF65-F5344CB8AC3E}">
        <p14:creationId xmlns:p14="http://schemas.microsoft.com/office/powerpoint/2010/main" val="19584679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D6242067-7E92-D6DF-3D52-3978CFBCCC70}"/>
              </a:ext>
            </a:extLst>
          </p:cNvPr>
          <p:cNvSpPr txBox="1"/>
          <p:nvPr/>
        </p:nvSpPr>
        <p:spPr>
          <a:xfrm>
            <a:off x="3047999" y="254498"/>
            <a:ext cx="6096000" cy="341632"/>
          </a:xfrm>
          <a:prstGeom prst="rect">
            <a:avLst/>
          </a:prstGeom>
          <a:noFill/>
        </p:spPr>
        <p:txBody>
          <a:bodyPr wrap="square">
            <a:spAutoFit/>
          </a:bodyPr>
          <a:lstStyle/>
          <a:p>
            <a:pPr marL="0" marR="0" lvl="0" indent="0" algn="ctr" defTabSz="914400" rtl="0" eaLnBrk="1" fontAlgn="auto" latinLnBrk="0" hangingPunct="1">
              <a:lnSpc>
                <a:spcPct val="90000"/>
              </a:lnSpc>
              <a:spcBef>
                <a:spcPts val="0"/>
              </a:spcBef>
              <a:spcAft>
                <a:spcPts val="600"/>
              </a:spcAft>
              <a:buClrTx/>
              <a:buSzTx/>
              <a:buFontTx/>
              <a:buNone/>
              <a:tabLst/>
              <a:defRPr/>
            </a:pPr>
            <a:r>
              <a:rPr lang="es-MX" sz="1800" b="1" dirty="0"/>
              <a:t>COORDINACIÓN ADMINISTRATIVA</a:t>
            </a:r>
            <a:endParaRPr kumimoji="0" lang="es-ES" sz="1800" b="1" i="0" u="none" strike="noStrike" kern="1200" cap="none" spc="0" normalizeH="0" baseline="0" noProof="0" dirty="0">
              <a:ln>
                <a:noFill/>
              </a:ln>
              <a:effectLst/>
              <a:uLnTx/>
              <a:uFillTx/>
              <a:latin typeface="Calibri" panose="020F0502020204030204"/>
              <a:ea typeface="+mn-ea"/>
              <a:cs typeface="+mn-cs"/>
            </a:endParaRPr>
          </a:p>
        </p:txBody>
      </p:sp>
      <p:sp>
        <p:nvSpPr>
          <p:cNvPr id="7" name="CuadroTexto 6">
            <a:extLst>
              <a:ext uri="{FF2B5EF4-FFF2-40B4-BE49-F238E27FC236}">
                <a16:creationId xmlns:a16="http://schemas.microsoft.com/office/drawing/2014/main" id="{C8B3A210-FE42-7D09-4859-E25AA4E57ECF}"/>
              </a:ext>
            </a:extLst>
          </p:cNvPr>
          <p:cNvSpPr txBox="1"/>
          <p:nvPr/>
        </p:nvSpPr>
        <p:spPr>
          <a:xfrm>
            <a:off x="800857" y="697115"/>
            <a:ext cx="10590285" cy="2086725"/>
          </a:xfrm>
          <a:prstGeom prst="rect">
            <a:avLst/>
          </a:prstGeom>
          <a:noFill/>
        </p:spPr>
        <p:txBody>
          <a:bodyPr wrap="square">
            <a:spAutoFit/>
          </a:bodyPr>
          <a:lstStyle/>
          <a:p>
            <a:pPr lvl="0" algn="just">
              <a:lnSpc>
                <a:spcPct val="90000"/>
              </a:lnSpc>
              <a:spcAft>
                <a:spcPts val="600"/>
              </a:spcAft>
              <a:defRPr/>
            </a:pPr>
            <a:r>
              <a:rPr kumimoji="0" lang="es-ES_tradnl" sz="1600" b="0" i="0" u="none" strike="noStrike" kern="1200" cap="none" spc="0" normalizeH="0" baseline="0" noProof="0" dirty="0">
                <a:ln>
                  <a:noFill/>
                </a:ln>
                <a:solidFill>
                  <a:prstClr val="black"/>
                </a:solidFill>
                <a:effectLst/>
                <a:uLnTx/>
                <a:uFillTx/>
                <a:latin typeface="Calibri" panose="020F0502020204030204"/>
                <a:ea typeface="+mn-ea"/>
                <a:cs typeface="+mn-cs"/>
              </a:rPr>
              <a:t>EN EL </a:t>
            </a:r>
            <a:r>
              <a:rPr lang="es-ES_tradnl" sz="1600" dirty="0">
                <a:solidFill>
                  <a:prstClr val="black"/>
                </a:solidFill>
                <a:latin typeface="Calibri" panose="020F0502020204030204"/>
              </a:rPr>
              <a:t>TERCER</a:t>
            </a:r>
            <a:r>
              <a:rPr kumimoji="0" lang="es-ES_tradnl" sz="1600" b="0" i="0" u="none" strike="noStrike" kern="1200" cap="none" spc="0" normalizeH="0" baseline="0" noProof="0" dirty="0">
                <a:ln>
                  <a:noFill/>
                </a:ln>
                <a:solidFill>
                  <a:prstClr val="black"/>
                </a:solidFill>
                <a:effectLst/>
                <a:uLnTx/>
                <a:uFillTx/>
                <a:latin typeface="Calibri" panose="020F0502020204030204"/>
                <a:ea typeface="+mn-ea"/>
                <a:cs typeface="+mn-cs"/>
              </a:rPr>
              <a:t> TRIMESTRE SE LOGRÓ EN EL COMPONENTE UN 100% DE CUMPLIMIENTO QUE CORRESPONDE 3 DE 3 INFORMES DE LO PLANEADO; EN LAS ACTIVIDADES ELABORACIÓN DE REQUISICIONES SE ALCANZÓ UN </a:t>
            </a:r>
            <a:r>
              <a:rPr lang="es-ES_tradnl" sz="1600" dirty="0">
                <a:solidFill>
                  <a:prstClr val="black"/>
                </a:solidFill>
                <a:latin typeface="Calibri" panose="020F0502020204030204"/>
              </a:rPr>
              <a:t>94.55</a:t>
            </a:r>
            <a:r>
              <a:rPr kumimoji="0" lang="es-ES_tradnl" sz="1600" b="0" i="0" u="none" strike="noStrike" kern="1200" cap="none" spc="0" normalizeH="0" baseline="0" noProof="0" dirty="0">
                <a:ln>
                  <a:noFill/>
                </a:ln>
                <a:solidFill>
                  <a:prstClr val="black"/>
                </a:solidFill>
                <a:effectLst/>
                <a:uLnTx/>
                <a:uFillTx/>
                <a:latin typeface="Calibri" panose="020F0502020204030204"/>
                <a:ea typeface="+mn-ea"/>
                <a:cs typeface="+mn-cs"/>
              </a:rPr>
              <a:t>% DE CUMPLIMIENTO Y </a:t>
            </a:r>
            <a:r>
              <a:rPr lang="es-ES_tradnl" sz="1600" dirty="0">
                <a:solidFill>
                  <a:prstClr val="black"/>
                </a:solidFill>
                <a:latin typeface="Calibri" panose="020F0502020204030204"/>
              </a:rPr>
              <a:t>LA ACTIVIDAD DE ATENCIÓN DE SOLICITUDES SE LOGRÓ UN 86.73</a:t>
            </a:r>
            <a:r>
              <a:rPr kumimoji="0" lang="es-ES_tradnl" sz="1600" b="0" i="0" u="none" strike="noStrike" kern="1200" cap="none" spc="0" normalizeH="0" baseline="0" noProof="0" dirty="0">
                <a:ln>
                  <a:noFill/>
                </a:ln>
                <a:solidFill>
                  <a:prstClr val="black"/>
                </a:solidFill>
                <a:effectLst/>
                <a:uLnTx/>
                <a:uFillTx/>
                <a:latin typeface="Calibri" panose="020F0502020204030204"/>
                <a:ea typeface="+mn-ea"/>
                <a:cs typeface="+mn-cs"/>
              </a:rPr>
              <a:t> RESPECTIVAMENTE, </a:t>
            </a:r>
            <a:r>
              <a:rPr kumimoji="0" lang="es-MX" sz="1600" b="0" i="0" u="none" strike="noStrike" kern="1200" cap="none" spc="0" normalizeH="0" baseline="0" noProof="0" dirty="0">
                <a:ln>
                  <a:noFill/>
                </a:ln>
                <a:solidFill>
                  <a:prstClr val="black"/>
                </a:solidFill>
                <a:effectLst/>
                <a:uLnTx/>
                <a:uFillTx/>
                <a:latin typeface="Calibri" panose="020F0502020204030204"/>
                <a:ea typeface="+mn-ea"/>
                <a:cs typeface="+mn-cs"/>
              </a:rPr>
              <a:t>DEBIDO A QUE </a:t>
            </a:r>
            <a:r>
              <a:rPr kumimoji="0" lang="es-ES" sz="1600" b="0" i="0" u="none" strike="noStrike" kern="1200" cap="none" spc="0" normalizeH="0" baseline="0" noProof="0" dirty="0">
                <a:ln>
                  <a:noFill/>
                </a:ln>
                <a:solidFill>
                  <a:prstClr val="black"/>
                </a:solidFill>
                <a:effectLst/>
                <a:uLnTx/>
                <a:uFillTx/>
                <a:latin typeface="Calibri" panose="020F0502020204030204"/>
                <a:ea typeface="+mn-ea"/>
                <a:cs typeface="+mn-cs"/>
              </a:rPr>
              <a:t>SE OPTIMIZARÓN LOS RECURSOS EN MATERIALES DE ADMINISTRACIÓN EN PUBLICACIONES IMPRESIONES, MATERIAL DE LIMPIEZA Y EQUIPOS DE TECNOLOGÍA, ALIMENTOS, ARTÍCULOS DE CONTRUCCIÓN, MATERIAL ELÉCTRICO,  HERRAMIENTAS Y REFACCIONES MENORES, SERVICIOS BÁSICOS, SERVICIO DE ARRENDAMIENTO, SERVICIO DE INSTALACIÓN, REPARACIÓN, SERVICIOS OFICIALES Y EQUIPO DE COMUNICACIÓN </a:t>
            </a:r>
            <a:r>
              <a:rPr kumimoji="0" lang="es-ES" sz="1600" b="0" i="0" u="none" strike="noStrike" kern="1200" cap="none" spc="0" normalizeH="0" baseline="0" noProof="0" dirty="0">
                <a:ln>
                  <a:noFill/>
                </a:ln>
                <a:solidFill>
                  <a:prstClr val="black"/>
                </a:solidFill>
                <a:effectLst/>
                <a:highlight>
                  <a:srgbClr val="FFFF00"/>
                </a:highlight>
                <a:uLnTx/>
                <a:uFillTx/>
                <a:latin typeface="Calibri" panose="020F0502020204030204"/>
                <a:ea typeface="+mn-ea"/>
                <a:cs typeface="+mn-cs"/>
              </a:rPr>
              <a:t>Y TEL. (DEBIDO A QUE AÚN FALTA QUE NOS DEPOSITEN LA MINISTRACIÓN PARA EQUIPAMIENTO), </a:t>
            </a:r>
            <a:r>
              <a:rPr kumimoji="0" lang="es-ES" sz="1600" b="0" i="0" u="none" strike="noStrike" kern="1200" cap="none" spc="0" normalizeH="0" baseline="0" noProof="0" dirty="0">
                <a:ln>
                  <a:noFill/>
                </a:ln>
                <a:solidFill>
                  <a:prstClr val="black"/>
                </a:solidFill>
                <a:effectLst/>
                <a:uLnTx/>
                <a:uFillTx/>
                <a:latin typeface="Calibri" panose="020F0502020204030204"/>
                <a:ea typeface="+mn-ea"/>
                <a:cs typeface="+mn-cs"/>
              </a:rPr>
              <a:t>ADEMÁS DE QUE CANCELARON VARIOS PROGRAMAS, EVENTOS O SPOTS POR </a:t>
            </a:r>
            <a:r>
              <a:rPr lang="es-ES" sz="1600" dirty="0">
                <a:solidFill>
                  <a:prstClr val="black"/>
                </a:solidFill>
                <a:latin typeface="Calibri" panose="020F0502020204030204"/>
              </a:rPr>
              <a:t>EL FENÓMENO NATURAL HURACÁN BERYL.</a:t>
            </a:r>
            <a:endParaRPr kumimoji="0" lang="es-ES_tradnl" sz="16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aphicFrame>
        <p:nvGraphicFramePr>
          <p:cNvPr id="8" name="Gráfico 7">
            <a:extLst>
              <a:ext uri="{FF2B5EF4-FFF2-40B4-BE49-F238E27FC236}">
                <a16:creationId xmlns:a16="http://schemas.microsoft.com/office/drawing/2014/main" id="{00000000-0008-0000-0500-000003000000}"/>
              </a:ext>
            </a:extLst>
          </p:cNvPr>
          <p:cNvGraphicFramePr>
            <a:graphicFrameLocks/>
          </p:cNvGraphicFramePr>
          <p:nvPr>
            <p:extLst>
              <p:ext uri="{D42A27DB-BD31-4B8C-83A1-F6EECF244321}">
                <p14:modId xmlns:p14="http://schemas.microsoft.com/office/powerpoint/2010/main" val="3363648414"/>
              </p:ext>
            </p:extLst>
          </p:nvPr>
        </p:nvGraphicFramePr>
        <p:xfrm>
          <a:off x="985408" y="2884825"/>
          <a:ext cx="5074747" cy="362835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Gráfico 8">
            <a:extLst>
              <a:ext uri="{FF2B5EF4-FFF2-40B4-BE49-F238E27FC236}">
                <a16:creationId xmlns:a16="http://schemas.microsoft.com/office/drawing/2014/main" id="{00000000-0008-0000-0600-000003000000}"/>
              </a:ext>
            </a:extLst>
          </p:cNvPr>
          <p:cNvGraphicFramePr>
            <a:graphicFrameLocks/>
          </p:cNvGraphicFramePr>
          <p:nvPr>
            <p:extLst>
              <p:ext uri="{D42A27DB-BD31-4B8C-83A1-F6EECF244321}">
                <p14:modId xmlns:p14="http://schemas.microsoft.com/office/powerpoint/2010/main" val="64254550"/>
              </p:ext>
            </p:extLst>
          </p:nvPr>
        </p:nvGraphicFramePr>
        <p:xfrm>
          <a:off x="6316395" y="2725551"/>
          <a:ext cx="5074748" cy="375223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9057232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ángulo 8">
            <a:extLst>
              <a:ext uri="{FF2B5EF4-FFF2-40B4-BE49-F238E27FC236}">
                <a16:creationId xmlns:a16="http://schemas.microsoft.com/office/drawing/2014/main" id="{93660083-018D-4F9E-81A3-A28562A81E90}"/>
              </a:ext>
            </a:extLst>
          </p:cNvPr>
          <p:cNvSpPr/>
          <p:nvPr/>
        </p:nvSpPr>
        <p:spPr>
          <a:xfrm>
            <a:off x="2125409" y="408636"/>
            <a:ext cx="8360913" cy="954107"/>
          </a:xfrm>
          <a:prstGeom prst="rect">
            <a:avLst/>
          </a:prstGeom>
          <a:noFill/>
        </p:spPr>
        <p:txBody>
          <a:bodyPr wrap="square" lIns="91440" tIns="45720" rIns="91440" bIns="45720">
            <a:spAutoFit/>
          </a:bodyPr>
          <a:lstStyle/>
          <a:p>
            <a:pPr lvl="0" algn="ctr">
              <a:defRPr/>
            </a:pPr>
            <a:r>
              <a:rPr lang="es-ES" sz="2800" b="1" dirty="0">
                <a:solidFill>
                  <a:prstClr val="black"/>
                </a:solidFill>
                <a:effectLst>
                  <a:outerShdw blurRad="38100" dist="38100" dir="2700000" algn="tl">
                    <a:srgbClr val="000000">
                      <a:alpha val="43137"/>
                    </a:srgbClr>
                  </a:outerShdw>
                </a:effectLst>
              </a:rPr>
              <a:t>Evidencias</a:t>
            </a:r>
          </a:p>
          <a:p>
            <a:pPr lvl="0" algn="ctr">
              <a:defRPr/>
            </a:pPr>
            <a:r>
              <a:rPr lang="es-ES" sz="2800" b="1" dirty="0">
                <a:solidFill>
                  <a:prstClr val="black"/>
                </a:solidFill>
                <a:effectLst>
                  <a:outerShdw blurRad="38100" dist="38100" dir="2700000" algn="tl">
                    <a:srgbClr val="000000">
                      <a:alpha val="43137"/>
                    </a:srgbClr>
                  </a:outerShdw>
                </a:effectLst>
              </a:rPr>
              <a:t>Coordinación Administrativa</a:t>
            </a:r>
          </a:p>
        </p:txBody>
      </p:sp>
      <p:pic>
        <p:nvPicPr>
          <p:cNvPr id="4" name="Imagen 3"/>
          <p:cNvPicPr>
            <a:picLocks noChangeAspect="1"/>
          </p:cNvPicPr>
          <p:nvPr/>
        </p:nvPicPr>
        <p:blipFill>
          <a:blip r:embed="rId2"/>
          <a:stretch>
            <a:fillRect/>
          </a:stretch>
        </p:blipFill>
        <p:spPr>
          <a:xfrm>
            <a:off x="200538" y="1308818"/>
            <a:ext cx="11827265" cy="103641"/>
          </a:xfrm>
          <a:prstGeom prst="rect">
            <a:avLst/>
          </a:prstGeom>
        </p:spPr>
      </p:pic>
      <p:pic>
        <p:nvPicPr>
          <p:cNvPr id="13" name="Imagen 12">
            <a:extLst>
              <a:ext uri="{FF2B5EF4-FFF2-40B4-BE49-F238E27FC236}">
                <a16:creationId xmlns:a16="http://schemas.microsoft.com/office/drawing/2014/main" id="{A46C7EE8-4734-43D4-E42D-65778FE6B4A4}"/>
              </a:ext>
            </a:extLst>
          </p:cNvPr>
          <p:cNvPicPr>
            <a:picLocks noChangeAspect="1"/>
          </p:cNvPicPr>
          <p:nvPr/>
        </p:nvPicPr>
        <p:blipFill>
          <a:blip r:embed="rId3"/>
          <a:srcRect t="9441" b="10813"/>
          <a:stretch/>
        </p:blipFill>
        <p:spPr>
          <a:xfrm>
            <a:off x="3392887" y="1446153"/>
            <a:ext cx="4322278" cy="2038575"/>
          </a:xfrm>
          <a:prstGeom prst="rect">
            <a:avLst/>
          </a:prstGeom>
        </p:spPr>
      </p:pic>
      <p:pic>
        <p:nvPicPr>
          <p:cNvPr id="6" name="Imagen 5">
            <a:extLst>
              <a:ext uri="{FF2B5EF4-FFF2-40B4-BE49-F238E27FC236}">
                <a16:creationId xmlns:a16="http://schemas.microsoft.com/office/drawing/2014/main" id="{794DE9BA-8E6C-89DD-6F12-BFF0D6397581}"/>
              </a:ext>
            </a:extLst>
          </p:cNvPr>
          <p:cNvPicPr>
            <a:picLocks noChangeAspect="1"/>
          </p:cNvPicPr>
          <p:nvPr/>
        </p:nvPicPr>
        <p:blipFill>
          <a:blip r:embed="rId4"/>
          <a:srcRect b="20255"/>
          <a:stretch/>
        </p:blipFill>
        <p:spPr>
          <a:xfrm>
            <a:off x="3392887" y="4156914"/>
            <a:ext cx="4322278" cy="2038575"/>
          </a:xfrm>
          <a:prstGeom prst="rect">
            <a:avLst/>
          </a:prstGeom>
        </p:spPr>
      </p:pic>
      <p:pic>
        <p:nvPicPr>
          <p:cNvPr id="10" name="Imagen 9">
            <a:extLst>
              <a:ext uri="{FF2B5EF4-FFF2-40B4-BE49-F238E27FC236}">
                <a16:creationId xmlns:a16="http://schemas.microsoft.com/office/drawing/2014/main" id="{50E36C5E-7E11-543E-32B2-CBBD9A27EA94}"/>
              </a:ext>
            </a:extLst>
          </p:cNvPr>
          <p:cNvPicPr>
            <a:picLocks noChangeAspect="1"/>
          </p:cNvPicPr>
          <p:nvPr/>
        </p:nvPicPr>
        <p:blipFill>
          <a:blip r:embed="rId5"/>
          <a:srcRect b="27585"/>
          <a:stretch/>
        </p:blipFill>
        <p:spPr>
          <a:xfrm>
            <a:off x="3392887" y="2444154"/>
            <a:ext cx="4322278" cy="1734047"/>
          </a:xfrm>
          <a:prstGeom prst="rect">
            <a:avLst/>
          </a:prstGeom>
        </p:spPr>
      </p:pic>
      <p:pic>
        <p:nvPicPr>
          <p:cNvPr id="16" name="Imagen 15">
            <a:extLst>
              <a:ext uri="{FF2B5EF4-FFF2-40B4-BE49-F238E27FC236}">
                <a16:creationId xmlns:a16="http://schemas.microsoft.com/office/drawing/2014/main" id="{AC0AEDAF-96CC-5AA2-0715-63B1B3661982}"/>
              </a:ext>
            </a:extLst>
          </p:cNvPr>
          <p:cNvPicPr>
            <a:picLocks noChangeAspect="1"/>
          </p:cNvPicPr>
          <p:nvPr/>
        </p:nvPicPr>
        <p:blipFill>
          <a:blip r:embed="rId6"/>
          <a:srcRect r="2257"/>
          <a:stretch/>
        </p:blipFill>
        <p:spPr>
          <a:xfrm>
            <a:off x="7761404" y="1460022"/>
            <a:ext cx="4134588" cy="1801444"/>
          </a:xfrm>
          <a:prstGeom prst="rect">
            <a:avLst/>
          </a:prstGeom>
        </p:spPr>
      </p:pic>
      <p:pic>
        <p:nvPicPr>
          <p:cNvPr id="21" name="Imagen 20">
            <a:extLst>
              <a:ext uri="{FF2B5EF4-FFF2-40B4-BE49-F238E27FC236}">
                <a16:creationId xmlns:a16="http://schemas.microsoft.com/office/drawing/2014/main" id="{6AD08AFE-E4ED-2578-BD04-11CB21C3F3FA}"/>
              </a:ext>
            </a:extLst>
          </p:cNvPr>
          <p:cNvPicPr>
            <a:picLocks noChangeAspect="1"/>
          </p:cNvPicPr>
          <p:nvPr/>
        </p:nvPicPr>
        <p:blipFill>
          <a:blip r:embed="rId7"/>
          <a:srcRect r="4390"/>
          <a:stretch/>
        </p:blipFill>
        <p:spPr>
          <a:xfrm>
            <a:off x="7761404" y="2960337"/>
            <a:ext cx="4163294" cy="1974338"/>
          </a:xfrm>
          <a:prstGeom prst="rect">
            <a:avLst/>
          </a:prstGeom>
        </p:spPr>
      </p:pic>
      <p:pic>
        <p:nvPicPr>
          <p:cNvPr id="18" name="Imagen 17">
            <a:extLst>
              <a:ext uri="{FF2B5EF4-FFF2-40B4-BE49-F238E27FC236}">
                <a16:creationId xmlns:a16="http://schemas.microsoft.com/office/drawing/2014/main" id="{A58ACF45-67E6-7C7B-F52E-D40602035288}"/>
              </a:ext>
            </a:extLst>
          </p:cNvPr>
          <p:cNvPicPr>
            <a:picLocks noChangeAspect="1"/>
          </p:cNvPicPr>
          <p:nvPr/>
        </p:nvPicPr>
        <p:blipFill>
          <a:blip r:embed="rId8"/>
          <a:srcRect r="5547"/>
          <a:stretch/>
        </p:blipFill>
        <p:spPr>
          <a:xfrm>
            <a:off x="7790110" y="4633545"/>
            <a:ext cx="4134588" cy="1974338"/>
          </a:xfrm>
          <a:prstGeom prst="rect">
            <a:avLst/>
          </a:prstGeom>
        </p:spPr>
      </p:pic>
      <p:pic>
        <p:nvPicPr>
          <p:cNvPr id="11" name="Imagen 10">
            <a:extLst>
              <a:ext uri="{FF2B5EF4-FFF2-40B4-BE49-F238E27FC236}">
                <a16:creationId xmlns:a16="http://schemas.microsoft.com/office/drawing/2014/main" id="{8DD88945-3EE0-7376-5903-70F3C7B13C7E}"/>
              </a:ext>
            </a:extLst>
          </p:cNvPr>
          <p:cNvPicPr>
            <a:picLocks noChangeAspect="1"/>
          </p:cNvPicPr>
          <p:nvPr/>
        </p:nvPicPr>
        <p:blipFill>
          <a:blip r:embed="rId9"/>
          <a:srcRect r="2252" b="1950"/>
          <a:stretch/>
        </p:blipFill>
        <p:spPr>
          <a:xfrm>
            <a:off x="145479" y="1741109"/>
            <a:ext cx="3172463" cy="3487238"/>
          </a:xfrm>
          <a:prstGeom prst="rect">
            <a:avLst/>
          </a:prstGeom>
        </p:spPr>
      </p:pic>
    </p:spTree>
    <p:extLst>
      <p:ext uri="{BB962C8B-B14F-4D97-AF65-F5344CB8AC3E}">
        <p14:creationId xmlns:p14="http://schemas.microsoft.com/office/powerpoint/2010/main" val="3425737292"/>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TM10001115[[fn=Paquete]]</Template>
  <TotalTime>6508</TotalTime>
  <Words>616</Words>
  <Application>Microsoft Office PowerPoint</Application>
  <PresentationFormat>Panorámica</PresentationFormat>
  <Paragraphs>69</Paragraphs>
  <Slides>7</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7</vt:i4>
      </vt:variant>
    </vt:vector>
  </HeadingPairs>
  <TitlesOfParts>
    <vt:vector size="12" baseType="lpstr">
      <vt:lpstr>Arial</vt:lpstr>
      <vt:lpstr>Arial Black</vt:lpstr>
      <vt:lpstr>Calibri</vt:lpstr>
      <vt:lpstr>Calibri Light</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Enrique Eduardo Encalada Sánchez</dc:creator>
  <cp:lastModifiedBy>Admin</cp:lastModifiedBy>
  <cp:revision>417</cp:revision>
  <cp:lastPrinted>2024-07-08T17:24:56Z</cp:lastPrinted>
  <dcterms:created xsi:type="dcterms:W3CDTF">2021-04-16T16:11:05Z</dcterms:created>
  <dcterms:modified xsi:type="dcterms:W3CDTF">2024-10-18T20:07:52Z</dcterms:modified>
</cp:coreProperties>
</file>