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6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318" r:id="rId3"/>
    <p:sldId id="319" r:id="rId4"/>
    <p:sldId id="267" r:id="rId5"/>
    <p:sldId id="268" r:id="rId6"/>
    <p:sldId id="329" r:id="rId7"/>
    <p:sldId id="325" r:id="rId8"/>
    <p:sldId id="266" r:id="rId9"/>
    <p:sldId id="269" r:id="rId10"/>
    <p:sldId id="332" r:id="rId11"/>
    <p:sldId id="337" r:id="rId12"/>
    <p:sldId id="264" r:id="rId13"/>
    <p:sldId id="270" r:id="rId14"/>
    <p:sldId id="330" r:id="rId15"/>
    <p:sldId id="271" r:id="rId16"/>
    <p:sldId id="333" r:id="rId17"/>
    <p:sldId id="338" r:id="rId18"/>
    <p:sldId id="334" r:id="rId19"/>
    <p:sldId id="265" r:id="rId20"/>
    <p:sldId id="320" r:id="rId21"/>
    <p:sldId id="327" r:id="rId22"/>
    <p:sldId id="336" r:id="rId23"/>
    <p:sldId id="326" r:id="rId24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6" roundtripDataSignature="AMtx7mht5CsPo9Ajptt/UZZ8xwyuBEp90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SBETH BADILLO" initials="AB" lastIdx="1" clrIdx="0">
    <p:extLst>
      <p:ext uri="{19B8F6BF-5375-455C-9EA6-DF929625EA0E}">
        <p15:presenceInfo xmlns:p15="http://schemas.microsoft.com/office/powerpoint/2012/main" userId="ARISBETH BADIL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56" autoAdjust="0"/>
    <p:restoredTop sz="95032" autoAdjust="0"/>
  </p:normalViewPr>
  <p:slideViewPr>
    <p:cSldViewPr snapToGrid="0">
      <p:cViewPr>
        <p:scale>
          <a:sx n="70" d="100"/>
          <a:sy n="70" d="100"/>
        </p:scale>
        <p:origin x="906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3\MIR\IMDAI%202T%202023\Gr&#225;fica%20Trimestral%20de%20Avance%20IMDAI%202Tr2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</a:t>
            </a: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+mn-lt"/>
                <a:ea typeface="+mn-ea"/>
                <a:cs typeface="+mn-cs"/>
              </a:rPr>
              <a:t>PROPÓSITO POBLACIÓN ATENDIDA 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2024 </a:t>
            </a:r>
          </a:p>
        </c:rich>
      </c:tx>
      <c:layout>
        <c:manualLayout>
          <c:xMode val="edge"/>
          <c:yMode val="edge"/>
          <c:x val="0.1152971873092041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VU'!$B$4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VU'!$C$3</c:f>
              <c:strCache>
                <c:ptCount val="1"/>
                <c:pt idx="0">
                  <c:v>Población Atendida</c:v>
                </c:pt>
              </c:strCache>
            </c:strRef>
          </c:cat>
          <c:val>
            <c:numRef>
              <c:f>'Propósito VU'!$C$4</c:f>
              <c:numCache>
                <c:formatCode>#,##0</c:formatCode>
                <c:ptCount val="1"/>
                <c:pt idx="0">
                  <c:v>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60-4561-BE29-76BA109848F0}"/>
            </c:ext>
          </c:extLst>
        </c:ser>
        <c:ser>
          <c:idx val="1"/>
          <c:order val="1"/>
          <c:tx>
            <c:strRef>
              <c:f>'Propósito VU'!$B$5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VU'!$C$3</c:f>
              <c:strCache>
                <c:ptCount val="1"/>
                <c:pt idx="0">
                  <c:v>Población Atendida</c:v>
                </c:pt>
              </c:strCache>
            </c:strRef>
          </c:cat>
          <c:val>
            <c:numRef>
              <c:f>'Propósito VU'!$C$5</c:f>
              <c:numCache>
                <c:formatCode>#,##0</c:formatCode>
                <c:ptCount val="1"/>
                <c:pt idx="0">
                  <c:v>5379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60-4561-BE29-76BA109848F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4929304"/>
        <c:axId val="24235704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6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8975060123621608E-2"/>
                  <c:y val="-0.18764596012007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52043413148312"/>
                      <c:h val="7.35767709240212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3060-4561-BE29-76BA109848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VU'!$C$3</c:f>
              <c:strCache>
                <c:ptCount val="1"/>
                <c:pt idx="0">
                  <c:v>Población Atendida</c:v>
                </c:pt>
              </c:strCache>
            </c:strRef>
          </c:cat>
          <c:val>
            <c:numRef>
              <c:f>'Propósito VU'!$C$6</c:f>
              <c:numCache>
                <c:formatCode>0.00%</c:formatCode>
                <c:ptCount val="1"/>
                <c:pt idx="0">
                  <c:v>1.0758000000000001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060-4561-BE29-76BA109848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692936"/>
        <c:axId val="242280152"/>
      </c:lineChart>
      <c:catAx>
        <c:axId val="2449293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2357040"/>
        <c:crosses val="autoZero"/>
        <c:auto val="1"/>
        <c:lblAlgn val="ctr"/>
        <c:lblOffset val="100"/>
        <c:noMultiLvlLbl val="0"/>
      </c:catAx>
      <c:valAx>
        <c:axId val="24235704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Población</a:t>
                </a:r>
                <a:r>
                  <a:rPr lang="es-MX" baseline="0"/>
                  <a:t> Atendida</a:t>
                </a:r>
                <a:endParaRPr lang="es-MX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4929304"/>
        <c:crosses val="autoZero"/>
        <c:crossBetween val="between"/>
      </c:valAx>
      <c:valAx>
        <c:axId val="242280152"/>
        <c:scaling>
          <c:orientation val="minMax"/>
          <c:max val="1.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2692936"/>
        <c:crosses val="max"/>
        <c:crossBetween val="between"/>
      </c:valAx>
      <c:catAx>
        <c:axId val="24269293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4228015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 b="0" dirty="0"/>
              <a:t>META PLANEADA Y ALCANZADA A NIVEL COMPONENTE </a:t>
            </a:r>
            <a:r>
              <a:rPr lang="es-MX" b="1" dirty="0"/>
              <a:t>EN </a:t>
            </a:r>
            <a:r>
              <a:rPr lang="es-ES" sz="1200" b="1" i="0" u="none" strike="noStrike" kern="1200" spc="0" baseline="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HERRAMIENTAS DE DESARROLLO ADMINISTRATIVO E INNOVACIÓN</a:t>
            </a:r>
            <a:r>
              <a:rPr lang="es-MX" sz="1200" b="1" i="0" u="none" strike="noStrike" kern="1200" spc="0" baseline="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/>
                </a:solidFill>
                <a:effectLst/>
              </a:rPr>
              <a:t>TERCER</a:t>
            </a:r>
            <a:r>
              <a:rPr lang="es-MX" b="0" dirty="0"/>
              <a:t> TRIMESTRE 2024 </a:t>
            </a:r>
          </a:p>
        </c:rich>
      </c:tx>
      <c:layout>
        <c:manualLayout>
          <c:xMode val="edge"/>
          <c:yMode val="edge"/>
          <c:x val="0.11482799231865258"/>
          <c:y val="1.11242171559640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776390167793467"/>
          <c:y val="0.27527336701353011"/>
          <c:w val="0.69074553690472051"/>
          <c:h val="0.552871427721607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DAI'!$B$4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DAI'!$C$3</c:f>
              <c:strCache>
                <c:ptCount val="1"/>
                <c:pt idx="0">
                  <c:v>MANUALES ADMINISTRATIVOS DISEÑADOS Y ACTUALIZADOS</c:v>
                </c:pt>
              </c:strCache>
            </c:strRef>
          </c:cat>
          <c:val>
            <c:numRef>
              <c:f>'Componente DAI'!$C$4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3F-45FA-8F29-18046709B21C}"/>
            </c:ext>
          </c:extLst>
        </c:ser>
        <c:ser>
          <c:idx val="1"/>
          <c:order val="1"/>
          <c:tx>
            <c:strRef>
              <c:f>'Componente DAI'!$B$5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DAI'!$C$3</c:f>
              <c:strCache>
                <c:ptCount val="1"/>
                <c:pt idx="0">
                  <c:v>MANUALES ADMINISTRATIVOS DISEÑADOS Y ACTUALIZADOS</c:v>
                </c:pt>
              </c:strCache>
            </c:strRef>
          </c:cat>
          <c:val>
            <c:numRef>
              <c:f>'Componente DAI'!$C$5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3F-45FA-8F29-18046709B2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3912120"/>
        <c:axId val="26391251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6439775888236988E-2"/>
                  <c:y val="-4.7672056526327618E-2"/>
                </c:manualLayout>
              </c:layout>
              <c:tx>
                <c:rich>
                  <a:bodyPr/>
                  <a:lstStyle/>
                  <a:p>
                    <a:fld id="{5809A11F-0EC6-4BB5-A792-22893335D411}" type="VALUE">
                      <a:rPr lang="en-US" b="1"/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23F-45FA-8F29-18046709B2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DAI'!$C$3</c:f>
              <c:strCache>
                <c:ptCount val="1"/>
                <c:pt idx="0">
                  <c:v>MANUALES ADMINISTRATIVOS DISEÑADOS Y ACTUALIZADOS</c:v>
                </c:pt>
              </c:strCache>
            </c:strRef>
          </c:cat>
          <c:val>
            <c:numRef>
              <c:f>'Componente DAI'!$C$6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23F-45FA-8F29-18046709B21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3836280"/>
        <c:axId val="263912904"/>
      </c:lineChart>
      <c:catAx>
        <c:axId val="263912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3912512"/>
        <c:crosses val="autoZero"/>
        <c:auto val="1"/>
        <c:lblAlgn val="ctr"/>
        <c:lblOffset val="100"/>
        <c:noMultiLvlLbl val="0"/>
      </c:catAx>
      <c:valAx>
        <c:axId val="263912512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Manuales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3912120"/>
        <c:crosses val="autoZero"/>
        <c:crossBetween val="between"/>
        <c:majorUnit val="1"/>
      </c:valAx>
      <c:valAx>
        <c:axId val="263912904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3836280"/>
        <c:crosses val="max"/>
        <c:crossBetween val="between"/>
      </c:valAx>
      <c:catAx>
        <c:axId val="26383628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391290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 sz="10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MANUALES </a:t>
            </a:r>
            <a:r>
              <a:rPr lang="es-MX" sz="1200" b="1" i="0" baseline="0" dirty="0">
                <a:effectLst/>
              </a:rPr>
              <a:t>ADMINISTRATIVOS REVISADOS Y VALIDADOS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 </a:t>
            </a: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5264698754198411"/>
          <c:y val="9.8822898975706609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DAI'!$B$4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DAI'!$C$4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A1-4516-8FD6-32CEAAB52825}"/>
            </c:ext>
          </c:extLst>
        </c:ser>
        <c:ser>
          <c:idx val="1"/>
          <c:order val="1"/>
          <c:tx>
            <c:strRef>
              <c:f>'Actividad DAI'!$B$5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DAI'!$C$5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A1-4516-8FD6-32CEAAB528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3837064"/>
        <c:axId val="2638374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2716083780851453E-3"/>
                  <c:y val="0.150111938745786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A1-4516-8FD6-32CEAAB528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A1-4516-8FD6-32CEAAB528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3838240"/>
        <c:axId val="263837848"/>
      </c:lineChart>
      <c:catAx>
        <c:axId val="2638370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3837456"/>
        <c:crosses val="autoZero"/>
        <c:auto val="1"/>
        <c:lblAlgn val="ctr"/>
        <c:lblOffset val="100"/>
        <c:noMultiLvlLbl val="0"/>
      </c:catAx>
      <c:valAx>
        <c:axId val="263837456"/>
        <c:scaling>
          <c:orientation val="minMax"/>
          <c:max val="12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Estructuras Orgánicas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3837064"/>
        <c:crosses val="autoZero"/>
        <c:crossBetween val="between"/>
        <c:majorUnit val="1"/>
      </c:valAx>
      <c:valAx>
        <c:axId val="263837848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3838240"/>
        <c:crosses val="max"/>
        <c:crossBetween val="between"/>
      </c:valAx>
      <c:catAx>
        <c:axId val="26383824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383784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ESTRUCTURAS ORGÁNICAS ANALIZADAS Y EVALUADAS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20037709779733665"/>
          <c:y val="6.0085575657352515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DAI'!$B$4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DAI'!$C$4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A1-4516-8FD6-32CEAAB52825}"/>
            </c:ext>
          </c:extLst>
        </c:ser>
        <c:ser>
          <c:idx val="1"/>
          <c:order val="1"/>
          <c:tx>
            <c:strRef>
              <c:f>'Actividad DAI'!$B$5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DAI'!$C$5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A1-4516-8FD6-32CEAAB528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3839024"/>
        <c:axId val="263839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5024077516243578E-2"/>
                  <c:y val="3.73686765705408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A1-4516-8FD6-32CEAAB528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A1-4516-8FD6-32CEAAB528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4723448"/>
        <c:axId val="263839808"/>
      </c:lineChart>
      <c:catAx>
        <c:axId val="2638390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3839416"/>
        <c:crosses val="autoZero"/>
        <c:auto val="1"/>
        <c:lblAlgn val="ctr"/>
        <c:lblOffset val="100"/>
        <c:noMultiLvlLbl val="0"/>
      </c:catAx>
      <c:valAx>
        <c:axId val="263839416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Estructuras Orgánicas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3839024"/>
        <c:crosses val="autoZero"/>
        <c:crossBetween val="between"/>
        <c:majorUnit val="1"/>
      </c:valAx>
      <c:valAx>
        <c:axId val="263839808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723448"/>
        <c:crosses val="max"/>
        <c:crossBetween val="between"/>
      </c:valAx>
      <c:catAx>
        <c:axId val="26472344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383980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ELABORACIÓN DE LINEAMIENTOS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20250348534385543"/>
          <c:y val="1.13876937594631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DAI'!$B$4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DAI'!$C$4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A1-4516-8FD6-32CEAAB52825}"/>
            </c:ext>
          </c:extLst>
        </c:ser>
        <c:ser>
          <c:idx val="1"/>
          <c:order val="1"/>
          <c:tx>
            <c:strRef>
              <c:f>'Actividad DAI'!$B$5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A1-4516-8FD6-32CEAAB528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4724232"/>
        <c:axId val="26472462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8.8663783726016313E-3"/>
                  <c:y val="4.0891903513517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A1-4516-8FD6-32CEAAB528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A1-4516-8FD6-32CEAAB528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4725408"/>
        <c:axId val="264725016"/>
      </c:lineChart>
      <c:catAx>
        <c:axId val="2647242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4724624"/>
        <c:crosses val="autoZero"/>
        <c:auto val="1"/>
        <c:lblAlgn val="ctr"/>
        <c:lblOffset val="100"/>
        <c:noMultiLvlLbl val="0"/>
      </c:catAx>
      <c:valAx>
        <c:axId val="264724624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Estructuras Orgánicas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724232"/>
        <c:crosses val="autoZero"/>
        <c:crossBetween val="between"/>
        <c:majorUnit val="0.5"/>
      </c:valAx>
      <c:valAx>
        <c:axId val="264725016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725408"/>
        <c:crosses val="max"/>
        <c:crossBetween val="between"/>
      </c:valAx>
      <c:catAx>
        <c:axId val="2647254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472501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EVALUACIONES CIUDADANAS DE ATENCIÓN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20037709779733665"/>
          <c:y val="9.357912696100869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DAI'!$B$4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DAI'!$C$4</c:f>
              <c:numCache>
                <c:formatCode>General</c:formatCode>
                <c:ptCount val="1"/>
                <c:pt idx="0">
                  <c:v>1600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A1-4516-8FD6-32CEAAB52825}"/>
            </c:ext>
          </c:extLst>
        </c:ser>
        <c:ser>
          <c:idx val="1"/>
          <c:order val="1"/>
          <c:tx>
            <c:strRef>
              <c:f>'Actividad DAI'!$B$5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DAI'!$C$5</c:f>
              <c:numCache>
                <c:formatCode>General</c:formatCode>
                <c:ptCount val="1"/>
                <c:pt idx="0">
                  <c:v>1610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A1-4516-8FD6-32CEAAB528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4726192"/>
        <c:axId val="26472658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7.8752880078065859E-4"/>
                  <c:y val="-0.3360933793849610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100.62%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7DA1-4516-8FD6-32CEAAB528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DAI'!$C$6</c:f>
              <c:numCache>
                <c:formatCode>0.00%</c:formatCode>
                <c:ptCount val="1"/>
                <c:pt idx="0">
                  <c:v>1.0062500000000001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A1-4516-8FD6-32CEAAB528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807800"/>
        <c:axId val="264726976"/>
      </c:lineChart>
      <c:catAx>
        <c:axId val="2647261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4726584"/>
        <c:crosses val="autoZero"/>
        <c:auto val="1"/>
        <c:lblAlgn val="ctr"/>
        <c:lblOffset val="100"/>
        <c:noMultiLvlLbl val="0"/>
      </c:catAx>
      <c:valAx>
        <c:axId val="264726584"/>
        <c:scaling>
          <c:orientation val="minMax"/>
          <c:max val="18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Estructuras Orgánicas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726192"/>
        <c:crosses val="autoZero"/>
        <c:crossBetween val="between"/>
        <c:majorUnit val="300"/>
      </c:valAx>
      <c:valAx>
        <c:axId val="264726976"/>
        <c:scaling>
          <c:orientation val="minMax"/>
          <c:max val="1.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807800"/>
        <c:crosses val="max"/>
        <c:crossBetween val="between"/>
      </c:valAx>
      <c:catAx>
        <c:axId val="24580780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472697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</a:t>
            </a: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>
              <a:defRPr/>
            </a:pPr>
            <a:r>
              <a:rPr lang="es-ES" sz="12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CAPACITACIONES A LAS Y LOS TRABAJADORES DE LAS DEPENDENCIAS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DAI'!$B$4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DAI'!$C$4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A1-4516-8FD6-32CEAAB52825}"/>
            </c:ext>
          </c:extLst>
        </c:ser>
        <c:ser>
          <c:idx val="1"/>
          <c:order val="1"/>
          <c:tx>
            <c:strRef>
              <c:f>'Actividad DAI'!$B$5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A1-4516-8FD6-32CEAAB5282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5808584"/>
        <c:axId val="24580897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2913207710403145E-3"/>
                  <c:y val="3.73686765705408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A1-4516-8FD6-32CEAAB528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DAI'!$C$3</c:f>
              <c:strCache>
                <c:ptCount val="1"/>
                <c:pt idx="0">
                  <c:v>ESTRUCTURAS ORGÁNICAS ANALIZADAS Y EVALUADAS</c:v>
                </c:pt>
              </c:strCache>
            </c:strRef>
          </c:cat>
          <c:val>
            <c:numRef>
              <c:f>'Actividad DAI'!$C$6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DA1-4516-8FD6-32CEAAB528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809760"/>
        <c:axId val="245809368"/>
      </c:lineChart>
      <c:catAx>
        <c:axId val="2458085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5808976"/>
        <c:crosses val="autoZero"/>
        <c:auto val="1"/>
        <c:lblAlgn val="ctr"/>
        <c:lblOffset val="100"/>
        <c:noMultiLvlLbl val="0"/>
      </c:catAx>
      <c:valAx>
        <c:axId val="245808976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Estructuras Orgánicas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808584"/>
        <c:crosses val="autoZero"/>
        <c:crossBetween val="between"/>
        <c:majorUnit val="0.2"/>
      </c:valAx>
      <c:valAx>
        <c:axId val="245809368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809760"/>
        <c:crosses val="max"/>
        <c:crossBetween val="between"/>
      </c:valAx>
      <c:catAx>
        <c:axId val="24580976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458093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 b="0" dirty="0"/>
              <a:t>META PLANEADA Y ALCANZADA A NIVEL COMPONENTE </a:t>
            </a:r>
            <a:r>
              <a:rPr lang="es-MX" b="1" dirty="0"/>
              <a:t>IMPLEMENTACIÓN</a:t>
            </a:r>
            <a:r>
              <a:rPr lang="es-MX" b="1" baseline="0" dirty="0"/>
              <a:t> DE HERRAMIENTAS DIGITALES</a:t>
            </a:r>
            <a:r>
              <a:rPr lang="es-MX" b="1" dirty="0"/>
              <a:t>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/>
                </a:solidFill>
                <a:effectLst/>
              </a:rPr>
              <a:t>TERCER</a:t>
            </a:r>
            <a:r>
              <a:rPr lang="es-MX" b="0" dirty="0"/>
              <a:t> TRIMESTRE 2024 </a:t>
            </a:r>
          </a:p>
        </c:rich>
      </c:tx>
      <c:layout>
        <c:manualLayout>
          <c:xMode val="edge"/>
          <c:yMode val="edge"/>
          <c:x val="0.19273041590954976"/>
          <c:y val="1.44881087214716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776390167793467"/>
          <c:y val="0.27527336701353011"/>
          <c:w val="0.69074553690472051"/>
          <c:h val="0.552871427721607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DGC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DGC '!$C$3</c:f>
              <c:strCache>
                <c:ptCount val="1"/>
                <c:pt idx="0">
                  <c:v>IMPLEMENTACION DE HERRAMIENTAS DIGITALES</c:v>
                </c:pt>
              </c:strCache>
            </c:strRef>
          </c:cat>
          <c:val>
            <c:numRef>
              <c:f>'Componente DGC '!$C$4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A2-4804-83EC-8FA5F0B2E000}"/>
            </c:ext>
          </c:extLst>
        </c:ser>
        <c:ser>
          <c:idx val="1"/>
          <c:order val="1"/>
          <c:tx>
            <c:strRef>
              <c:f>'Componente DGC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DGC '!$C$3</c:f>
              <c:strCache>
                <c:ptCount val="1"/>
                <c:pt idx="0">
                  <c:v>IMPLEMENTACION DE HERRAMIENTAS DIGITALES</c:v>
                </c:pt>
              </c:strCache>
            </c:strRef>
          </c:cat>
          <c:val>
            <c:numRef>
              <c:f>'Componente DGC '!$C$5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A2-4804-83EC-8FA5F0B2E0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5810544"/>
        <c:axId val="24581093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6439775888236988E-2"/>
                  <c:y val="-4.7672056526327618E-2"/>
                </c:manualLayout>
              </c:layout>
              <c:tx>
                <c:rich>
                  <a:bodyPr/>
                  <a:lstStyle/>
                  <a:p>
                    <a:fld id="{5809A11F-0EC6-4BB5-A792-22893335D411}" type="VALUE">
                      <a:rPr lang="en-US" b="1"/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5A2-4804-83EC-8FA5F0B2E0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DGC '!$C$3</c:f>
              <c:strCache>
                <c:ptCount val="1"/>
                <c:pt idx="0">
                  <c:v>IMPLEMENTACION DE HERRAMIENTAS DIGITALES</c:v>
                </c:pt>
              </c:strCache>
            </c:strRef>
          </c:cat>
          <c:val>
            <c:numRef>
              <c:f>'Componente DGC 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5A2-4804-83EC-8FA5F0B2E00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4452040"/>
        <c:axId val="245811328"/>
      </c:lineChart>
      <c:catAx>
        <c:axId val="245810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5810936"/>
        <c:crosses val="autoZero"/>
        <c:auto val="1"/>
        <c:lblAlgn val="ctr"/>
        <c:lblOffset val="100"/>
        <c:noMultiLvlLbl val="0"/>
      </c:catAx>
      <c:valAx>
        <c:axId val="245810936"/>
        <c:scaling>
          <c:orientation val="minMax"/>
          <c:max val="2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Manuales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810544"/>
        <c:crosses val="autoZero"/>
        <c:crossBetween val="between"/>
        <c:majorUnit val="1"/>
      </c:valAx>
      <c:valAx>
        <c:axId val="24581132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452040"/>
        <c:crosses val="max"/>
        <c:crossBetween val="between"/>
      </c:valAx>
      <c:catAx>
        <c:axId val="26445204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4581132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 sz="10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AVANCE </a:t>
            </a:r>
            <a:r>
              <a:rPr lang="es-ES" sz="12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INTEROPERABILIDAD REMTYS-CNARTYS</a:t>
            </a:r>
            <a:endParaRPr lang="es-MX" sz="1200" b="1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1812808590046905"/>
          <c:y val="3.213526620911118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DGC (4)'!$B$4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DGC (4)'!$C$3</c:f>
              <c:strCache>
                <c:ptCount val="1"/>
                <c:pt idx="0">
                  <c:v>AVANCE IMPLEMENTACIÓN DE LA API</c:v>
                </c:pt>
              </c:strCache>
            </c:strRef>
          </c:cat>
          <c:val>
            <c:numRef>
              <c:f>'Actividad DGC (4)'!$C$4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88-42DE-8C41-6919EA30E6A8}"/>
            </c:ext>
          </c:extLst>
        </c:ser>
        <c:ser>
          <c:idx val="1"/>
          <c:order val="1"/>
          <c:tx>
            <c:strRef>
              <c:f>'Actividad DGC (4)'!$B$5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DGC (4)'!$C$3</c:f>
              <c:strCache>
                <c:ptCount val="1"/>
                <c:pt idx="0">
                  <c:v>AVANCE IMPLEMENTACIÓN DE LA API</c:v>
                </c:pt>
              </c:strCache>
            </c:strRef>
          </c:cat>
          <c:val>
            <c:numRef>
              <c:f>'Actividad DGC (4)'!$C$5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88-42DE-8C41-6919EA30E6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4452824"/>
        <c:axId val="2644532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499997185039535E-2"/>
                  <c:y val="-3.35533372376897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A88-42DE-8C41-6919EA30E6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DGC (4)'!$C$3</c:f>
              <c:strCache>
                <c:ptCount val="1"/>
                <c:pt idx="0">
                  <c:v>AVANCE IMPLEMENTACIÓN DE LA API</c:v>
                </c:pt>
              </c:strCache>
            </c:strRef>
          </c:cat>
          <c:val>
            <c:numRef>
              <c:f>'Actividad DGC (4)'!$C$6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A88-42DE-8C41-6919EA30E6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4454000"/>
        <c:axId val="264453608"/>
      </c:lineChart>
      <c:catAx>
        <c:axId val="264452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4453216"/>
        <c:crosses val="autoZero"/>
        <c:auto val="1"/>
        <c:lblAlgn val="ctr"/>
        <c:lblOffset val="100"/>
        <c:noMultiLvlLbl val="0"/>
      </c:catAx>
      <c:valAx>
        <c:axId val="26445321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Solicitudes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452824"/>
        <c:crosses val="autoZero"/>
        <c:crossBetween val="between"/>
      </c:valAx>
      <c:valAx>
        <c:axId val="264453608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454000"/>
        <c:crosses val="max"/>
        <c:crossBetween val="between"/>
      </c:valAx>
      <c:catAx>
        <c:axId val="26445400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445360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AVANCE </a:t>
            </a:r>
            <a:r>
              <a:rPr lang="es-ES" sz="12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SIVU</a:t>
            </a:r>
            <a:endParaRPr lang="es-MX" sz="1200" b="1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9246713967266038"/>
          <c:y val="5.2763999819805672E-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DGC (4)'!$B$4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DGC (4)'!$C$3</c:f>
              <c:strCache>
                <c:ptCount val="1"/>
                <c:pt idx="0">
                  <c:v>AVANCE IMPLEMENTACIÓN DE LA API</c:v>
                </c:pt>
              </c:strCache>
            </c:strRef>
          </c:cat>
          <c:val>
            <c:numRef>
              <c:f>'Actividad DGC (4)'!$C$4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88-42DE-8C41-6919EA30E6A8}"/>
            </c:ext>
          </c:extLst>
        </c:ser>
        <c:ser>
          <c:idx val="1"/>
          <c:order val="1"/>
          <c:tx>
            <c:strRef>
              <c:f>'Actividad DGC (4)'!$B$5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DGC (4)'!$C$3</c:f>
              <c:strCache>
                <c:ptCount val="1"/>
                <c:pt idx="0">
                  <c:v>AVANCE IMPLEMENTACIÓN DE LA API</c:v>
                </c:pt>
              </c:strCache>
            </c:strRef>
          </c:cat>
          <c:val>
            <c:numRef>
              <c:f>'Actividad DGC (4)'!$C$5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88-42DE-8C41-6919EA30E6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4454784"/>
        <c:axId val="26445517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499997185039535E-2"/>
                  <c:y val="-3.35533372376897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A88-42DE-8C41-6919EA30E6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DGC (4)'!$C$3</c:f>
              <c:strCache>
                <c:ptCount val="1"/>
                <c:pt idx="0">
                  <c:v>AVANCE IMPLEMENTACIÓN DE LA API</c:v>
                </c:pt>
              </c:strCache>
            </c:strRef>
          </c:cat>
          <c:val>
            <c:numRef>
              <c:f>'Actividad DGC (4)'!$C$6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A88-42DE-8C41-6919EA30E6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5182864"/>
        <c:axId val="264455568"/>
      </c:lineChart>
      <c:catAx>
        <c:axId val="264454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4455176"/>
        <c:crosses val="autoZero"/>
        <c:auto val="1"/>
        <c:lblAlgn val="ctr"/>
        <c:lblOffset val="100"/>
        <c:noMultiLvlLbl val="0"/>
      </c:catAx>
      <c:valAx>
        <c:axId val="264455176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Solicitudes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4454784"/>
        <c:crosses val="autoZero"/>
        <c:crossBetween val="between"/>
      </c:valAx>
      <c:valAx>
        <c:axId val="264455568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5182864"/>
        <c:crosses val="max"/>
        <c:crossBetween val="between"/>
      </c:valAx>
      <c:catAx>
        <c:axId val="2651828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44555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 PLANEADA Y ALCANZADA A NIVEL PROPÓSITO  </a:t>
            </a:r>
            <a:r>
              <a:rPr lang="es-MX" sz="1200" b="1" i="0" baseline="0" dirty="0">
                <a:effectLst/>
              </a:rPr>
              <a:t>DEPENDENCIAS MUNICIPALES ATENDIDAS</a:t>
            </a:r>
          </a:p>
          <a:p>
            <a:pPr>
              <a:defRPr/>
            </a:pPr>
            <a:r>
              <a:rPr lang="es-MX" sz="1200" b="0" i="0" u="none" strike="noStrike" baseline="0" dirty="0"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3389796394696443"/>
          <c:y val="2.96958657614395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MR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MR '!$C$3</c:f>
              <c:strCache>
                <c:ptCount val="1"/>
                <c:pt idx="0">
                  <c:v>Dependencias Municipales atendidas</c:v>
                </c:pt>
              </c:strCache>
            </c:strRef>
          </c:cat>
          <c:val>
            <c:numRef>
              <c:f>'Propósito MR '!$C$4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70-4B7C-92F8-788EE3475106}"/>
            </c:ext>
          </c:extLst>
        </c:ser>
        <c:ser>
          <c:idx val="1"/>
          <c:order val="1"/>
          <c:tx>
            <c:strRef>
              <c:f>'Propósito MR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MR '!$C$3</c:f>
              <c:strCache>
                <c:ptCount val="1"/>
                <c:pt idx="0">
                  <c:v>Dependencias Municipales atendidas</c:v>
                </c:pt>
              </c:strCache>
            </c:strRef>
          </c:cat>
          <c:val>
            <c:numRef>
              <c:f>'Propósito MR '!$C$5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70-4B7C-92F8-788EE34751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2365784"/>
        <c:axId val="2132657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6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9856947001483353E-2"/>
                  <c:y val="-7.7237063952063811E-2"/>
                </c:manualLayout>
              </c:layout>
              <c:tx>
                <c:rich>
                  <a:bodyPr/>
                  <a:lstStyle/>
                  <a:p>
                    <a:fld id="{B28FBA7F-71BD-4C9B-A6CB-AE0C28377BB1}" type="VALUE">
                      <a:rPr lang="en-US" b="1"/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770-4B7C-92F8-788EE34751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MR '!$C$3</c:f>
              <c:strCache>
                <c:ptCount val="1"/>
                <c:pt idx="0">
                  <c:v>Dependencias Municipales atendidas</c:v>
                </c:pt>
              </c:strCache>
            </c:strRef>
          </c:cat>
          <c:val>
            <c:numRef>
              <c:f>'Propósito MR 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770-4B7C-92F8-788EE34751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547656"/>
        <c:axId val="8922816"/>
      </c:lineChart>
      <c:catAx>
        <c:axId val="24236578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13265744"/>
        <c:crosses val="autoZero"/>
        <c:auto val="1"/>
        <c:lblAlgn val="ctr"/>
        <c:lblOffset val="100"/>
        <c:noMultiLvlLbl val="0"/>
      </c:catAx>
      <c:valAx>
        <c:axId val="2132657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Dependencias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2365784"/>
        <c:crosses val="autoZero"/>
        <c:crossBetween val="between"/>
      </c:valAx>
      <c:valAx>
        <c:axId val="892281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2547656"/>
        <c:crosses val="max"/>
        <c:crossBetween val="between"/>
      </c:valAx>
      <c:catAx>
        <c:axId val="24254765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92281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baseline="0" dirty="0">
                <a:effectLst/>
              </a:rPr>
              <a:t>META PLANEADA Y ALCANZADA A NIVEL COMPONENTE </a:t>
            </a:r>
          </a:p>
          <a:p>
            <a:pPr>
              <a:defRPr/>
            </a:pPr>
            <a:r>
              <a:rPr lang="es-MX" sz="1400" b="1" i="0" baseline="0" dirty="0">
                <a:effectLst/>
              </a:rPr>
              <a:t>TRÁMITES Y SERVICIOS GESTIONADOS </a:t>
            </a:r>
          </a:p>
          <a:p>
            <a:pPr>
              <a:defRPr/>
            </a:pPr>
            <a:r>
              <a:rPr lang="es-MX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MX" sz="1400" b="0" i="0" baseline="0" dirty="0">
                <a:effectLst/>
              </a:rPr>
              <a:t>TRIMESTRE 2024</a:t>
            </a:r>
            <a:endParaRPr lang="es-MX" sz="1400" b="0" dirty="0">
              <a:effectLst/>
            </a:endParaRPr>
          </a:p>
        </c:rich>
      </c:tx>
      <c:layout>
        <c:manualLayout>
          <c:xMode val="edge"/>
          <c:yMode val="edge"/>
          <c:x val="0.17221915408320757"/>
          <c:y val="3.97948694432661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VU'!$B$4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VU'!$C$3</c:f>
              <c:strCache>
                <c:ptCount val="1"/>
                <c:pt idx="0">
                  <c:v>Trámites y Servicios gestionados</c:v>
                </c:pt>
              </c:strCache>
            </c:strRef>
          </c:cat>
          <c:val>
            <c:numRef>
              <c:f>'Componente VU'!$C$4</c:f>
              <c:numCache>
                <c:formatCode>General</c:formatCode>
                <c:ptCount val="1"/>
                <c:pt idx="0">
                  <c:v>11000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4B-46C9-8975-4A71641A4BF4}"/>
            </c:ext>
          </c:extLst>
        </c:ser>
        <c:ser>
          <c:idx val="1"/>
          <c:order val="1"/>
          <c:tx>
            <c:strRef>
              <c:f>'Componente VU'!$B$5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VU'!$C$3</c:f>
              <c:strCache>
                <c:ptCount val="1"/>
                <c:pt idx="0">
                  <c:v>Trámites y Servicios gestionados</c:v>
                </c:pt>
              </c:strCache>
            </c:strRef>
          </c:cat>
          <c:val>
            <c:numRef>
              <c:f>'Componente VU'!$C$5</c:f>
              <c:numCache>
                <c:formatCode>General</c:formatCode>
                <c:ptCount val="1"/>
                <c:pt idx="0">
                  <c:v>16674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4B-46C9-8975-4A71641A4B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1732640"/>
        <c:axId val="21173303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1682181572632672E-2"/>
                  <c:y val="0.101635392392277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4B-46C9-8975-4A71641A4B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VU'!$C$3</c:f>
              <c:strCache>
                <c:ptCount val="1"/>
                <c:pt idx="0">
                  <c:v>Trámites y Servicios gestionados</c:v>
                </c:pt>
              </c:strCache>
            </c:strRef>
          </c:cat>
          <c:val>
            <c:numRef>
              <c:f>'Componente VU'!$C$6</c:f>
              <c:numCache>
                <c:formatCode>0.00%</c:formatCode>
                <c:ptCount val="1"/>
                <c:pt idx="0">
                  <c:v>1.5158181818181817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94B-46C9-8975-4A71641A4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733816"/>
        <c:axId val="211733424"/>
      </c:lineChart>
      <c:catAx>
        <c:axId val="211732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1733032"/>
        <c:crosses val="autoZero"/>
        <c:auto val="1"/>
        <c:lblAlgn val="ctr"/>
        <c:lblOffset val="100"/>
        <c:noMultiLvlLbl val="0"/>
      </c:catAx>
      <c:valAx>
        <c:axId val="211733032"/>
        <c:scaling>
          <c:orientation val="minMax"/>
          <c:max val="2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Trámites y Servicios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11732640"/>
        <c:crosses val="autoZero"/>
        <c:crossBetween val="between"/>
        <c:majorUnit val="1000"/>
        <c:minorUnit val="1000"/>
      </c:valAx>
      <c:valAx>
        <c:axId val="211733424"/>
        <c:scaling>
          <c:orientation val="minMax"/>
          <c:max val="1.8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11733816"/>
        <c:crosses val="max"/>
        <c:crossBetween val="between"/>
        <c:majorUnit val="0.1"/>
      </c:valAx>
      <c:catAx>
        <c:axId val="21173381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1173342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ASESORÍAS BRINDADAS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25744810644419325"/>
          <c:y val="3.7213261482879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VU'!$B$4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VU'!$C$3</c:f>
              <c:strCache>
                <c:ptCount val="1"/>
                <c:pt idx="0">
                  <c:v>Asesorías Brindadas</c:v>
                </c:pt>
              </c:strCache>
            </c:strRef>
          </c:cat>
          <c:val>
            <c:numRef>
              <c:f>'Actividad VU'!$C$4</c:f>
              <c:numCache>
                <c:formatCode>General</c:formatCode>
                <c:ptCount val="1"/>
                <c:pt idx="0">
                  <c:v>3500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D6-4E57-91F8-1FB907951CBA}"/>
            </c:ext>
          </c:extLst>
        </c:ser>
        <c:ser>
          <c:idx val="1"/>
          <c:order val="1"/>
          <c:tx>
            <c:strRef>
              <c:f>'Actividad VU'!$B$5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VU'!$C$3</c:f>
              <c:strCache>
                <c:ptCount val="1"/>
                <c:pt idx="0">
                  <c:v>Asesorías Brindadas</c:v>
                </c:pt>
              </c:strCache>
            </c:strRef>
          </c:cat>
          <c:val>
            <c:numRef>
              <c:f>'Actividad VU'!$C$5</c:f>
              <c:numCache>
                <c:formatCode>General</c:formatCode>
                <c:ptCount val="1"/>
                <c:pt idx="0">
                  <c:v>2177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D6-4E57-91F8-1FB907951CB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1734600"/>
        <c:axId val="21173499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4.5963926378753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7D6-4E57-91F8-1FB907951C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VU'!$C$3</c:f>
              <c:strCache>
                <c:ptCount val="1"/>
                <c:pt idx="0">
                  <c:v>Asesorías Brindadas</c:v>
                </c:pt>
              </c:strCache>
            </c:strRef>
          </c:cat>
          <c:val>
            <c:numRef>
              <c:f>'Actividad VU'!$C$6</c:f>
              <c:numCache>
                <c:formatCode>0.00%</c:formatCode>
                <c:ptCount val="1"/>
                <c:pt idx="0">
                  <c:v>0.622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7D6-4E57-91F8-1FB907951C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4736176"/>
        <c:axId val="211735384"/>
      </c:lineChart>
      <c:catAx>
        <c:axId val="211734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1734992"/>
        <c:crosses val="autoZero"/>
        <c:auto val="1"/>
        <c:lblAlgn val="ctr"/>
        <c:lblOffset val="100"/>
        <c:noMultiLvlLbl val="0"/>
      </c:catAx>
      <c:valAx>
        <c:axId val="211734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Asesorías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11734600"/>
        <c:crosses val="autoZero"/>
        <c:crossBetween val="between"/>
      </c:valAx>
      <c:valAx>
        <c:axId val="21173538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4736176"/>
        <c:crosses val="max"/>
        <c:crossBetween val="between"/>
      </c:valAx>
      <c:catAx>
        <c:axId val="2447361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1173538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DESDE LA VENTANILLA INCLUSIVA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25947568178817454"/>
          <c:y val="3.7213261482879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VU'!$B$4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VU'!$C$3</c:f>
              <c:strCache>
                <c:ptCount val="1"/>
                <c:pt idx="0">
                  <c:v>Asesorías Brindadas</c:v>
                </c:pt>
              </c:strCache>
            </c:strRef>
          </c:cat>
          <c:val>
            <c:numRef>
              <c:f>'Actividad VU'!$C$4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D6-4E57-91F8-1FB907951CBA}"/>
            </c:ext>
          </c:extLst>
        </c:ser>
        <c:ser>
          <c:idx val="1"/>
          <c:order val="1"/>
          <c:tx>
            <c:strRef>
              <c:f>'Actividad VU'!$B$5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VU'!$C$3</c:f>
              <c:strCache>
                <c:ptCount val="1"/>
                <c:pt idx="0">
                  <c:v>Asesorías Brindadas</c:v>
                </c:pt>
              </c:strCache>
            </c:strRef>
          </c:cat>
          <c:val>
            <c:numRef>
              <c:f>'Actividad VU'!$C$5</c:f>
              <c:numCache>
                <c:formatCode>General</c:formatCode>
                <c:ptCount val="1"/>
                <c:pt idx="0">
                  <c:v>1424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D6-4E57-91F8-1FB907951CB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4736960"/>
        <c:axId val="24473735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4.5963926378753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7D6-4E57-91F8-1FB907951C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VU'!$C$3</c:f>
              <c:strCache>
                <c:ptCount val="1"/>
                <c:pt idx="0">
                  <c:v>Asesorías Brindadas</c:v>
                </c:pt>
              </c:strCache>
            </c:strRef>
          </c:cat>
          <c:val>
            <c:numRef>
              <c:f>'Actividad VU'!$C$6</c:f>
              <c:numCache>
                <c:formatCode>0.00%</c:formatCode>
                <c:ptCount val="1"/>
                <c:pt idx="0">
                  <c:v>0.71199999999999997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7D6-4E57-91F8-1FB907951C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4738136"/>
        <c:axId val="244737744"/>
      </c:lineChart>
      <c:catAx>
        <c:axId val="2447369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4737352"/>
        <c:crosses val="autoZero"/>
        <c:auto val="1"/>
        <c:lblAlgn val="ctr"/>
        <c:lblOffset val="100"/>
        <c:noMultiLvlLbl val="0"/>
      </c:catAx>
      <c:valAx>
        <c:axId val="244737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Asesorías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4736960"/>
        <c:crosses val="autoZero"/>
        <c:crossBetween val="between"/>
      </c:valAx>
      <c:valAx>
        <c:axId val="24473774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4738136"/>
        <c:crosses val="max"/>
        <c:crossBetween val="between"/>
      </c:valAx>
      <c:catAx>
        <c:axId val="24473813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4473774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 PLANEADA Y ALCANZADA A NIVEL COMPONENTE </a:t>
            </a:r>
          </a:p>
          <a:p>
            <a:pPr>
              <a:defRPr/>
            </a:pPr>
            <a:r>
              <a:rPr lang="es-MX" sz="1400" b="1" i="0" baseline="0" dirty="0">
                <a:effectLst/>
              </a:rPr>
              <a:t>TRÁMITES Y SERVICIOS SIMPLIFICADOS </a:t>
            </a:r>
          </a:p>
          <a:p>
            <a:pPr>
              <a:defRPr/>
            </a:pPr>
            <a:r>
              <a:rPr lang="es-MX" sz="1200" b="0" i="0" u="none" strike="noStrike" baseline="0" dirty="0"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4612249599449792"/>
          <c:y val="1.557563550702435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MR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MR '!$C$3</c:f>
              <c:strCache>
                <c:ptCount val="1"/>
                <c:pt idx="0">
                  <c:v>TRÁMITES Y SERVICIOS SIMPLIFICADOS</c:v>
                </c:pt>
              </c:strCache>
            </c:strRef>
          </c:cat>
          <c:val>
            <c:numRef>
              <c:f>'Componente MR '!$C$4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F0-42D3-9F91-FCA5143D81D0}"/>
            </c:ext>
          </c:extLst>
        </c:ser>
        <c:ser>
          <c:idx val="1"/>
          <c:order val="1"/>
          <c:tx>
            <c:strRef>
              <c:f>'Componente MR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MR '!$C$3</c:f>
              <c:strCache>
                <c:ptCount val="1"/>
                <c:pt idx="0">
                  <c:v>TRÁMITES Y SERVICIOS SIMPLIFICADOS</c:v>
                </c:pt>
              </c:strCache>
            </c:strRef>
          </c:cat>
          <c:val>
            <c:numRef>
              <c:f>'Componente MR '!$C$5</c:f>
              <c:numCache>
                <c:formatCode>General</c:formatCode>
                <c:ptCount val="1"/>
                <c:pt idx="0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F0-42D3-9F91-FCA5143D81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4738920"/>
        <c:axId val="24473931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9598583641611728E-3"/>
                  <c:y val="-0.29203711929250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0F0-42D3-9F91-FCA5143D81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MR '!$C$3</c:f>
              <c:strCache>
                <c:ptCount val="1"/>
                <c:pt idx="0">
                  <c:v>TRÁMITES Y SERVICIOS SIMPLIFICADOS</c:v>
                </c:pt>
              </c:strCache>
            </c:strRef>
          </c:cat>
          <c:val>
            <c:numRef>
              <c:f>'Componente MR '!$C$6</c:f>
              <c:numCache>
                <c:formatCode>0.00%</c:formatCode>
                <c:ptCount val="1"/>
                <c:pt idx="0">
                  <c:v>0.97499999999999998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0F0-42D3-9F91-FCA5143D81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941696"/>
        <c:axId val="244739704"/>
      </c:lineChart>
      <c:catAx>
        <c:axId val="244738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4739312"/>
        <c:crosses val="autoZero"/>
        <c:auto val="1"/>
        <c:lblAlgn val="ctr"/>
        <c:lblOffset val="100"/>
        <c:noMultiLvlLbl val="0"/>
      </c:catAx>
      <c:valAx>
        <c:axId val="244739312"/>
        <c:scaling>
          <c:orientation val="minMax"/>
          <c:max val="42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Trámites y Servicios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4738920"/>
        <c:crosses val="autoZero"/>
        <c:crossBetween val="between"/>
        <c:majorUnit val="5"/>
      </c:valAx>
      <c:valAx>
        <c:axId val="244739704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941696"/>
        <c:crosses val="max"/>
        <c:crossBetween val="between"/>
      </c:valAx>
      <c:catAx>
        <c:axId val="24594169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4473970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ES" sz="1200" b="1" i="0" baseline="0" dirty="0">
                <a:effectLst/>
              </a:rPr>
              <a:t>REFORMULACIÓN INTEGRAL DE TRÁMITES Y SERVICIOS 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776089685768934"/>
          <c:y val="2.6780448420320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MR'!$B$4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MR'!$C$4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3D-442E-A92D-FCE6DAAF874D}"/>
            </c:ext>
          </c:extLst>
        </c:ser>
        <c:ser>
          <c:idx val="1"/>
          <c:order val="1"/>
          <c:tx>
            <c:strRef>
              <c:f>'Actividad MR'!$B$5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MR'!$C$5</c:f>
              <c:numCache>
                <c:formatCode>General</c:formatCode>
                <c:ptCount val="1"/>
                <c:pt idx="0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3D-442E-A92D-FCE6DAAF87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5942480"/>
        <c:axId val="24594287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9.8216247622359212E-3"/>
                  <c:y val="-4.0603601616668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3D-442E-A92D-FCE6DAAF87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MR'!$C$6</c:f>
              <c:numCache>
                <c:formatCode>0.00%</c:formatCode>
                <c:ptCount val="1"/>
                <c:pt idx="0">
                  <c:v>0.97499999999999998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33D-442E-A92D-FCE6DAAF87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943656"/>
        <c:axId val="245943264"/>
      </c:lineChart>
      <c:catAx>
        <c:axId val="245942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5942872"/>
        <c:crosses val="autoZero"/>
        <c:auto val="1"/>
        <c:lblAlgn val="ctr"/>
        <c:lblOffset val="100"/>
        <c:noMultiLvlLbl val="0"/>
      </c:catAx>
      <c:valAx>
        <c:axId val="245942872"/>
        <c:scaling>
          <c:orientation val="minMax"/>
          <c:max val="42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Solicitudes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942480"/>
        <c:crosses val="autoZero"/>
        <c:crossBetween val="between"/>
      </c:valAx>
      <c:valAx>
        <c:axId val="24594326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943656"/>
        <c:crosses val="max"/>
        <c:crossBetween val="between"/>
      </c:valAx>
      <c:catAx>
        <c:axId val="24594365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4594326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ES" sz="1200" b="1" i="0" baseline="0" dirty="0">
                <a:effectLst/>
              </a:rPr>
              <a:t>CURSOS Y CAPACITACIONES IMPLEMENTADAS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18793979593179835"/>
          <c:y val="2.678044842032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MR'!$B$4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MR'!$C$4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3D-442E-A92D-FCE6DAAF874D}"/>
            </c:ext>
          </c:extLst>
        </c:ser>
        <c:ser>
          <c:idx val="1"/>
          <c:order val="1"/>
          <c:tx>
            <c:strRef>
              <c:f>'Actividad MR'!$B$5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MR'!$C$5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3D-442E-A92D-FCE6DAAF87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5944440"/>
        <c:axId val="24594483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499997185039535E-2"/>
                  <c:y val="-8.36956641126988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3D-442E-A92D-FCE6DAAF87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33D-442E-A92D-FCE6DAAF87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3909376"/>
        <c:axId val="245945224"/>
      </c:lineChart>
      <c:catAx>
        <c:axId val="245944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5944832"/>
        <c:crosses val="autoZero"/>
        <c:auto val="1"/>
        <c:lblAlgn val="ctr"/>
        <c:lblOffset val="100"/>
        <c:noMultiLvlLbl val="0"/>
      </c:catAx>
      <c:valAx>
        <c:axId val="245944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Solicitudes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45944440"/>
        <c:crosses val="autoZero"/>
        <c:crossBetween val="between"/>
      </c:valAx>
      <c:valAx>
        <c:axId val="24594522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3909376"/>
        <c:crosses val="max"/>
        <c:crossBetween val="between"/>
      </c:valAx>
      <c:catAx>
        <c:axId val="2639093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4594522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METAS PLANEADAS Y ALCANZADAS A NIVEL ACTIVIDAD </a:t>
            </a:r>
          </a:p>
          <a:p>
            <a:pPr>
              <a:defRPr/>
            </a:pPr>
            <a:r>
              <a:rPr lang="es-ES" sz="1200" b="1" i="0" baseline="0" dirty="0">
                <a:effectLst/>
              </a:rPr>
              <a:t>CONFERENCIAS Y/O FOROS PÚBLICOS REALIZADOS</a:t>
            </a:r>
          </a:p>
          <a:p>
            <a:pPr>
              <a:defRPr/>
            </a:pPr>
            <a:r>
              <a:rPr lang="es-MX" sz="12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</a:rPr>
              <a:t>TERCER</a:t>
            </a:r>
            <a:r>
              <a:rPr lang="es-MX" sz="1200" b="0" i="0" baseline="0" dirty="0">
                <a:effectLst/>
              </a:rPr>
              <a:t> TRIMESTRE 2024 </a:t>
            </a:r>
            <a:endParaRPr lang="es-MX" sz="1200" b="0" dirty="0">
              <a:effectLst/>
            </a:endParaRPr>
          </a:p>
        </c:rich>
      </c:tx>
      <c:layout>
        <c:manualLayout>
          <c:xMode val="edge"/>
          <c:yMode val="edge"/>
          <c:x val="0.20548401742067823"/>
          <c:y val="3.2243705526529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MR'!$B$4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MR'!$C$4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3D-442E-A92D-FCE6DAAF874D}"/>
            </c:ext>
          </c:extLst>
        </c:ser>
        <c:ser>
          <c:idx val="1"/>
          <c:order val="1"/>
          <c:tx>
            <c:strRef>
              <c:f>'Actividad MR'!$B$5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3D-442E-A92D-FCE6DAAF87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3910160"/>
        <c:axId val="26391055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cat>
            <c:strRef>
              <c:f>'Actividad MR'!$C$3</c:f>
              <c:strCache>
                <c:ptCount val="1"/>
                <c:pt idx="0">
                  <c:v>Atención de solicitudes de la Herramienta Protesta Ciudadana</c:v>
                </c:pt>
              </c:strCache>
            </c:strRef>
          </c:cat>
          <c:val>
            <c:numRef>
              <c:f>'Actividad MR'!$C$6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33D-442E-A92D-FCE6DAAF87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3911336"/>
        <c:axId val="263910944"/>
      </c:lineChart>
      <c:catAx>
        <c:axId val="263910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3910552"/>
        <c:crosses val="autoZero"/>
        <c:auto val="1"/>
        <c:lblAlgn val="ctr"/>
        <c:lblOffset val="100"/>
        <c:noMultiLvlLbl val="0"/>
      </c:catAx>
      <c:valAx>
        <c:axId val="263910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Solicitudes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3910160"/>
        <c:crosses val="autoZero"/>
        <c:crossBetween val="between"/>
      </c:valAx>
      <c:valAx>
        <c:axId val="263910944"/>
        <c:scaling>
          <c:orientation val="minMax"/>
        </c:scaling>
        <c:delete val="1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crossAx val="263911336"/>
        <c:crosses val="max"/>
        <c:crossBetween val="between"/>
      </c:valAx>
      <c:catAx>
        <c:axId val="26391133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391094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980024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6437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e6464d3e9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e6464d3e99_0_2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g1e6464d3e99_0_2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MX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162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154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41310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5435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5470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548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AE48B-793D-4B2D-B3A0-8435D5BF71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32AD50-B0A6-46CD-AD20-7795693A1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243BE8-5AD9-4482-BF84-C7CD5AE72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839345-83FA-41F7-ADF2-FEA86387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13D2C2-FFAA-4372-8D59-E2CBE60D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04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2525B-3A79-4D67-978D-16CAEA8FA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D1B441F-B56A-4166-BB18-CA4EFEA5C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678142-F4FF-4571-8745-AF2F469E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6317D3-9128-4F20-A885-DF4254641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16373C-857E-4992-AFD2-AA536A90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977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BE0D273-D399-4BB8-A85C-219E7074B4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A4402D-5BF5-4C88-8170-61EC4656D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D4AB8F-10B3-475E-A4B4-ADC91C9E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512926-A9BF-4DAC-AC1C-88178D734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C6BD11-2578-4F8A-A3BE-F680E0E1F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756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ED9677-C611-4E99-B990-FD8A5F26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1E9267-ECD5-4579-8B8F-D57CAF855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4DBE6D-0F1F-4BEC-B3B6-640C8BCEE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6642E1-BEBB-4DEF-B423-B19AABD7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BF8C506-E988-4793-90FB-0729DC114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500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20E64-2D4C-48F8-9430-5E7BFA5F5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260E53-21E4-4839-9129-C4425C06E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B148B6-E171-4E4B-9884-B5F25F73E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648046-3817-463B-8F86-522092FD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423FD6-2E08-4AC5-BCE6-57C83B0A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454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254029-9E4E-477F-A956-34F9B5F17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45F08A-2A01-46B8-8D0B-E59AFEBD30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335B81F-0BA3-44EE-B1EA-DFA900BA0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512441-40F2-4E53-8662-A68B58242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7E9791-35D3-4333-9AB6-F5341F48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03DD103-FACF-49F4-BD1B-556E02531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424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76C45-94FB-41A4-A6D4-1355CEA7F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778124-F300-4A2E-8E35-A41B2044D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56972E5-D11D-414B-81E4-E970C4604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35E5C05-7502-4E40-A926-C06482E3FB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E448EB8-ECE3-4158-8502-350BEF996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BC75C73-387A-49D3-9F75-A31F5B37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FF3833C-02A7-4588-99A4-C5212162E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2C4E61E-E973-49C7-BBC3-11AA411D8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3402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7458F-747B-4C0B-B947-ABCCFDB10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58DE460-54E7-472F-AC30-59C5CA8F0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22E25F1-D571-43AA-92DF-BE7EE440E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3824F4-0B01-4EBB-970E-837E5CB5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888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C53629-A155-448E-87FB-563B81F9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9AA9C1B-8C51-43DB-BC38-C1E7F1B8C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48EC08-8157-425E-B97E-F815D05D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7659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94AC76-DCC9-47E3-AB88-CA29E090C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196B70-CDF6-41E9-9F72-1CF3DBC81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748A95-3E42-41F0-B967-1CD3AB4327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882290-E3D8-4BC9-AB39-EB9986C35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50FAFE-5DBD-44AF-826A-D3DCD5A3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40B8D3-412A-4114-A73D-AFFBEA8D6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4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DB048-73A3-4503-ACF8-5E022EA94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03519C9-681D-41D1-9C12-834F364B4C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0F101D3-0370-4A8D-9ECD-B303C111B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3752A81-68A2-465B-B382-C3B12666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EC8B4D-610B-4561-818F-5F3CF7C86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4F63A9-3EDE-400A-82BA-B7F596205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66050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243FACF-FAB0-4B6C-95F9-1ABD42E06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0DD7D2-E0F8-4F1F-A712-CD38F40C4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6C43A5-03BB-4E37-82D4-EC3768E8D6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C3536B-2713-477D-9508-F379561E8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1892FF-CDC5-478A-A037-141E5A798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42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0"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110" y="2178149"/>
            <a:ext cx="3987026" cy="3250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5109" y="463493"/>
            <a:ext cx="11823700" cy="1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3109470" y="4623586"/>
            <a:ext cx="9043542" cy="2049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</a:t>
            </a:r>
            <a:r>
              <a:rPr lang="es-MX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 AVANCES EN CUMPLIMIENTO DE METAS Y OBJETIVOS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PROGRAMA DE MODERNIZACIÓN EN MATERIA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 MEJORA REGULATORIA 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 DE AVANCE EN CUMPLIMIENTO DE METAS</a:t>
            </a:r>
            <a:endParaRPr sz="16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UNIDAD RESPONSABLE: </a:t>
            </a:r>
            <a:r>
              <a:rPr lang="es-MX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INSTITUTO MUNICIPAL DE DESARROLLO ADMINISTRATIVO E INNOVACIÓN</a:t>
            </a:r>
            <a:endParaRPr sz="16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832949" y="5961153"/>
            <a:ext cx="175881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OCTUBRE 2024</a:t>
            </a:r>
            <a:endParaRPr dirty="0"/>
          </a:p>
        </p:txBody>
      </p:sp>
      <p:sp>
        <p:nvSpPr>
          <p:cNvPr id="92" name="Google Shape;92;p1"/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Cancún, Quintana Roo</a:t>
            </a:r>
            <a:endParaRPr/>
          </a:p>
        </p:txBody>
      </p:sp>
      <p:pic>
        <p:nvPicPr>
          <p:cNvPr id="93" name="Google Shape;93;p1"/>
          <p:cNvPicPr preferRelativeResize="0"/>
          <p:nvPr/>
        </p:nvPicPr>
        <p:blipFill rotWithShape="1">
          <a:blip r:embed="rId6">
            <a:alphaModFix/>
          </a:blip>
          <a:srcRect l="28767"/>
          <a:stretch/>
        </p:blipFill>
        <p:spPr>
          <a:xfrm>
            <a:off x="7735824" y="565100"/>
            <a:ext cx="4085475" cy="161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C9633DAD-167B-4504-8FB9-C1F657433A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08" y="715100"/>
            <a:ext cx="1946595" cy="84852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ADFE047-A963-0F4C-0CF5-FB3BBD802FC5}"/>
              </a:ext>
            </a:extLst>
          </p:cNvPr>
          <p:cNvSpPr txBox="1"/>
          <p:nvPr/>
        </p:nvSpPr>
        <p:spPr>
          <a:xfrm>
            <a:off x="3651186" y="2755229"/>
            <a:ext cx="86173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SUBCOMITÉ SECTORIAL DEL EJE 1 BUEN GOBIERNO </a:t>
            </a:r>
          </a:p>
          <a:p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DÉCIMA PRIMERA SESIÓN ORDINARIA DEL EJERCICIO 2024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B63A8D2-1F85-4382-B9B8-F510E08EAC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3190" y="887424"/>
            <a:ext cx="1095123" cy="10673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7" y="1141512"/>
            <a:ext cx="1118446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Capacitaciones en materia de Mejora Regulatoria.</a:t>
            </a:r>
          </a:p>
          <a:p>
            <a:endParaRPr lang="es-MX" dirty="0"/>
          </a:p>
          <a:p>
            <a:pPr algn="just"/>
            <a:r>
              <a:rPr lang="es-ES" dirty="0"/>
              <a:t>Este indicador muestra las capacitaciones realizadas, durante este trimestre se logró el 100% de la meta planeada, lo cual representa el 58.82% de la meta anual, gracias al trabajo en conjunto con los enlaces y las áreas que realizan diferentes trámites y servicios del municipio.</a:t>
            </a:r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AE72D1B-6D14-47C8-8F0F-24D91D9E07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1135130"/>
              </p:ext>
            </p:extLst>
          </p:nvPr>
        </p:nvGraphicFramePr>
        <p:xfrm>
          <a:off x="3179298" y="2618840"/>
          <a:ext cx="6229878" cy="4108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7606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BCB95-6AB3-2332-535E-22CE42FE7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2B8E5B2-B563-3710-CABE-CC282DC686C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663BD7F-B90D-0CCC-A7F5-324B6DBB64DE}"/>
              </a:ext>
            </a:extLst>
          </p:cNvPr>
          <p:cNvSpPr txBox="1"/>
          <p:nvPr/>
        </p:nvSpPr>
        <p:spPr>
          <a:xfrm>
            <a:off x="503767" y="1000835"/>
            <a:ext cx="111844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Difusión de las Herramientas de Mejora Regulatoria para la Ciudadanía.</a:t>
            </a:r>
          </a:p>
          <a:p>
            <a:endParaRPr lang="es-MX" dirty="0"/>
          </a:p>
          <a:p>
            <a:pPr algn="just"/>
            <a:r>
              <a:rPr lang="es-ES" dirty="0"/>
              <a:t>En este trimestre, no se programaron acciones en la actividad de conferencias y/o foros públicos realizados, sin embargo, se realizó un foro no contemplado.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Durante este trimestre se alcanzó el 50% de la meta anual.</a:t>
            </a:r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EE35673D-BC20-9DE7-D533-5F80810488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4055187"/>
              </p:ext>
            </p:extLst>
          </p:nvPr>
        </p:nvGraphicFramePr>
        <p:xfrm>
          <a:off x="3048000" y="2755160"/>
          <a:ext cx="6361176" cy="3950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3343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/>
          <p:nvPr/>
        </p:nvSpPr>
        <p:spPr>
          <a:xfrm>
            <a:off x="1042439" y="263277"/>
            <a:ext cx="99441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Mejora Regulatoria</a:t>
            </a:r>
            <a:endParaRPr/>
          </a:p>
        </p:txBody>
      </p:sp>
      <p:pic>
        <p:nvPicPr>
          <p:cNvPr id="155" name="Google Shape;15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1284410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5222F68-50F2-8FB8-E6BD-B929BE78AE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2603"/>
          <a:stretch/>
        </p:blipFill>
        <p:spPr>
          <a:xfrm>
            <a:off x="5919537" y="4128642"/>
            <a:ext cx="5646821" cy="23448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33C17CB6-4EE2-A74F-4680-BFADF3A7DC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2128"/>
          <a:stretch/>
        </p:blipFill>
        <p:spPr>
          <a:xfrm>
            <a:off x="5919537" y="1442541"/>
            <a:ext cx="5646821" cy="248114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64464BD0-5F7C-84D3-93B1-A6FE6FF3B43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949" t="2254" b="7353"/>
          <a:stretch/>
        </p:blipFill>
        <p:spPr>
          <a:xfrm>
            <a:off x="465053" y="4071246"/>
            <a:ext cx="5258535" cy="245122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2AA7D86F-3228-7E48-C405-4FEDA714351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23381"/>
          <a:stretch/>
        </p:blipFill>
        <p:spPr>
          <a:xfrm>
            <a:off x="465055" y="1442541"/>
            <a:ext cx="5258534" cy="24512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DESARROLLO ADMINISTRATIVO E INNOVACIÓN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HERRAMIENTAS DE DESARROLLO ADMINISTRATIVO E INNOVACIÓN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B077CE-6C48-7579-D1D3-EF8E79C7FA5B}"/>
              </a:ext>
            </a:extLst>
          </p:cNvPr>
          <p:cNvSpPr txBox="1"/>
          <p:nvPr/>
        </p:nvSpPr>
        <p:spPr>
          <a:xfrm>
            <a:off x="450186" y="1414991"/>
            <a:ext cx="112916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 </a:t>
            </a:r>
            <a:r>
              <a:rPr lang="es-ES" dirty="0">
                <a:solidFill>
                  <a:prstClr val="black"/>
                </a:solidFill>
              </a:rPr>
              <a:t>permitir </a:t>
            </a: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transparencia, simplificación de los procesos administrativos y la calidad de atención de los trámites y servicios, se implementaron el 100% de las herramientas planeadas para el tercer trimestre 2024 y se alcanza el </a:t>
            </a:r>
            <a:r>
              <a:rPr lang="es-ES" dirty="0">
                <a:solidFill>
                  <a:prstClr val="black"/>
                </a:solidFill>
              </a:rPr>
              <a:t>68.75</a:t>
            </a: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 de lo programado para el año en curso.</a:t>
            </a:r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78818AD-2AE4-4A4A-AFEC-3FCB711994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9233030"/>
              </p:ext>
            </p:extLst>
          </p:nvPr>
        </p:nvGraphicFramePr>
        <p:xfrm>
          <a:off x="3580307" y="2690337"/>
          <a:ext cx="4683913" cy="3631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9200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625641" y="742981"/>
            <a:ext cx="109567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Manuales Administrativos para las unidades y dependencias municipales Revisados y Validados</a:t>
            </a:r>
            <a:r>
              <a:rPr lang="es-MX" dirty="0"/>
              <a:t>. </a:t>
            </a:r>
          </a:p>
          <a:p>
            <a:endParaRPr lang="es-MX" dirty="0"/>
          </a:p>
          <a:p>
            <a:r>
              <a:rPr lang="es-ES" dirty="0"/>
              <a:t>Durante el tercer trimestre 2024 se revisaron y validaron un total de 12 manuales de procedimientos y de organización, lo que representa el 100% de la meta planeada y se alcanza el 95.35% del objetivo anual.</a:t>
            </a:r>
            <a:endParaRPr lang="es-MX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684DB0E0-308A-4CFF-923D-5BF0C0B57F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7873545"/>
              </p:ext>
            </p:extLst>
          </p:nvPr>
        </p:nvGraphicFramePr>
        <p:xfrm>
          <a:off x="2771335" y="2377440"/>
          <a:ext cx="6564689" cy="4023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8285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545432" y="965995"/>
            <a:ext cx="1110113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dirty="0"/>
              <a:t>Análisis y evaluación de las estructuras orgánicas propuestas por las dependencias, unidades y entidades de la Administración Pública Municipal. </a:t>
            </a:r>
          </a:p>
          <a:p>
            <a:endParaRPr lang="es-MX" dirty="0"/>
          </a:p>
          <a:p>
            <a:pPr algn="just"/>
            <a:r>
              <a:rPr lang="es-ES" dirty="0"/>
              <a:t>Gracias al trabajo activo con los enlaces municipales se logra el 100% de la meta planeada, lo cual representa el 70.83% del objetivo anual.</a:t>
            </a:r>
            <a:endParaRPr lang="es-MX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684DB0E0-308A-4CFF-923D-5BF0C0B57F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5569455"/>
              </p:ext>
            </p:extLst>
          </p:nvPr>
        </p:nvGraphicFramePr>
        <p:xfrm>
          <a:off x="3048000" y="2666337"/>
          <a:ext cx="6288024" cy="3942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5946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586854" y="742981"/>
            <a:ext cx="110410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Elaboración de lineamientos, manuales, protocolos administrativos y/o políticas públicas realizados.</a:t>
            </a:r>
            <a:br>
              <a:rPr lang="es-ES" dirty="0"/>
            </a:br>
            <a:br>
              <a:rPr lang="es-ES" dirty="0"/>
            </a:br>
            <a:r>
              <a:rPr lang="es-ES" dirty="0"/>
              <a:t>Este tercer trimestre se logró lo programado en la elaboración de lineamientos, alcanzando 100% de la meta, para el año llevamos 50% de lo planeado para el periodo.</a:t>
            </a:r>
            <a:endParaRPr lang="es-MX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684DB0E0-308A-4CFF-923D-5BF0C0B57F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1964625"/>
              </p:ext>
            </p:extLst>
          </p:nvPr>
        </p:nvGraphicFramePr>
        <p:xfrm>
          <a:off x="2799471" y="2194560"/>
          <a:ext cx="6440541" cy="4461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7122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E19AA-2396-F500-1878-EDB63AEC2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41D2C66-C87A-7F4B-84F7-ECE1421739FB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3D8CD62-222A-81E6-C975-C92BC7AA1025}"/>
              </a:ext>
            </a:extLst>
          </p:cNvPr>
          <p:cNvSpPr txBox="1"/>
          <p:nvPr/>
        </p:nvSpPr>
        <p:spPr>
          <a:xfrm>
            <a:off x="445826" y="934050"/>
            <a:ext cx="113003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Evaluaciones ciudadanas de atención de trámites y servicios brindados por las unidades administrativas municipales. En este tercer trimestre se logró superar lo programado, alcanzando el 100.62% de cumplimiento de la meta.</a:t>
            </a:r>
          </a:p>
          <a:p>
            <a:endParaRPr lang="es-ES" dirty="0"/>
          </a:p>
          <a:p>
            <a:r>
              <a:rPr lang="es-ES" dirty="0"/>
              <a:t>En el periodo llevamos 71.55% de avance anual.</a:t>
            </a:r>
            <a:endParaRPr lang="es-MX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7CFB8155-CF4F-30FA-F775-C8E5A33515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863969"/>
              </p:ext>
            </p:extLst>
          </p:nvPr>
        </p:nvGraphicFramePr>
        <p:xfrm>
          <a:off x="2855976" y="2588455"/>
          <a:ext cx="6288024" cy="4117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5731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313898" y="865811"/>
            <a:ext cx="113538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Capacitaciones a las y los trabajadores de las dependencias y entidades municipales para el desarrollo administrativo e innovación del Municipio. Se logró la meta estimada para el trimestre, con el 100% de cumplimiento de lo programado en el periodo.</a:t>
            </a:r>
          </a:p>
          <a:p>
            <a:endParaRPr lang="es-ES" dirty="0"/>
          </a:p>
          <a:p>
            <a:r>
              <a:rPr lang="es-ES" dirty="0"/>
              <a:t>El objetivo anual avanza a un 66.67% de la meta programada.</a:t>
            </a:r>
            <a:endParaRPr lang="es-MX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684DB0E0-308A-4CFF-923D-5BF0C0B57F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9014252"/>
              </p:ext>
            </p:extLst>
          </p:nvPr>
        </p:nvGraphicFramePr>
        <p:xfrm>
          <a:off x="3048000" y="2727180"/>
          <a:ext cx="6314364" cy="3700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6553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Desarrollo Administrativo e Innovación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902286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E28E09E-B7B3-B0FD-7891-5DA857C6B2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0207" y="3864422"/>
            <a:ext cx="4300898" cy="293140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2E053DA-FD71-A3CE-3048-2474307035D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5024"/>
          <a:stretch/>
        </p:blipFill>
        <p:spPr>
          <a:xfrm>
            <a:off x="7043931" y="1124711"/>
            <a:ext cx="4965701" cy="266090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679C985-C7D0-33E7-880B-9CCAA79542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1844" r="10489" b="6619"/>
          <a:stretch/>
        </p:blipFill>
        <p:spPr>
          <a:xfrm>
            <a:off x="310895" y="1005927"/>
            <a:ext cx="6608520" cy="327355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C06F0AA-E8EB-3927-14E1-83F65A4C95B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7611"/>
          <a:stretch/>
        </p:blipFill>
        <p:spPr>
          <a:xfrm>
            <a:off x="182367" y="4331299"/>
            <a:ext cx="7269311" cy="23913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A8C669B-725C-487E-B0C1-2B0E7906D07E}"/>
              </a:ext>
            </a:extLst>
          </p:cNvPr>
          <p:cNvSpPr txBox="1"/>
          <p:nvPr/>
        </p:nvSpPr>
        <p:spPr>
          <a:xfrm>
            <a:off x="2741216" y="204598"/>
            <a:ext cx="60936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HACE EL </a:t>
            </a:r>
            <a:r>
              <a:rPr lang="es-E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PROGRAMA DE MODERNIZACIÓN EN MATERIA </a:t>
            </a:r>
            <a:endParaRPr lang="es-ES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MEJORA REGULATORIA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A79980B-5A70-46D4-8A3E-BD515392152D}"/>
              </a:ext>
            </a:extLst>
          </p:cNvPr>
          <p:cNvSpPr txBox="1"/>
          <p:nvPr/>
        </p:nvSpPr>
        <p:spPr>
          <a:xfrm>
            <a:off x="650682" y="1165391"/>
            <a:ext cx="5451944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BRINDAR A LA POBLACIÓN Y A LAS DEPENDENCIAS MUNICIPALES LA ATENCIÓN INTEGRAL A TRAVÉS DE LA PROMOCIÓN DE UNA MEJORA REGULATORIA ARTICULADA COMO BASE EN UNA POLÍTICA PÚBLICA TRANSVERSAL.</a:t>
            </a:r>
          </a:p>
          <a:p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3A9A03B-62A8-4EBB-894E-B37E95C4577C}"/>
              </a:ext>
            </a:extLst>
          </p:cNvPr>
          <p:cNvSpPr txBox="1"/>
          <p:nvPr/>
        </p:nvSpPr>
        <p:spPr>
          <a:xfrm>
            <a:off x="650682" y="2357809"/>
            <a:ext cx="535917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SE MIDE A TRAVÉS DE DOS INDICADORES DE GESTIÓN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POBLACIÓN ATENDIDA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DEPENDENCIAS ATENDIDAS</a:t>
            </a:r>
          </a:p>
          <a:p>
            <a:endParaRPr lang="es-MX" sz="1500" dirty="0"/>
          </a:p>
          <a:p>
            <a:pPr algn="just"/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ATENDIERON A 5,379 PERSONAS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EL TERCER TRIMESTRE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CON UN AVANCE DEL 10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7.58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 DE LA META PROGRAMA DEL PERIODO.</a:t>
            </a:r>
          </a:p>
          <a:p>
            <a:endParaRPr lang="es-MX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ESTO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REPRESENTA UN AVANCE EN LA META ANUAL DEL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55.35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LA PLANEACIÓN REALIZADA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endParaRPr lang="es-MX" sz="15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BRINDÓ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ATENCIÓN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SEIS DEPENDENCIAS, DE LAS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SEIS QUE SE ESTIMABAN EN EL TRIMESTRE, LOGRANDO UN AVANCE DEL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%, DERIVADO DE LA PARTICIPACIÓN Y CUMPLIMIENTO DE LAS DEPENDENCIAS, CONSIGUIENDO ASÍ, UN AVANCE ANUAL DEL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75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</a:t>
            </a:r>
            <a:endParaRPr lang="es-MX" sz="1600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9191788"/>
              </p:ext>
            </p:extLst>
          </p:nvPr>
        </p:nvGraphicFramePr>
        <p:xfrm>
          <a:off x="7110863" y="839532"/>
          <a:ext cx="4430455" cy="283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F10BC8AB-BED7-4A9C-8880-9501F281C6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5743096"/>
              </p:ext>
            </p:extLst>
          </p:nvPr>
        </p:nvGraphicFramePr>
        <p:xfrm>
          <a:off x="7184015" y="3664097"/>
          <a:ext cx="4357303" cy="2989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GESTIÓN DE CALIDAD MUNICIPAL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B077CE-6C48-7579-D1D3-EF8E79C7FA5B}"/>
              </a:ext>
            </a:extLst>
          </p:cNvPr>
          <p:cNvSpPr txBox="1"/>
          <p:nvPr/>
        </p:nvSpPr>
        <p:spPr>
          <a:xfrm>
            <a:off x="559558" y="833270"/>
            <a:ext cx="1106833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Herramientas Digitales de Reducción de Costos Implementadas. </a:t>
            </a:r>
          </a:p>
          <a:p>
            <a:endParaRPr lang="es-ES" dirty="0">
              <a:solidFill>
                <a:prstClr val="black"/>
              </a:solidFill>
            </a:endParaRPr>
          </a:p>
          <a:p>
            <a:pPr algn="just"/>
            <a:r>
              <a:rPr lang="es-ES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Se trabaja en coordinación con la Dirección de Mejora Regulatoria y la Unidad Jurídica en diversas actividades para promover la calidad en los trámites y servicios ofrecidos en el municipio. En ese sentido, se logró un avance del 100% del cumplimiento en las herramientas digitales consideradas.</a:t>
            </a:r>
          </a:p>
          <a:p>
            <a:endParaRPr lang="es-ES" dirty="0">
              <a:solidFill>
                <a:prstClr val="black"/>
              </a:solidFill>
            </a:endParaRPr>
          </a:p>
          <a:p>
            <a:r>
              <a:rPr lang="es-ES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En cuanto al porcentaje anual representa 55.56% de avance programado para el periodo comprendido.</a:t>
            </a:r>
            <a:endParaRPr lang="es-ES_tradnl" kern="1200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1E1C3DCA-023C-4A6D-BBB8-00421C12CA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115351"/>
              </p:ext>
            </p:extLst>
          </p:nvPr>
        </p:nvGraphicFramePr>
        <p:xfrm>
          <a:off x="2951746" y="3082628"/>
          <a:ext cx="5705856" cy="3775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8074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218B5B7-C47A-2E0B-E665-E57EE3E89EB9}"/>
              </a:ext>
            </a:extLst>
          </p:cNvPr>
          <p:cNvSpPr txBox="1"/>
          <p:nvPr/>
        </p:nvSpPr>
        <p:spPr>
          <a:xfrm>
            <a:off x="464024" y="922187"/>
            <a:ext cx="1130034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Interoperabilidad del Registro Municipal de Trámites y Servicios (REMTYS) con el Catálogo Nacional de Regulación de Trámites y Servicios.</a:t>
            </a:r>
            <a:br>
              <a:rPr lang="es-ES" dirty="0"/>
            </a:br>
            <a:br>
              <a:rPr lang="es-ES" dirty="0"/>
            </a:br>
            <a:r>
              <a:rPr lang="es-ES" dirty="0"/>
              <a:t>Meta trimestral: En coordinación con la Dirección de Tecnologías de la Información y la Dirección de Mejora Regulatoria se encuentra el REMTyS en proceso de captura para continuar con el desarrollo de las APIS vinculantes con el CNARTyS.</a:t>
            </a:r>
          </a:p>
          <a:p>
            <a:endParaRPr lang="es-ES" dirty="0"/>
          </a:p>
          <a:p>
            <a:r>
              <a:rPr lang="es-ES" dirty="0"/>
              <a:t>Meta Anual: El estado a este momento del año es de 75% de avance de la meta anual 2024.</a:t>
            </a:r>
            <a:endParaRPr lang="es-MX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FC8956D-CEFE-436B-9C87-0B8ED3A917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3697479"/>
              </p:ext>
            </p:extLst>
          </p:nvPr>
        </p:nvGraphicFramePr>
        <p:xfrm>
          <a:off x="3111316" y="2953512"/>
          <a:ext cx="5808524" cy="390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36486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218B5B7-C47A-2E0B-E665-E57EE3E89EB9}"/>
              </a:ext>
            </a:extLst>
          </p:cNvPr>
          <p:cNvSpPr txBox="1"/>
          <p:nvPr/>
        </p:nvSpPr>
        <p:spPr>
          <a:xfrm>
            <a:off x="464024" y="858093"/>
            <a:ext cx="1123210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Proyecto de Implementación del Sistema Integral de Ventanilla Única.</a:t>
            </a:r>
          </a:p>
          <a:p>
            <a:endParaRPr lang="es-ES" dirty="0"/>
          </a:p>
          <a:p>
            <a:pPr algn="just"/>
            <a:r>
              <a:rPr lang="es-ES" dirty="0"/>
              <a:t>Meta trimestral: Se han llevado a cabo 2 reuniones de trabajo en donde se ha visto avance en el desarrollo del sistema de captura que servirá para la gestión de trámites a través de la Ventanilla Única, logrando el 100% de cumplimiento de lo planeado en el trimestre.    </a:t>
            </a:r>
          </a:p>
          <a:p>
            <a:pPr algn="just"/>
            <a:r>
              <a:rPr lang="es-ES" dirty="0"/>
              <a:t>              </a:t>
            </a:r>
          </a:p>
          <a:p>
            <a:r>
              <a:rPr lang="es-ES" dirty="0"/>
              <a:t>Meta anual: El avance anual se encuentra en 66.67% de la meta programada.</a:t>
            </a:r>
            <a:endParaRPr lang="es-MX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FC8956D-CEFE-436B-9C87-0B8ED3A917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156877"/>
              </p:ext>
            </p:extLst>
          </p:nvPr>
        </p:nvGraphicFramePr>
        <p:xfrm>
          <a:off x="3111315" y="2889418"/>
          <a:ext cx="5808524" cy="4017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6617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Gestión de Calidad Municipal 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836831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09DE51C-D0BE-FD53-6A2A-4473C64D3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1012102"/>
            <a:ext cx="5704366" cy="301226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7F05FD0-63D7-A3F8-52FC-FFD3544F31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446"/>
          <a:stretch/>
        </p:blipFill>
        <p:spPr>
          <a:xfrm>
            <a:off x="522699" y="3665173"/>
            <a:ext cx="5391135" cy="298890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8BF81C9-3C7D-88EE-AEAC-110E57093BF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911"/>
          <a:stretch/>
        </p:blipFill>
        <p:spPr>
          <a:xfrm>
            <a:off x="6095999" y="4082360"/>
            <a:ext cx="5704366" cy="257172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E67BA3C-24C7-FEA8-FF55-D66CC6DF2B3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3031"/>
          <a:stretch/>
        </p:blipFill>
        <p:spPr>
          <a:xfrm>
            <a:off x="495600" y="1132931"/>
            <a:ext cx="5391135" cy="233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64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Instituto Municipal de Desarrollo Administrativo e Innovación</a:t>
            </a:r>
            <a:endParaRPr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315339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9D45BBD-BB50-0565-4709-535078B996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24" y="3973129"/>
            <a:ext cx="4570476" cy="26069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0EF22D-48D7-05B5-50A5-5FDA153C69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824" y="1479430"/>
            <a:ext cx="4570476" cy="243324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24489F1-2F89-37AE-6C4F-CD1D5388792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4839"/>
          <a:stretch/>
        </p:blipFill>
        <p:spPr>
          <a:xfrm>
            <a:off x="6350000" y="4169018"/>
            <a:ext cx="4826274" cy="241101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7D1A6314-2F8D-0021-1F54-3A329F7A876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5941"/>
          <a:stretch/>
        </p:blipFill>
        <p:spPr>
          <a:xfrm>
            <a:off x="6350000" y="1483477"/>
            <a:ext cx="4826274" cy="241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1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EFA4363-8395-8B45-9EDD-4FD5D6DD92A8}"/>
              </a:ext>
            </a:extLst>
          </p:cNvPr>
          <p:cNvSpPr txBox="1"/>
          <p:nvPr/>
        </p:nvSpPr>
        <p:spPr>
          <a:xfrm>
            <a:off x="588941" y="187462"/>
            <a:ext cx="1072726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</a:t>
            </a:r>
            <a:r>
              <a:rPr lang="es-ES_tradnl" b="1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VENTANILLA ÚNICA DE TRÁMITES Y SERVICIOS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96B0593-8E1E-D30B-0688-CC21A99ACCE1}"/>
              </a:ext>
            </a:extLst>
          </p:cNvPr>
          <p:cNvSpPr txBox="1"/>
          <p:nvPr/>
        </p:nvSpPr>
        <p:spPr>
          <a:xfrm>
            <a:off x="401828" y="713907"/>
            <a:ext cx="113730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Trámites y Servicios gestionados en Dirección de Ventanilla. Derivado de la incorporación de más trámites y servicios al catálogo de atención que brinda la Ventanilla Única, así como la gestión y seguimiento de los trámites en línea, se obtiene el resultado del 151.58% de cumplimiento en lo programado para el trimestre.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Al Tercer Trimestre, se avanza en un 74.65% de lo programado para el 2024.</a:t>
            </a:r>
            <a:endParaRPr lang="es-MX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5809497"/>
              </p:ext>
            </p:extLst>
          </p:nvPr>
        </p:nvGraphicFramePr>
        <p:xfrm>
          <a:off x="2967057" y="2717680"/>
          <a:ext cx="6317619" cy="3952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206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40233" y="742981"/>
            <a:ext cx="1171153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Brindar asesoría personalizada e integral a la ciudadanía Benitojuarense.</a:t>
            </a:r>
          </a:p>
          <a:p>
            <a:endParaRPr lang="es-MX" dirty="0"/>
          </a:p>
          <a:p>
            <a:pPr algn="just"/>
            <a:r>
              <a:rPr lang="es-ES" dirty="0"/>
              <a:t>A través de los diversos módulos y canales digitales se brinda asesoría a la ciudadanía de forma ágil y oportuna permitiéndonos llegar al 62.20% de cumplimiento de la meta del trimestre, pero se detecta una disminución considerable en la apertura de nuevos negocios, que se comprueba con el menor número de asesorías brindadas. </a:t>
            </a:r>
          </a:p>
          <a:p>
            <a:pPr algn="just"/>
            <a:endParaRPr lang="es-ES" dirty="0"/>
          </a:p>
          <a:p>
            <a:pPr algn="just"/>
            <a:r>
              <a:rPr lang="es-ES" dirty="0"/>
              <a:t>En el año llevamos 45.47% de avance en lo programado anual.</a:t>
            </a:r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4920311"/>
              </p:ext>
            </p:extLst>
          </p:nvPr>
        </p:nvGraphicFramePr>
        <p:xfrm>
          <a:off x="2880361" y="2913190"/>
          <a:ext cx="6263639" cy="3673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3535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12243" y="933780"/>
            <a:ext cx="1171153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Asesorías, trámites y servicios brindados desde la Ventanilla Inclusiva a la ciudadanía Benitojuarense</a:t>
            </a:r>
            <a:r>
              <a:rPr lang="es-MX" dirty="0"/>
              <a:t>.</a:t>
            </a:r>
          </a:p>
          <a:p>
            <a:endParaRPr lang="es-MX" dirty="0"/>
          </a:p>
          <a:p>
            <a:pPr algn="just"/>
            <a:r>
              <a:rPr lang="es-ES" dirty="0"/>
              <a:t>Permite medir el número de asesorías, trámites y servicios brindados a la población con discapacidad en el uso del sistema digital, en la gestión de trámites y servicios, llegando a 71.20% de cumplimiento de la meta, en el tercer trimestre, lo que significa en el acumulado anual el 63.93% del objetivo planeado.</a:t>
            </a:r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6096915"/>
              </p:ext>
            </p:extLst>
          </p:nvPr>
        </p:nvGraphicFramePr>
        <p:xfrm>
          <a:off x="2697480" y="2688106"/>
          <a:ext cx="6263639" cy="3673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0335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123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Ventanilla Única de Trámites y Servicios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095883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9F50981-5367-D582-F44E-52BAC55C45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272"/>
          <a:stretch/>
        </p:blipFill>
        <p:spPr>
          <a:xfrm>
            <a:off x="657726" y="1244225"/>
            <a:ext cx="5438274" cy="245988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DAA256B-4D64-3B68-DF21-88922CA637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726" y="3831073"/>
            <a:ext cx="5438274" cy="279720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D55CED5-7B5D-546A-9177-0BE6866640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7249" y="1231545"/>
            <a:ext cx="5047025" cy="251670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954958B-F91B-6961-3D13-718717A2124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9791"/>
          <a:stretch/>
        </p:blipFill>
        <p:spPr>
          <a:xfrm>
            <a:off x="6487249" y="3831072"/>
            <a:ext cx="5047025" cy="279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23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D9052A1-B7BF-86E5-BD36-F2AEE0F28753}"/>
              </a:ext>
            </a:extLst>
          </p:cNvPr>
          <p:cNvSpPr txBox="1"/>
          <p:nvPr/>
        </p:nvSpPr>
        <p:spPr>
          <a:xfrm>
            <a:off x="1820334" y="297190"/>
            <a:ext cx="94318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MEJORA REGULATORIA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?.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s-MX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TRÁMITES Y SERVICIOS MEDIANTE LA APLICACIÓN DE HERRAMIENTAS DE MEJORA REGULATORIA SIMPLIFICADOS.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C1ADA5B-A3DA-FB73-4F7B-1E1777D1C6E8}"/>
              </a:ext>
            </a:extLst>
          </p:cNvPr>
          <p:cNvSpPr txBox="1"/>
          <p:nvPr/>
        </p:nvSpPr>
        <p:spPr>
          <a:xfrm>
            <a:off x="481263" y="1366419"/>
            <a:ext cx="112615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Derivado del seguimiento a las diversas dependencias mediante la aplicación de herramientas de Mejora Regulatoria Simplificados, se obtiene en este trimestre el 97.50% de lo programado en periodo, y se avanza en el año 2024 con el 69.41% de lo planeado. </a:t>
            </a:r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E5E0E0BE-4961-4B9E-9BC1-4B879B9A2D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9575269"/>
              </p:ext>
            </p:extLst>
          </p:nvPr>
        </p:nvGraphicFramePr>
        <p:xfrm>
          <a:off x="3483863" y="2404872"/>
          <a:ext cx="6045147" cy="3981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585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7" y="1141512"/>
            <a:ext cx="1118446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Reformulación integral de trámites y servicios</a:t>
            </a:r>
            <a:r>
              <a:rPr lang="es-MX" dirty="0"/>
              <a:t>.</a:t>
            </a:r>
          </a:p>
          <a:p>
            <a:endParaRPr lang="es-MX" dirty="0"/>
          </a:p>
          <a:p>
            <a:pPr algn="just"/>
            <a:r>
              <a:rPr lang="es-ES" dirty="0"/>
              <a:t>Este indicador muestra los procesos de los trámites y servicios que fueron rediseñados, durante este trimestre se logró el 97.50% de cumplimiento de la meta planeada, lo cual representa el 69.41% de la meta anual, gracias al trabajo en conjunto con los enlaces y los diferentes trámites y servicios del municipio.</a:t>
            </a:r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AE72D1B-6D14-47C8-8F0F-24D91D9E07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3602789"/>
              </p:ext>
            </p:extLst>
          </p:nvPr>
        </p:nvGraphicFramePr>
        <p:xfrm>
          <a:off x="3207434" y="2618840"/>
          <a:ext cx="6201742" cy="4108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23355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3274</TotalTime>
  <Words>1812</Words>
  <Application>Microsoft Office PowerPoint</Application>
  <PresentationFormat>Panorámica</PresentationFormat>
  <Paragraphs>203</Paragraphs>
  <Slides>23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Diego Torres</cp:lastModifiedBy>
  <cp:revision>95</cp:revision>
  <cp:lastPrinted>2024-04-08T18:40:11Z</cp:lastPrinted>
  <dcterms:created xsi:type="dcterms:W3CDTF">2021-04-16T16:11:05Z</dcterms:created>
  <dcterms:modified xsi:type="dcterms:W3CDTF">2024-10-21T22:21:33Z</dcterms:modified>
</cp:coreProperties>
</file>