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theme/themeOverride1.xml" ContentType="application/vnd.openxmlformats-officedocument.themeOverrid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0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charts/chart21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charts/chart22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charts/chart23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charts/chart24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charts/chart25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charts/chart26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ppt/charts/chart27.xml" ContentType="application/vnd.openxmlformats-officedocument.drawingml.chart+xml"/>
  <Override PartName="/ppt/charts/style27.xml" ContentType="application/vnd.ms-office.chartstyle+xml"/>
  <Override PartName="/ppt/charts/colors27.xml" ContentType="application/vnd.ms-office.chartcolorstyle+xml"/>
  <Override PartName="/ppt/charts/chart28.xml" ContentType="application/vnd.openxmlformats-officedocument.drawingml.chart+xml"/>
  <Override PartName="/ppt/charts/style28.xml" ContentType="application/vnd.ms-office.chartstyle+xml"/>
  <Override PartName="/ppt/charts/colors28.xml" ContentType="application/vnd.ms-office.chartcolorstyle+xml"/>
  <Override PartName="/ppt/charts/chart29.xml" ContentType="application/vnd.openxmlformats-officedocument.drawingml.chart+xml"/>
  <Override PartName="/ppt/charts/style29.xml" ContentType="application/vnd.ms-office.chartstyle+xml"/>
  <Override PartName="/ppt/charts/colors29.xml" ContentType="application/vnd.ms-office.chartcolorstyle+xml"/>
  <Override PartName="/ppt/charts/chart30.xml" ContentType="application/vnd.openxmlformats-officedocument.drawingml.chart+xml"/>
  <Override PartName="/ppt/charts/style30.xml" ContentType="application/vnd.ms-office.chartstyle+xml"/>
  <Override PartName="/ppt/charts/colors30.xml" ContentType="application/vnd.ms-office.chartcolorstyle+xml"/>
  <Override PartName="/ppt/charts/chart31.xml" ContentType="application/vnd.openxmlformats-officedocument.drawingml.chart+xml"/>
  <Override PartName="/ppt/charts/style31.xml" ContentType="application/vnd.ms-office.chartstyle+xml"/>
  <Override PartName="/ppt/charts/colors31.xml" ContentType="application/vnd.ms-office.chartcolorstyle+xml"/>
  <Override PartName="/ppt/charts/chart32.xml" ContentType="application/vnd.openxmlformats-officedocument.drawingml.chart+xml"/>
  <Override PartName="/ppt/charts/style32.xml" ContentType="application/vnd.ms-office.chartstyle+xml"/>
  <Override PartName="/ppt/charts/colors32.xml" ContentType="application/vnd.ms-office.chartcolorstyle+xml"/>
  <Override PartName="/ppt/charts/chart33.xml" ContentType="application/vnd.openxmlformats-officedocument.drawingml.chart+xml"/>
  <Override PartName="/ppt/charts/style33.xml" ContentType="application/vnd.ms-office.chartstyle+xml"/>
  <Override PartName="/ppt/charts/colors33.xml" ContentType="application/vnd.ms-office.chartcolorstyle+xml"/>
  <Override PartName="/ppt/charts/chart34.xml" ContentType="application/vnd.openxmlformats-officedocument.drawingml.chart+xml"/>
  <Override PartName="/ppt/charts/style34.xml" ContentType="application/vnd.ms-office.chartstyle+xml"/>
  <Override PartName="/ppt/charts/colors3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68" r:id="rId1"/>
  </p:sldMasterIdLst>
  <p:notesMasterIdLst>
    <p:notesMasterId r:id="rId50"/>
  </p:notesMasterIdLst>
  <p:handoutMasterIdLst>
    <p:handoutMasterId r:id="rId51"/>
  </p:handoutMasterIdLst>
  <p:sldIdLst>
    <p:sldId id="256" r:id="rId2"/>
    <p:sldId id="311" r:id="rId3"/>
    <p:sldId id="312" r:id="rId4"/>
    <p:sldId id="300" r:id="rId5"/>
    <p:sldId id="315" r:id="rId6"/>
    <p:sldId id="332" r:id="rId7"/>
    <p:sldId id="297" r:id="rId8"/>
    <p:sldId id="316" r:id="rId9"/>
    <p:sldId id="334" r:id="rId10"/>
    <p:sldId id="298" r:id="rId11"/>
    <p:sldId id="317" r:id="rId12"/>
    <p:sldId id="335" r:id="rId13"/>
    <p:sldId id="336" r:id="rId14"/>
    <p:sldId id="363" r:id="rId15"/>
    <p:sldId id="299" r:id="rId16"/>
    <p:sldId id="319" r:id="rId17"/>
    <p:sldId id="339" r:id="rId18"/>
    <p:sldId id="301" r:id="rId19"/>
    <p:sldId id="320" r:id="rId20"/>
    <p:sldId id="350" r:id="rId21"/>
    <p:sldId id="329" r:id="rId22"/>
    <p:sldId id="321" r:id="rId23"/>
    <p:sldId id="340" r:id="rId24"/>
    <p:sldId id="303" r:id="rId25"/>
    <p:sldId id="322" r:id="rId26"/>
    <p:sldId id="341" r:id="rId27"/>
    <p:sldId id="304" r:id="rId28"/>
    <p:sldId id="323" r:id="rId29"/>
    <p:sldId id="342" r:id="rId30"/>
    <p:sldId id="324" r:id="rId31"/>
    <p:sldId id="343" r:id="rId32"/>
    <p:sldId id="305" r:id="rId33"/>
    <p:sldId id="359" r:id="rId34"/>
    <p:sldId id="351" r:id="rId35"/>
    <p:sldId id="307" r:id="rId36"/>
    <p:sldId id="326" r:id="rId37"/>
    <p:sldId id="360" r:id="rId38"/>
    <p:sldId id="308" r:id="rId39"/>
    <p:sldId id="327" r:id="rId40"/>
    <p:sldId id="361" r:id="rId41"/>
    <p:sldId id="309" r:id="rId42"/>
    <p:sldId id="352" r:id="rId43"/>
    <p:sldId id="362" r:id="rId44"/>
    <p:sldId id="354" r:id="rId45"/>
    <p:sldId id="356" r:id="rId46"/>
    <p:sldId id="357" r:id="rId47"/>
    <p:sldId id="358" r:id="rId48"/>
    <p:sldId id="349" r:id="rId49"/>
  </p:sldIdLst>
  <p:sldSz cx="12192000" cy="68580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191" autoAdjust="0"/>
    <p:restoredTop sz="93862" autoAdjust="0"/>
  </p:normalViewPr>
  <p:slideViewPr>
    <p:cSldViewPr snapToGrid="0" snapToObjects="1">
      <p:cViewPr varScale="1">
        <p:scale>
          <a:sx n="114" d="100"/>
          <a:sy n="114" d="100"/>
        </p:scale>
        <p:origin x="80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Volumes\USB%20DISK\MIR%202024%20\3%20TRIMESTRE\Presentacio&#769;n\Gra&#769;ficas%202022%20SG%202ndo%20TRM%201.02-1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\\Volumes\USB%20DISK\MIR%202024%20\3%20TRIMESTRE\Presentacio&#769;n\Gra&#769;ficas%202022%20SG%202ndo%20TRM%201.02-1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\\Volumes\USB%20DISK\MIR%202024%20\3%20TRIMESTRE\Presentacio&#769;n\Gra&#769;ficas%202022%20SG%202ndo%20TRM%201.02-1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\\Volumes\USB%20DISK\MIR%202024%20\3%20TRIMESTRE\Presentacio&#769;n\Gra&#769;ficas%202022%20SG%202ndo%20TRM%201.02-1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\\Volumes\USB%20DISK\MIR%202024%20\3%20TRIMESTRE\Presentacio&#769;n\Gra&#769;ficas%202022%20SG%202ndo%20TRM%201.02-1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\\Volumes\USB%20DISK\MIR%202024%20\3%20TRIMESTRE\Presentacio&#769;n\Gra&#769;ficas%202022%20SG%202ndo%20TRM%201.02-1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5.xml"/><Relationship Id="rId1" Type="http://schemas.microsoft.com/office/2011/relationships/chartStyle" Target="style15.xml"/><Relationship Id="rId4" Type="http://schemas.openxmlformats.org/officeDocument/2006/relationships/oleObject" Target="file:///\\Volumes\USB%20DISK\MIR%202024%20\3%20TRIMESTRE\Presentacio&#769;n\Gra&#769;ficas%202022%20SG%202ndo%20TRM%201.02-1.xlsx" TargetMode="Externa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\\Volumes\USB%20DISK\MIR%202024%20\3%20TRIMESTRE\Presentacio&#769;n\Gra&#769;ficas%202022%20SG%202ndo%20TRM%201.02-1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file:///\\Volumes\USB%20DISK\MIR%202024%20\3%20TRIMESTRE\Presentacio&#769;n\Gra&#769;ficas%202022%20SG%202ndo%20TRM%201.02-1.xlsx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oleObject" Target="file:///\\Volumes\USB%20DISK\MIR%202024%20\3%20TRIMESTRE\Presentacio&#769;n\Gra&#769;ficas%202022%20SG%202ndo%20TRM%201.02-1.xlsx" TargetMode="External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oleObject" Target="file:///\\Volumes\USB%20DISK\MIR%202024%20\3%20TRIMESTRE\Presentacio&#769;n\Gra&#769;ficas%202022%20SG%202ndo%20TRM%201.02-1.xlsx" TargetMode="External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\\Volumes\USB%20DISK\MIR%202024%20\3%20TRIMESTRE\Presentacio&#769;n\Gra&#769;ficas%202022%20SG%202ndo%20TRM%201.02-1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oleObject" Target="file:///\\Volumes\USB%20DISK\MIR%202024%20\3%20TRIMESTRE\Presentacio&#769;n\Gra&#769;ficas%202022%20SG%202ndo%20TRM%201.02-1.xlsx" TargetMode="External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oleObject" Target="file:///\\Volumes\USB%20DISK\MIR%202024%20\3%20TRIMESTRE\Presentacio&#769;n\Gra&#769;ficas%202022%20SG%202ndo%20TRM%201.02-1.xlsx" TargetMode="External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oleObject" Target="file:///\\Volumes\USB%20DISK\MIR%202024%20\3%20TRIMESTRE\Presentacio&#769;n\Gra&#769;ficas%202022%20SG%202ndo%20TRM%201.02-1.xlsx" TargetMode="External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oleObject" Target="file:///\\Volumes\USB%20DISK\MIR%202024%20\3%20TRIMESTRE\Presentacio&#769;n\Gra&#769;ficas%202022%20SG%202ndo%20TRM%201.02-1.xlsx" TargetMode="External"/><Relationship Id="rId2" Type="http://schemas.microsoft.com/office/2011/relationships/chartColorStyle" Target="colors23.xml"/><Relationship Id="rId1" Type="http://schemas.microsoft.com/office/2011/relationships/chartStyle" Target="style23.xm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oleObject" Target="file:///\\Volumes\USB%20DISK\MIR%202024%20\3%20TRIMESTRE\Presentacio&#769;n\Gra&#769;ficas%202022%20SG%202ndo%20TRM%201.02-1.xlsx" TargetMode="External"/><Relationship Id="rId2" Type="http://schemas.microsoft.com/office/2011/relationships/chartColorStyle" Target="colors24.xml"/><Relationship Id="rId1" Type="http://schemas.microsoft.com/office/2011/relationships/chartStyle" Target="style24.xm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oleObject" Target="file:///\\Volumes\USB%20DISK\MIR%202024%20\3%20TRIMESTRE\Presentacio&#769;n\Gra&#769;ficas%202022%20SG%202ndo%20TRM%201.02-1.xlsx" TargetMode="External"/><Relationship Id="rId2" Type="http://schemas.microsoft.com/office/2011/relationships/chartColorStyle" Target="colors25.xml"/><Relationship Id="rId1" Type="http://schemas.microsoft.com/office/2011/relationships/chartStyle" Target="style25.xml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oleObject" Target="file:///\\Volumes\USB%20DISK\MIR%202024%20\3%20TRIMESTRE\Presentacio&#769;n\Gra&#769;ficas%202022%20SG%202ndo%20TRM%201.02-1.xlsx" TargetMode="External"/><Relationship Id="rId2" Type="http://schemas.microsoft.com/office/2011/relationships/chartColorStyle" Target="colors26.xml"/><Relationship Id="rId1" Type="http://schemas.microsoft.com/office/2011/relationships/chartStyle" Target="style26.xm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oleObject" Target="file:///\\Volumes\USB%20DISK\MIR%202024%20\3%20TRIMESTRE\Presentacio&#769;n\Gra&#769;ficas%202022%20SG%202ndo%20TRM%201.02-1.xlsx" TargetMode="External"/><Relationship Id="rId2" Type="http://schemas.microsoft.com/office/2011/relationships/chartColorStyle" Target="colors27.xml"/><Relationship Id="rId1" Type="http://schemas.microsoft.com/office/2011/relationships/chartStyle" Target="style27.xml"/></Relationships>
</file>

<file path=ppt/charts/_rels/chart28.xml.rels><?xml version="1.0" encoding="UTF-8" standalone="yes"?>
<Relationships xmlns="http://schemas.openxmlformats.org/package/2006/relationships"><Relationship Id="rId3" Type="http://schemas.openxmlformats.org/officeDocument/2006/relationships/oleObject" Target="file:///\\Volumes\USB%20DISK\MIR%202024%20\3%20TRIMESTRE\Presentacio&#769;n\Gra&#769;ficas%202022%20SG%202ndo%20TRM%201.02-1.xlsx" TargetMode="External"/><Relationship Id="rId2" Type="http://schemas.microsoft.com/office/2011/relationships/chartColorStyle" Target="colors28.xml"/><Relationship Id="rId1" Type="http://schemas.microsoft.com/office/2011/relationships/chartStyle" Target="style28.xml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oleObject" Target="file:///\\Volumes\USB%20DISK\MIR%202024%20\3%20TRIMESTRE\Presentacio&#769;n\Gra&#769;ficas%202022%20SG%202ndo%20TRM%201.02-1.xlsx" TargetMode="External"/><Relationship Id="rId2" Type="http://schemas.microsoft.com/office/2011/relationships/chartColorStyle" Target="colors29.xml"/><Relationship Id="rId1" Type="http://schemas.microsoft.com/office/2011/relationships/chartStyle" Target="style29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\\Volumes\USB%20DISK\MIR%202024%20\3%20TRIMESTRE\Presentacio&#769;n\Gra&#769;ficas%202022%20SG%202ndo%20TRM%201.02-1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30.xml.rels><?xml version="1.0" encoding="UTF-8" standalone="yes"?>
<Relationships xmlns="http://schemas.openxmlformats.org/package/2006/relationships"><Relationship Id="rId3" Type="http://schemas.openxmlformats.org/officeDocument/2006/relationships/oleObject" Target="file:///\\Volumes\USB%20DISK\MIR%202024%20\3%20TRIMESTRE\Presentacio&#769;n\Gra&#769;ficas%202022%20SG%202ndo%20TRM%201.02-1.xlsx" TargetMode="External"/><Relationship Id="rId2" Type="http://schemas.microsoft.com/office/2011/relationships/chartColorStyle" Target="colors30.xml"/><Relationship Id="rId1" Type="http://schemas.microsoft.com/office/2011/relationships/chartStyle" Target="style30.xml"/></Relationships>
</file>

<file path=ppt/charts/_rels/chart31.xml.rels><?xml version="1.0" encoding="UTF-8" standalone="yes"?>
<Relationships xmlns="http://schemas.openxmlformats.org/package/2006/relationships"><Relationship Id="rId3" Type="http://schemas.openxmlformats.org/officeDocument/2006/relationships/oleObject" Target="file:///\\Volumes\USB%20DISK\MIR%202024%20\3%20TRIMESTRE\Presentacio&#769;n\Gra&#769;ficas%202022%20SG%202ndo%20TRM%201.02-1.xlsx" TargetMode="External"/><Relationship Id="rId2" Type="http://schemas.microsoft.com/office/2011/relationships/chartColorStyle" Target="colors31.xml"/><Relationship Id="rId1" Type="http://schemas.microsoft.com/office/2011/relationships/chartStyle" Target="style31.xml"/></Relationships>
</file>

<file path=ppt/charts/_rels/chart32.xml.rels><?xml version="1.0" encoding="UTF-8" standalone="yes"?>
<Relationships xmlns="http://schemas.openxmlformats.org/package/2006/relationships"><Relationship Id="rId3" Type="http://schemas.openxmlformats.org/officeDocument/2006/relationships/oleObject" Target="file:///\\Volumes\USB%20DISK\MIR%202024%20\3%20TRIMESTRE\Presentacio&#769;n\Gra&#769;ficas%202022%20SG%202ndo%20TRM%201.02-1.xlsx" TargetMode="External"/><Relationship Id="rId2" Type="http://schemas.microsoft.com/office/2011/relationships/chartColorStyle" Target="colors32.xml"/><Relationship Id="rId1" Type="http://schemas.microsoft.com/office/2011/relationships/chartStyle" Target="style32.xml"/></Relationships>
</file>

<file path=ppt/charts/_rels/chart33.xml.rels><?xml version="1.0" encoding="UTF-8" standalone="yes"?>
<Relationships xmlns="http://schemas.openxmlformats.org/package/2006/relationships"><Relationship Id="rId3" Type="http://schemas.openxmlformats.org/officeDocument/2006/relationships/oleObject" Target="file:///\\Volumes\USB%20DISK\MIR%202024%20\3%20TRIMESTRE\Presentacio&#769;n\Gra&#769;ficas%202022%20SG%202ndo%20TRM%201.02-1.xlsx" TargetMode="External"/><Relationship Id="rId2" Type="http://schemas.microsoft.com/office/2011/relationships/chartColorStyle" Target="colors33.xml"/><Relationship Id="rId1" Type="http://schemas.microsoft.com/office/2011/relationships/chartStyle" Target="style33.xml"/></Relationships>
</file>

<file path=ppt/charts/_rels/chart34.xml.rels><?xml version="1.0" encoding="UTF-8" standalone="yes"?>
<Relationships xmlns="http://schemas.openxmlformats.org/package/2006/relationships"><Relationship Id="rId3" Type="http://schemas.openxmlformats.org/officeDocument/2006/relationships/oleObject" Target="file:///\\Volumes\USB%20DISK\MIR%202024%20\2%20TRIMESTRE\Presentacio&#769;n\Gra&#769;ficas%202022%20SG%202ndo%20TRM%201.02-1.xlsx" TargetMode="External"/><Relationship Id="rId2" Type="http://schemas.microsoft.com/office/2011/relationships/chartColorStyle" Target="colors34.xml"/><Relationship Id="rId1" Type="http://schemas.microsoft.com/office/2011/relationships/chartStyle" Target="style34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\\Volumes\USB%20DISK\MIR%202024%20\3%20TRIMESTRE\Presentacio&#769;n\Gra&#769;ficas%202022%20SG%202ndo%20TRM%201.02-1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\\Volumes\USB%20DISK\MIR%202024%20\3%20TRIMESTRE\Presentacio&#769;n\Gra&#769;ficas%202022%20SG%202ndo%20TRM%201.02-1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\\Volumes\USB%20DISK\MIR%202024%20\3%20TRIMESTRE\Presentacio&#769;n\Gra&#769;ficas%202022%20SG%202ndo%20TRM%201.02-1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\\Volumes\USB%20DISK\MIR%202024%20\3%20TRIMESTRE\Presentacio&#769;n\Gra&#769;ficas%202022%20SG%202ndo%20TRM%201.02-1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\\Volumes\USB%20DISK\MIR%202024%20\3%20TRIMESTRE\Presentacio&#769;n\Gra&#769;ficas%202022%20SG%202ndo%20TRM%201.02-1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uario\Downloads\Gr&#225;ficas%20OF.%20MAYOR%203Tr24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 dirty="0">
                <a:effectLst/>
              </a:rPr>
              <a:t>META PLANEADA Y ALCANZADA A NIVEL PROPÓSITO 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US" sz="1200" b="1" i="0" baseline="0" dirty="0">
                <a:effectLst/>
              </a:rPr>
              <a:t>TERCER</a:t>
            </a:r>
            <a:r>
              <a:rPr lang="es-MX" sz="1200" b="1" i="0" baseline="0" dirty="0">
                <a:effectLst/>
              </a:rPr>
              <a:t> TRIMESTRE 2024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EN UNIDADES Y PORCENTAJE DE AVANCE</a:t>
            </a:r>
            <a:endParaRPr lang="es-MX" sz="1200" dirty="0">
              <a:effectLst/>
            </a:endParaRPr>
          </a:p>
        </c:rich>
      </c:tx>
      <c:layout>
        <c:manualLayout>
          <c:xMode val="edge"/>
          <c:yMode val="edge"/>
          <c:x val="0.10669759759167233"/>
          <c:y val="4.2050668738075987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'Propósito1. 3T 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621132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'Propósito1. 3T 23'!$C$3</c:f>
              <c:strCache>
                <c:ptCount val="1"/>
                <c:pt idx="0">
                  <c:v>Ciudadanas(os)</c:v>
                </c:pt>
              </c:strCache>
            </c:strRef>
          </c:cat>
          <c:val>
            <c:numRef>
              <c:f>'Propósito1. 3T 23'!$C$4</c:f>
              <c:numCache>
                <c:formatCode>General</c:formatCode>
                <c:ptCount val="1"/>
                <c:pt idx="0">
                  <c:v>400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C50-864E-B637-EE43AD77F396}"/>
            </c:ext>
          </c:extLst>
        </c:ser>
        <c:ser>
          <c:idx val="1"/>
          <c:order val="1"/>
          <c:tx>
            <c:strRef>
              <c:f>'Propósito1. 3T 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9D2449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'Propósito1. 3T 23'!$C$3</c:f>
              <c:strCache>
                <c:ptCount val="1"/>
                <c:pt idx="0">
                  <c:v>Ciudadanas(os)</c:v>
                </c:pt>
              </c:strCache>
            </c:strRef>
          </c:cat>
          <c:val>
            <c:numRef>
              <c:f>'Propósito1. 3T 23'!$C$5</c:f>
              <c:numCache>
                <c:formatCode>General</c:formatCode>
                <c:ptCount val="1"/>
                <c:pt idx="0">
                  <c:v>800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C50-864E-B637-EE43AD77F39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468044472"/>
        <c:axId val="468045256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.16945248506951813"/>
                  <c:y val="-6.90916191794926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C50-864E-B637-EE43AD77F39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'Propósito1. 3T 23'!$C$3</c:f>
              <c:strCache>
                <c:ptCount val="1"/>
                <c:pt idx="0">
                  <c:v>Ciudadanas(os)</c:v>
                </c:pt>
              </c:strCache>
            </c:strRef>
          </c:cat>
          <c:val>
            <c:numRef>
              <c:f>'Propósito1. 3T 23'!$C$6</c:f>
              <c:numCache>
                <c:formatCode>0.00%</c:formatCode>
                <c:ptCount val="1"/>
                <c:pt idx="0">
                  <c:v>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2C50-864E-B637-EE43AD77F3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76459664"/>
        <c:axId val="468046040"/>
      </c:lineChart>
      <c:catAx>
        <c:axId val="4680444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468045256"/>
        <c:crosses val="autoZero"/>
        <c:auto val="1"/>
        <c:lblAlgn val="ctr"/>
        <c:lblOffset val="100"/>
        <c:noMultiLvlLbl val="0"/>
      </c:catAx>
      <c:valAx>
        <c:axId val="468045256"/>
        <c:scaling>
          <c:orientation val="minMax"/>
          <c:max val="1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468044472"/>
        <c:crosses val="autoZero"/>
        <c:crossBetween val="between"/>
      </c:valAx>
      <c:valAx>
        <c:axId val="468046040"/>
        <c:scaling>
          <c:orientation val="minMax"/>
          <c:max val="1.2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476459664"/>
        <c:crosses val="max"/>
        <c:crossBetween val="between"/>
      </c:valAx>
      <c:catAx>
        <c:axId val="47645966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46804604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0" i="0" u="none" strike="noStrike" kern="1200" cap="none" spc="2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100" dirty="0"/>
              <a:t>METAS PLANEADAS Y ALCANZADAS A NIVEL ACTIVIDAD </a:t>
            </a:r>
          </a:p>
          <a:p>
            <a:pPr>
              <a:defRPr sz="1100"/>
            </a:pPr>
            <a:r>
              <a:rPr lang="es-US" sz="1100" dirty="0"/>
              <a:t>TERCER</a:t>
            </a:r>
            <a:r>
              <a:rPr lang="es-MX" sz="1100" dirty="0"/>
              <a:t> TRIMESTRE 2024</a:t>
            </a:r>
          </a:p>
          <a:p>
            <a:pPr>
              <a:defRPr sz="1100"/>
            </a:pPr>
            <a:r>
              <a:rPr lang="es-MX" sz="1100" dirty="0"/>
              <a:t>EN UNIDADES Y PORCENTAJE DE AVANCE</a:t>
            </a:r>
          </a:p>
        </c:rich>
      </c:tx>
      <c:layout>
        <c:manualLayout>
          <c:xMode val="edge"/>
          <c:yMode val="edge"/>
          <c:x val="0.33461124529462233"/>
          <c:y val="2.98278186706894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cap="none" spc="2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5 3T23,'!$B$4</c:f>
              <c:strCache>
                <c:ptCount val="1"/>
                <c:pt idx="0">
                  <c:v>Meta Planeada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lumMod val="110000"/>
                    <a:satMod val="105000"/>
                    <a:tint val="67000"/>
                  </a:schemeClr>
                </a:gs>
                <a:gs pos="50000">
                  <a:schemeClr val="accent1">
                    <a:lumMod val="105000"/>
                    <a:satMod val="103000"/>
                    <a:tint val="73000"/>
                  </a:schemeClr>
                </a:gs>
                <a:gs pos="100000">
                  <a:schemeClr val="accent1">
                    <a:lumMod val="105000"/>
                    <a:satMod val="109000"/>
                    <a:tint val="81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1">
                  <a:shade val="95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accent1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'Actividades 5 3T23,'!$C$3:$G$3</c:f>
              <c:strCache>
                <c:ptCount val="5"/>
                <c:pt idx="0">
                  <c:v>Spots.</c:v>
                </c:pt>
                <c:pt idx="1">
                  <c:v>Personas capacitadas.</c:v>
                </c:pt>
                <c:pt idx="2">
                  <c:v>Reporte de emergencias.</c:v>
                </c:pt>
                <c:pt idx="3">
                  <c:v>Inspecciones de mediano y alto riesgo.</c:v>
                </c:pt>
                <c:pt idx="4">
                  <c:v>Eventos publico y privados </c:v>
                </c:pt>
              </c:strCache>
            </c:strRef>
          </c:cat>
          <c:val>
            <c:numRef>
              <c:f>'Actividades 5 3T23,'!$C$4:$G$4</c:f>
              <c:numCache>
                <c:formatCode>General</c:formatCode>
                <c:ptCount val="5"/>
                <c:pt idx="0">
                  <c:v>733</c:v>
                </c:pt>
                <c:pt idx="1">
                  <c:v>737</c:v>
                </c:pt>
                <c:pt idx="2">
                  <c:v>72</c:v>
                </c:pt>
                <c:pt idx="3">
                  <c:v>2205</c:v>
                </c:pt>
                <c:pt idx="4">
                  <c:v>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85A-214B-9237-BF7916250360}"/>
            </c:ext>
          </c:extLst>
        </c:ser>
        <c:ser>
          <c:idx val="1"/>
          <c:order val="1"/>
          <c:tx>
            <c:strRef>
              <c:f>'Actividades 5 3T23,'!$B$5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lumMod val="110000"/>
                    <a:satMod val="105000"/>
                    <a:tint val="67000"/>
                  </a:schemeClr>
                </a:gs>
                <a:gs pos="50000">
                  <a:schemeClr val="accent2">
                    <a:lumMod val="105000"/>
                    <a:satMod val="103000"/>
                    <a:tint val="73000"/>
                  </a:schemeClr>
                </a:gs>
                <a:gs pos="100000">
                  <a:schemeClr val="accent2">
                    <a:lumMod val="105000"/>
                    <a:satMod val="109000"/>
                    <a:tint val="81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2">
                  <a:shade val="95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accent2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'Actividades 5 3T23,'!$C$3:$G$3</c:f>
              <c:strCache>
                <c:ptCount val="5"/>
                <c:pt idx="0">
                  <c:v>Spots.</c:v>
                </c:pt>
                <c:pt idx="1">
                  <c:v>Personas capacitadas.</c:v>
                </c:pt>
                <c:pt idx="2">
                  <c:v>Reporte de emergencias.</c:v>
                </c:pt>
                <c:pt idx="3">
                  <c:v>Inspecciones de mediano y alto riesgo.</c:v>
                </c:pt>
                <c:pt idx="4">
                  <c:v>Eventos publico y privados </c:v>
                </c:pt>
              </c:strCache>
            </c:strRef>
          </c:cat>
          <c:val>
            <c:numRef>
              <c:f>'Actividades 5 3T23,'!$C$5:$G$5</c:f>
              <c:numCache>
                <c:formatCode>General</c:formatCode>
                <c:ptCount val="5"/>
                <c:pt idx="0">
                  <c:v>1332</c:v>
                </c:pt>
                <c:pt idx="1">
                  <c:v>466</c:v>
                </c:pt>
                <c:pt idx="2">
                  <c:v>359</c:v>
                </c:pt>
                <c:pt idx="3">
                  <c:v>332</c:v>
                </c:pt>
                <c:pt idx="4">
                  <c:v>119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85A-214B-9237-BF791625036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47"/>
        <c:axId val="471392584"/>
        <c:axId val="471396896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158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181.71%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CF63-426D-BB98-E1E773D31C1A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63.22%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CF63-426D-BB98-E1E773D31C1A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/>
                      <a:t>15.05%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CF63-426D-BB98-E1E773D31C1A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/>
                      <a:t>129.34%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CF63-426D-BB98-E1E773D31C1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'Actividades 5 3T23,'!$C$3:$G$3</c:f>
              <c:strCache>
                <c:ptCount val="5"/>
                <c:pt idx="0">
                  <c:v>Spots.</c:v>
                </c:pt>
                <c:pt idx="1">
                  <c:v>Personas capacitadas.</c:v>
                </c:pt>
                <c:pt idx="2">
                  <c:v>Reporte de emergencias.</c:v>
                </c:pt>
                <c:pt idx="3">
                  <c:v>Inspecciones de mediano y alto riesgo.</c:v>
                </c:pt>
                <c:pt idx="4">
                  <c:v>Eventos publico y privados </c:v>
                </c:pt>
              </c:strCache>
            </c:strRef>
          </c:cat>
          <c:val>
            <c:numRef>
              <c:f>'Actividades 5 3T23,'!$C$6:$G$6</c:f>
              <c:numCache>
                <c:formatCode>0.00%</c:formatCode>
                <c:ptCount val="5"/>
                <c:pt idx="0">
                  <c:v>1.8171896316507503</c:v>
                </c:pt>
                <c:pt idx="1">
                  <c:v>0.63229308005427409</c:v>
                </c:pt>
                <c:pt idx="2">
                  <c:v>4.9861111111111107</c:v>
                </c:pt>
                <c:pt idx="3">
                  <c:v>0.15056689342403629</c:v>
                </c:pt>
                <c:pt idx="4">
                  <c:v>1.2934782608695652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185A-214B-9237-BF791625036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71393760"/>
        <c:axId val="471393368"/>
      </c:lineChart>
      <c:catAx>
        <c:axId val="4713925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471396896"/>
        <c:crosses val="autoZero"/>
        <c:auto val="1"/>
        <c:lblAlgn val="ctr"/>
        <c:lblOffset val="100"/>
        <c:noMultiLvlLbl val="0"/>
      </c:catAx>
      <c:valAx>
        <c:axId val="471396896"/>
        <c:scaling>
          <c:orientation val="minMax"/>
          <c:max val="2700"/>
          <c:min val="5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0" i="0" u="none" strike="noStrike" kern="1200" cap="all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471392584"/>
        <c:crosses val="autoZero"/>
        <c:crossBetween val="between"/>
      </c:valAx>
      <c:valAx>
        <c:axId val="471393368"/>
        <c:scaling>
          <c:orientation val="minMax"/>
          <c:max val="5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0" i="0" u="none" strike="noStrike" kern="1200" cap="all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471393760"/>
        <c:crosses val="max"/>
        <c:crossBetween val="between"/>
      </c:valAx>
      <c:catAx>
        <c:axId val="471393760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471393368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cap="all" spc="15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dirty="0"/>
              <a:t>Metas alcanzadas durante el </a:t>
            </a:r>
          </a:p>
          <a:p>
            <a:pPr>
              <a:defRPr sz="1200"/>
            </a:pPr>
            <a:r>
              <a:rPr lang="es-MX" sz="1200" dirty="0"/>
              <a:t>tercer TRIMESTRE de 2024 </a:t>
            </a:r>
          </a:p>
          <a:p>
            <a:pPr>
              <a:defRPr sz="1200"/>
            </a:pPr>
            <a:r>
              <a:rPr lang="es-MX" sz="1200" dirty="0"/>
              <a:t>En</a:t>
            </a:r>
            <a:r>
              <a:rPr lang="es-MX" sz="1200" baseline="0" dirty="0"/>
              <a:t> </a:t>
            </a:r>
            <a:r>
              <a:rPr lang="es-MX" sz="1200" dirty="0"/>
              <a:t>unidades y porcentaje por actividad.</a:t>
            </a:r>
          </a:p>
        </c:rich>
      </c:tx>
      <c:layout>
        <c:manualLayout>
          <c:xMode val="edge"/>
          <c:yMode val="edge"/>
          <c:x val="0.35352991627721575"/>
          <c:y val="7.111619236422822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cap="all" spc="15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>
        <c:manualLayout>
          <c:layoutTarget val="inner"/>
          <c:xMode val="edge"/>
          <c:yMode val="edge"/>
          <c:x val="3.8490058926888747E-2"/>
          <c:y val="0.13432492861527717"/>
          <c:w val="0.90758967629046372"/>
          <c:h val="0.7024297275835074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'Actividades 5 13T23.'!$B$4</c:f>
              <c:strCache>
                <c:ptCount val="1"/>
                <c:pt idx="0">
                  <c:v>Meta Planeada</c:v>
                </c:pt>
              </c:strCache>
            </c:strRef>
          </c:tx>
          <c:spPr>
            <a:pattFill prst="narHorz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1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'Actividades 5 13T23.'!$C$3:$G$3</c:f>
              <c:strCache>
                <c:ptCount val="5"/>
                <c:pt idx="0">
                  <c:v>Dictamenes</c:v>
                </c:pt>
                <c:pt idx="1">
                  <c:v>Simulacros</c:v>
                </c:pt>
                <c:pt idx="2">
                  <c:v>Evaluación de Programas Internos</c:v>
                </c:pt>
                <c:pt idx="3">
                  <c:v>salvamentos, rescates y primeros axu. En playas </c:v>
                </c:pt>
                <c:pt idx="4">
                  <c:v>Atención a quejas</c:v>
                </c:pt>
              </c:strCache>
            </c:strRef>
          </c:cat>
          <c:val>
            <c:numRef>
              <c:f>'Actividades 5 13T23.'!$C$4:$G$4</c:f>
              <c:numCache>
                <c:formatCode>General</c:formatCode>
                <c:ptCount val="5"/>
                <c:pt idx="0">
                  <c:v>4946</c:v>
                </c:pt>
                <c:pt idx="1">
                  <c:v>737</c:v>
                </c:pt>
                <c:pt idx="2">
                  <c:v>1260</c:v>
                </c:pt>
                <c:pt idx="3">
                  <c:v>58</c:v>
                </c:pt>
                <c:pt idx="4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3C-954F-9849-B8C951D1AAFF}"/>
            </c:ext>
          </c:extLst>
        </c:ser>
        <c:ser>
          <c:idx val="1"/>
          <c:order val="1"/>
          <c:tx>
            <c:strRef>
              <c:f>'Actividades 5 13T23.'!$B$5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pattFill prst="narHorz">
              <a:fgClr>
                <a:schemeClr val="accent2"/>
              </a:fgClr>
              <a:bgClr>
                <a:schemeClr val="accent2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2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'Actividades 5 13T23.'!$C$3:$G$3</c:f>
              <c:strCache>
                <c:ptCount val="5"/>
                <c:pt idx="0">
                  <c:v>Dictamenes</c:v>
                </c:pt>
                <c:pt idx="1">
                  <c:v>Simulacros</c:v>
                </c:pt>
                <c:pt idx="2">
                  <c:v>Evaluación de Programas Internos</c:v>
                </c:pt>
                <c:pt idx="3">
                  <c:v>salvamentos, rescates y primeros axu. En playas </c:v>
                </c:pt>
                <c:pt idx="4">
                  <c:v>Atención a quejas</c:v>
                </c:pt>
              </c:strCache>
            </c:strRef>
          </c:cat>
          <c:val>
            <c:numRef>
              <c:f>'Actividades 5 13T23.'!$C$5:$G$5</c:f>
              <c:numCache>
                <c:formatCode>General</c:formatCode>
                <c:ptCount val="5"/>
                <c:pt idx="0">
                  <c:v>2011</c:v>
                </c:pt>
                <c:pt idx="1">
                  <c:v>1334</c:v>
                </c:pt>
                <c:pt idx="2">
                  <c:v>1827</c:v>
                </c:pt>
                <c:pt idx="3">
                  <c:v>12</c:v>
                </c:pt>
                <c:pt idx="4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53C-954F-9849-B8C951D1AAF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47"/>
        <c:axId val="471392584"/>
        <c:axId val="471396896"/>
      </c:barChart>
      <c:lineChart>
        <c:grouping val="standard"/>
        <c:varyColors val="0"/>
        <c:ser>
          <c:idx val="2"/>
          <c:order val="2"/>
          <c:tx>
            <c:strRef>
              <c:f>'Actividades 5 13T23.'!$B$6</c:f>
              <c:strCache>
                <c:ptCount val="1"/>
                <c:pt idx="0">
                  <c:v>Porcentaje de Avance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2.6781435612005786E-2"/>
                  <c:y val="-0.3325856035755135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40.65%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853C-954F-9849-B8C951D1AAFF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dirty="0"/>
                      <a:t>145%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D084-4182-981D-EB3FE78EDEE2}"/>
                </c:ext>
              </c:extLst>
            </c:dLbl>
            <c:dLbl>
              <c:idx val="3"/>
              <c:layout>
                <c:manualLayout>
                  <c:x val="3.3862629742304938E-2"/>
                  <c:y val="-6.478649001210178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20.68%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853C-954F-9849-B8C951D1AAF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'Actividades 5 13T23.'!$C$3:$G$3</c:f>
              <c:strCache>
                <c:ptCount val="5"/>
                <c:pt idx="0">
                  <c:v>Dictamenes</c:v>
                </c:pt>
                <c:pt idx="1">
                  <c:v>Simulacros</c:v>
                </c:pt>
                <c:pt idx="2">
                  <c:v>Evaluación de Programas Internos</c:v>
                </c:pt>
                <c:pt idx="3">
                  <c:v>salvamentos, rescates y primeros axu. En playas </c:v>
                </c:pt>
                <c:pt idx="4">
                  <c:v>Atención a quejas</c:v>
                </c:pt>
              </c:strCache>
            </c:strRef>
          </c:cat>
          <c:val>
            <c:numRef>
              <c:f>'Actividades 5 13T23.'!$C$6:$G$6</c:f>
              <c:numCache>
                <c:formatCode>0.00%</c:formatCode>
                <c:ptCount val="5"/>
                <c:pt idx="0">
                  <c:v>0.40659118479579459</c:v>
                </c:pt>
                <c:pt idx="1">
                  <c:v>1.8100407055630936</c:v>
                </c:pt>
                <c:pt idx="2">
                  <c:v>1.45</c:v>
                </c:pt>
                <c:pt idx="3">
                  <c:v>0.20689655172413793</c:v>
                </c:pt>
                <c:pt idx="4">
                  <c:v>2.5714285714285716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853C-954F-9849-B8C951D1AAF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71393760"/>
        <c:axId val="471393368"/>
      </c:lineChart>
      <c:catAx>
        <c:axId val="4713925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471396896"/>
        <c:crosses val="autoZero"/>
        <c:auto val="1"/>
        <c:lblAlgn val="ctr"/>
        <c:lblOffset val="100"/>
        <c:noMultiLvlLbl val="0"/>
      </c:catAx>
      <c:valAx>
        <c:axId val="471396896"/>
        <c:scaling>
          <c:orientation val="minMax"/>
          <c:max val="5000"/>
          <c:min val="1"/>
        </c:scaling>
        <c:delete val="0"/>
        <c:axPos val="l"/>
        <c:majorGridlines>
          <c:spPr>
            <a:ln>
              <a:solidFill>
                <a:schemeClr val="tx1">
                  <a:lumMod val="15000"/>
                  <a:lumOff val="85000"/>
                </a:schemeClr>
              </a:solidFill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471392584"/>
        <c:crosses val="autoZero"/>
        <c:crossBetween val="between"/>
      </c:valAx>
      <c:valAx>
        <c:axId val="471393368"/>
        <c:scaling>
          <c:orientation val="minMax"/>
          <c:max val="2.7"/>
          <c:min val="0"/>
        </c:scaling>
        <c:delete val="0"/>
        <c:axPos val="r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471393760"/>
        <c:crosses val="max"/>
        <c:crossBetween val="between"/>
      </c:valAx>
      <c:catAx>
        <c:axId val="471393760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471393368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cap="none" spc="2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dirty="0"/>
              <a:t>METAS PLANEADAS Y ALCANZADAS A NIVEL ACTIVIDAD </a:t>
            </a:r>
          </a:p>
          <a:p>
            <a:pPr>
              <a:defRPr/>
            </a:pPr>
            <a:r>
              <a:rPr lang="es-US" dirty="0"/>
              <a:t>TERCER</a:t>
            </a:r>
            <a:r>
              <a:rPr lang="es-MX" dirty="0"/>
              <a:t> TRIMESTRE 2024</a:t>
            </a:r>
          </a:p>
          <a:p>
            <a:pPr>
              <a:defRPr/>
            </a:pPr>
            <a:r>
              <a:rPr lang="es-MX" dirty="0"/>
              <a:t>EN UNIDADES Y PORCENTAJE DE AVANCE</a:t>
            </a:r>
          </a:p>
        </c:rich>
      </c:tx>
      <c:layout>
        <c:manualLayout>
          <c:xMode val="edge"/>
          <c:yMode val="edge"/>
          <c:x val="0.12297713861807448"/>
          <c:y val="3.282516436370022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cap="none" spc="2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5 13T23;'!$B$4</c:f>
              <c:strCache>
                <c:ptCount val="1"/>
                <c:pt idx="0">
                  <c:v>Meta Planeada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lumMod val="110000"/>
                    <a:satMod val="105000"/>
                    <a:tint val="67000"/>
                  </a:schemeClr>
                </a:gs>
                <a:gs pos="50000">
                  <a:schemeClr val="accent1">
                    <a:lumMod val="105000"/>
                    <a:satMod val="103000"/>
                    <a:tint val="73000"/>
                  </a:schemeClr>
                </a:gs>
                <a:gs pos="100000">
                  <a:schemeClr val="accent1">
                    <a:lumMod val="105000"/>
                    <a:satMod val="109000"/>
                    <a:tint val="81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1">
                  <a:shade val="95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accent1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'Actividades 5 13T23;'!$C$3:$F$3</c:f>
              <c:strCache>
                <c:ptCount val="4"/>
                <c:pt idx="0">
                  <c:v>Operativos implementados</c:v>
                </c:pt>
                <c:pt idx="1">
                  <c:v>Quejas ciudadanas</c:v>
                </c:pt>
                <c:pt idx="2">
                  <c:v>Acciones preventivas y guarda vidas</c:v>
                </c:pt>
                <c:pt idx="3">
                  <c:v>Integración de Comites</c:v>
                </c:pt>
              </c:strCache>
            </c:strRef>
          </c:cat>
          <c:val>
            <c:numRef>
              <c:f>'Actividades 5 13T23;'!$C$4:$F$4</c:f>
              <c:numCache>
                <c:formatCode>General</c:formatCode>
                <c:ptCount val="4"/>
                <c:pt idx="0">
                  <c:v>25</c:v>
                </c:pt>
                <c:pt idx="1">
                  <c:v>10</c:v>
                </c:pt>
                <c:pt idx="2">
                  <c:v>223375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DA8-8342-95A9-185891093EFC}"/>
            </c:ext>
          </c:extLst>
        </c:ser>
        <c:ser>
          <c:idx val="1"/>
          <c:order val="1"/>
          <c:tx>
            <c:strRef>
              <c:f>'Actividades 5 13T23;'!$B$5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lumMod val="110000"/>
                    <a:satMod val="105000"/>
                    <a:tint val="67000"/>
                  </a:schemeClr>
                </a:gs>
                <a:gs pos="50000">
                  <a:schemeClr val="accent2">
                    <a:lumMod val="105000"/>
                    <a:satMod val="103000"/>
                    <a:tint val="73000"/>
                  </a:schemeClr>
                </a:gs>
                <a:gs pos="100000">
                  <a:schemeClr val="accent2">
                    <a:lumMod val="105000"/>
                    <a:satMod val="109000"/>
                    <a:tint val="81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2">
                  <a:shade val="95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accent2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'Actividades 5 13T23;'!$C$3:$F$3</c:f>
              <c:strCache>
                <c:ptCount val="4"/>
                <c:pt idx="0">
                  <c:v>Operativos implementados</c:v>
                </c:pt>
                <c:pt idx="1">
                  <c:v>Quejas ciudadanas</c:v>
                </c:pt>
                <c:pt idx="2">
                  <c:v>Acciones preventivas y guarda vidas</c:v>
                </c:pt>
                <c:pt idx="3">
                  <c:v>Integración de Comites</c:v>
                </c:pt>
              </c:strCache>
            </c:strRef>
          </c:cat>
          <c:val>
            <c:numRef>
              <c:f>'Actividades 5 13T23;'!$C$5:$E$5</c:f>
              <c:numCache>
                <c:formatCode>General</c:formatCode>
                <c:ptCount val="3"/>
                <c:pt idx="0">
                  <c:v>7</c:v>
                </c:pt>
                <c:pt idx="1">
                  <c:v>477</c:v>
                </c:pt>
                <c:pt idx="2">
                  <c:v>252777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DA8-8342-95A9-185891093EF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47"/>
        <c:axId val="471392584"/>
        <c:axId val="471396896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158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2.6781444285031087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DA8-8342-95A9-185891093EFC}"/>
                </c:ext>
              </c:extLst>
            </c:dLbl>
            <c:dLbl>
              <c:idx val="2"/>
              <c:layout>
                <c:manualLayout>
                  <c:x val="3.6438923395445015E-2"/>
                  <c:y val="-0.6309081102563374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DA8-8342-95A9-185891093EF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'Actividades 5 13T23;'!$C$3:$E$3</c:f>
              <c:strCache>
                <c:ptCount val="3"/>
                <c:pt idx="0">
                  <c:v>Operativos implementados</c:v>
                </c:pt>
                <c:pt idx="1">
                  <c:v>Quejas ciudadanas</c:v>
                </c:pt>
                <c:pt idx="2">
                  <c:v>Acciones preventivas y guarda vidas</c:v>
                </c:pt>
              </c:strCache>
            </c:strRef>
          </c:cat>
          <c:val>
            <c:numRef>
              <c:f>'Actividades 5 13T23;'!$C$6:$F$6</c:f>
              <c:numCache>
                <c:formatCode>0.00%</c:formatCode>
                <c:ptCount val="4"/>
                <c:pt idx="0">
                  <c:v>0.28000000000000003</c:v>
                </c:pt>
                <c:pt idx="1">
                  <c:v>47.7</c:v>
                </c:pt>
                <c:pt idx="2">
                  <c:v>1.1316261891438164</c:v>
                </c:pt>
                <c:pt idx="3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4DA8-8342-95A9-185891093E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71393760"/>
        <c:axId val="471393368"/>
      </c:lineChart>
      <c:catAx>
        <c:axId val="4713925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471396896"/>
        <c:crosses val="autoZero"/>
        <c:auto val="1"/>
        <c:lblAlgn val="ctr"/>
        <c:lblOffset val="100"/>
        <c:noMultiLvlLbl val="0"/>
      </c:catAx>
      <c:valAx>
        <c:axId val="471396896"/>
        <c:scaling>
          <c:orientation val="minMax"/>
          <c:max val="252777"/>
          <c:min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0" i="0" u="none" strike="noStrike" kern="1200" cap="all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471392584"/>
        <c:crosses val="autoZero"/>
        <c:crossBetween val="between"/>
      </c:valAx>
      <c:valAx>
        <c:axId val="471393368"/>
        <c:scaling>
          <c:orientation val="minMax"/>
          <c:max val="5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0" i="0" u="none" strike="noStrike" kern="1200" cap="all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471393760"/>
        <c:crosses val="max"/>
        <c:crossBetween val="between"/>
      </c:valAx>
      <c:catAx>
        <c:axId val="471393760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471393368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50" b="1" i="0" u="none" strike="noStrike" kern="1200" cap="all" spc="15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050" dirty="0"/>
              <a:t>META PLANEADA Y ALCANZADA A NIVEL COMPONENTE </a:t>
            </a:r>
          </a:p>
          <a:p>
            <a:pPr>
              <a:defRPr sz="1050"/>
            </a:pPr>
            <a:r>
              <a:rPr lang="es-US" sz="1050" dirty="0"/>
              <a:t>TERCER</a:t>
            </a:r>
            <a:r>
              <a:rPr lang="es-MX" sz="1050" dirty="0"/>
              <a:t> TRIMESTRE 2024</a:t>
            </a:r>
          </a:p>
          <a:p>
            <a:pPr>
              <a:defRPr sz="1050"/>
            </a:pPr>
            <a:r>
              <a:rPr lang="es-MX" sz="1050" dirty="0"/>
              <a:t>EN UNIDADES Y PORCENTAJE DE AVANCE</a:t>
            </a:r>
          </a:p>
        </c:rich>
      </c:tx>
      <c:layout>
        <c:manualLayout>
          <c:xMode val="edge"/>
          <c:yMode val="edge"/>
          <c:x val="0.16715871641472427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1" i="0" u="none" strike="noStrike" kern="1200" cap="all" spc="15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'Componente 6 3T23'!$B$4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pattFill prst="narHorz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1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'Componente 6 3T23'!$C$3</c:f>
              <c:strCache>
                <c:ptCount val="1"/>
                <c:pt idx="0">
                  <c:v>Sesiones de cabildo.  </c:v>
                </c:pt>
              </c:strCache>
            </c:strRef>
          </c:cat>
          <c:val>
            <c:numRef>
              <c:f>'Componente 6 3T23'!$C$4</c:f>
              <c:numCache>
                <c:formatCode>General</c:formatCode>
                <c:ptCount val="1"/>
                <c:pt idx="0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246-0A40-B6A9-2701EB291DD5}"/>
            </c:ext>
          </c:extLst>
        </c:ser>
        <c:ser>
          <c:idx val="1"/>
          <c:order val="1"/>
          <c:tx>
            <c:strRef>
              <c:f>'Componente 6 3T23'!$B$5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pattFill prst="narHorz">
              <a:fgClr>
                <a:schemeClr val="accent2"/>
              </a:fgClr>
              <a:bgClr>
                <a:schemeClr val="accent2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2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'Componente 6 3T23'!$C$3</c:f>
              <c:strCache>
                <c:ptCount val="1"/>
                <c:pt idx="0">
                  <c:v>Sesiones de cabildo.  </c:v>
                </c:pt>
              </c:strCache>
            </c:strRef>
          </c:cat>
          <c:val>
            <c:numRef>
              <c:f>'Componente 6 3T23'!$C$5</c:f>
              <c:numCache>
                <c:formatCode>General</c:formatCode>
                <c:ptCount val="1"/>
                <c:pt idx="0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246-0A40-B6A9-2701EB291DD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557835296"/>
        <c:axId val="557836080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31822072353157943"/>
                  <c:y val="-0.110871167469613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246-0A40-B6A9-2701EB291DD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'Componente 6 3T23'!$C$3</c:f>
              <c:strCache>
                <c:ptCount val="1"/>
                <c:pt idx="0">
                  <c:v>Sesiones de cabildo.  </c:v>
                </c:pt>
              </c:strCache>
            </c:strRef>
          </c:cat>
          <c:val>
            <c:numRef>
              <c:f>'Componente 6 3T23'!$C$6</c:f>
              <c:numCache>
                <c:formatCode>0.00%</c:formatCode>
                <c:ptCount val="1"/>
                <c:pt idx="0">
                  <c:v>1.3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B246-0A40-B6A9-2701EB291D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57831376"/>
        <c:axId val="557833728"/>
      </c:lineChart>
      <c:catAx>
        <c:axId val="5578352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557836080"/>
        <c:crosses val="autoZero"/>
        <c:auto val="1"/>
        <c:lblAlgn val="ctr"/>
        <c:lblOffset val="100"/>
        <c:noMultiLvlLbl val="0"/>
      </c:catAx>
      <c:valAx>
        <c:axId val="557836080"/>
        <c:scaling>
          <c:orientation val="minMax"/>
          <c:max val="15"/>
          <c:min val="0"/>
        </c:scaling>
        <c:delete val="0"/>
        <c:axPos val="l"/>
        <c:majorGridlines>
          <c:spPr>
            <a:ln>
              <a:solidFill>
                <a:schemeClr val="tx1">
                  <a:lumMod val="15000"/>
                  <a:lumOff val="85000"/>
                </a:schemeClr>
              </a:solidFill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557835296"/>
        <c:crosses val="autoZero"/>
        <c:crossBetween val="between"/>
        <c:majorUnit val="1"/>
      </c:valAx>
      <c:valAx>
        <c:axId val="557833728"/>
        <c:scaling>
          <c:orientation val="minMax"/>
          <c:max val="1.5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557831376"/>
        <c:crosses val="max"/>
        <c:crossBetween val="between"/>
      </c:valAx>
      <c:catAx>
        <c:axId val="557831376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557833728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cap="all" spc="15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dirty="0"/>
              <a:t>METAS PLANEADAS Y ALCANZADAS A NIVEL ACTIVIDAD </a:t>
            </a:r>
          </a:p>
          <a:p>
            <a:pPr>
              <a:defRPr sz="1200"/>
            </a:pPr>
            <a:r>
              <a:rPr lang="es-MX" sz="1200" dirty="0"/>
              <a:t>TERCER TRIMESTRE 2024</a:t>
            </a:r>
          </a:p>
          <a:p>
            <a:pPr>
              <a:defRPr sz="1200"/>
            </a:pPr>
            <a:r>
              <a:rPr lang="es-MX" sz="1200" dirty="0"/>
              <a:t>EN UNIDADES Y PORCENTAJE DE AVANCE</a:t>
            </a:r>
          </a:p>
        </c:rich>
      </c:tx>
      <c:layout>
        <c:manualLayout>
          <c:xMode val="edge"/>
          <c:yMode val="edge"/>
          <c:x val="0.20778276059863379"/>
          <c:y val="2.252126271101358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cap="all" spc="15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6 3T23'!$B$4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pattFill prst="narHorz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1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'Actividades 6 3T23'!$C$3:$G$3</c:f>
              <c:strCache>
                <c:ptCount val="5"/>
                <c:pt idx="0">
                  <c:v>Asistencia a sesiones de cabildo.</c:v>
                </c:pt>
                <c:pt idx="1">
                  <c:v>Actas de cabildo. </c:v>
                </c:pt>
                <c:pt idx="2">
                  <c:v>Acuerdos de Cabildo.</c:v>
                </c:pt>
                <c:pt idx="3">
                  <c:v>Precabildeos.</c:v>
                </c:pt>
                <c:pt idx="4">
                  <c:v>Proyectos de acuerdos.</c:v>
                </c:pt>
              </c:strCache>
            </c:strRef>
          </c:cat>
          <c:val>
            <c:numRef>
              <c:f>'Actividades 6 3T23'!$C$4:$G$4</c:f>
              <c:numCache>
                <c:formatCode>General</c:formatCode>
                <c:ptCount val="5"/>
                <c:pt idx="0">
                  <c:v>100</c:v>
                </c:pt>
                <c:pt idx="1">
                  <c:v>5</c:v>
                </c:pt>
                <c:pt idx="2">
                  <c:v>28</c:v>
                </c:pt>
                <c:pt idx="3">
                  <c:v>10</c:v>
                </c:pt>
                <c:pt idx="4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D3C-EC4D-8A96-339CD2E8CF89}"/>
            </c:ext>
          </c:extLst>
        </c:ser>
        <c:ser>
          <c:idx val="1"/>
          <c:order val="1"/>
          <c:tx>
            <c:strRef>
              <c:f>'Actividades 6 3T23'!$B$5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pattFill prst="narHorz">
              <a:fgClr>
                <a:schemeClr val="accent2"/>
              </a:fgClr>
              <a:bgClr>
                <a:schemeClr val="accent2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2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'Actividades 6 3T23'!$C$3:$G$3</c:f>
              <c:strCache>
                <c:ptCount val="5"/>
                <c:pt idx="0">
                  <c:v>Asistencia a sesiones de cabildo.</c:v>
                </c:pt>
                <c:pt idx="1">
                  <c:v>Actas de cabildo. </c:v>
                </c:pt>
                <c:pt idx="2">
                  <c:v>Acuerdos de Cabildo.</c:v>
                </c:pt>
                <c:pt idx="3">
                  <c:v>Precabildeos.</c:v>
                </c:pt>
                <c:pt idx="4">
                  <c:v>Proyectos de acuerdos.</c:v>
                </c:pt>
              </c:strCache>
            </c:strRef>
          </c:cat>
          <c:val>
            <c:numRef>
              <c:f>'Actividades 6 3T23'!$C$5:$G$5</c:f>
              <c:numCache>
                <c:formatCode>General</c:formatCode>
                <c:ptCount val="5"/>
                <c:pt idx="0">
                  <c:v>141</c:v>
                </c:pt>
                <c:pt idx="1">
                  <c:v>2</c:v>
                </c:pt>
                <c:pt idx="2">
                  <c:v>33</c:v>
                </c:pt>
                <c:pt idx="3">
                  <c:v>13</c:v>
                </c:pt>
                <c:pt idx="4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D3C-EC4D-8A96-339CD2E8CF8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557837648"/>
        <c:axId val="557830200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117.85%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7E01-4874-9D4E-2C9E5B695C7D}"/>
                </c:ext>
              </c:extLst>
            </c:dLbl>
            <c:dLbl>
              <c:idx val="3"/>
              <c:layout>
                <c:manualLayout>
                  <c:x val="0"/>
                  <c:y val="2.22506009852285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E01-4874-9D4E-2C9E5B695C7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'Actividades 6 3T23'!$C$3:$G$3</c:f>
              <c:strCache>
                <c:ptCount val="5"/>
                <c:pt idx="0">
                  <c:v>Asistencia a sesiones de cabildo.</c:v>
                </c:pt>
                <c:pt idx="1">
                  <c:v>Actas de cabildo. </c:v>
                </c:pt>
                <c:pt idx="2">
                  <c:v>Acuerdos de Cabildo.</c:v>
                </c:pt>
                <c:pt idx="3">
                  <c:v>Precabildeos.</c:v>
                </c:pt>
                <c:pt idx="4">
                  <c:v>Proyectos de acuerdos.</c:v>
                </c:pt>
              </c:strCache>
            </c:strRef>
          </c:cat>
          <c:val>
            <c:numRef>
              <c:f>'Actividades 6 3T23'!$C$6:$G$6</c:f>
              <c:numCache>
                <c:formatCode>0.00%</c:formatCode>
                <c:ptCount val="5"/>
                <c:pt idx="0">
                  <c:v>1.41</c:v>
                </c:pt>
                <c:pt idx="1">
                  <c:v>0.4</c:v>
                </c:pt>
                <c:pt idx="2">
                  <c:v>1.1785714285714286</c:v>
                </c:pt>
                <c:pt idx="3">
                  <c:v>1.3</c:v>
                </c:pt>
                <c:pt idx="4">
                  <c:v>1.35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CD3C-EC4D-8A96-339CD2E8CF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57830984"/>
        <c:axId val="557830592"/>
      </c:lineChart>
      <c:catAx>
        <c:axId val="5578376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557830200"/>
        <c:crosses val="autoZero"/>
        <c:auto val="1"/>
        <c:lblAlgn val="ctr"/>
        <c:lblOffset val="100"/>
        <c:noMultiLvlLbl val="0"/>
      </c:catAx>
      <c:valAx>
        <c:axId val="557830200"/>
        <c:scaling>
          <c:orientation val="minMax"/>
          <c:max val="150"/>
          <c:min val="1"/>
        </c:scaling>
        <c:delete val="0"/>
        <c:axPos val="l"/>
        <c:majorGridlines>
          <c:spPr>
            <a:ln>
              <a:solidFill>
                <a:schemeClr val="tx1">
                  <a:lumMod val="15000"/>
                  <a:lumOff val="85000"/>
                </a:schemeClr>
              </a:solidFill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557837648"/>
        <c:crosses val="autoZero"/>
        <c:crossBetween val="between"/>
      </c:valAx>
      <c:valAx>
        <c:axId val="557830592"/>
        <c:scaling>
          <c:orientation val="minMax"/>
          <c:max val="1.5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557830984"/>
        <c:crosses val="max"/>
        <c:crossBetween val="between"/>
      </c:valAx>
      <c:catAx>
        <c:axId val="557830984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557830592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cap="all" spc="15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000" dirty="0">
                <a:latin typeface="Arial Black" panose="020B0A04020102020204" pitchFamily="34" charset="0"/>
              </a:rPr>
              <a:t>META PLANEADA Y ALCANZADA A NIVEL COMPONENTE </a:t>
            </a:r>
          </a:p>
          <a:p>
            <a:pPr>
              <a:defRPr/>
            </a:pPr>
            <a:r>
              <a:rPr lang="es-US" sz="1000" dirty="0">
                <a:latin typeface="Arial Black" panose="020B0A04020102020204" pitchFamily="34" charset="0"/>
              </a:rPr>
              <a:t> tercer</a:t>
            </a:r>
            <a:r>
              <a:rPr lang="es-MX" sz="1000" dirty="0">
                <a:latin typeface="Arial Black" panose="020B0A04020102020204" pitchFamily="34" charset="0"/>
              </a:rPr>
              <a:t> TRIMESTRE 2024</a:t>
            </a:r>
          </a:p>
          <a:p>
            <a:pPr>
              <a:defRPr/>
            </a:pPr>
            <a:r>
              <a:rPr lang="es-MX" sz="1000" dirty="0">
                <a:latin typeface="Arial Black" panose="020B0A04020102020204" pitchFamily="34" charset="0"/>
              </a:rPr>
              <a:t>EN UNIDADES Y PORCENTAJE DE AVANCE</a:t>
            </a:r>
          </a:p>
        </c:rich>
      </c:tx>
      <c:layout>
        <c:manualLayout>
          <c:xMode val="edge"/>
          <c:yMode val="edge"/>
          <c:x val="0.15532505268359056"/>
          <c:y val="2.57881138583713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cap="all" spc="15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'Componente 7 3T23'!$B$4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pattFill prst="narHorz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1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accent1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'Componente 7 3T23'!$C$3</c:f>
              <c:strCache>
                <c:ptCount val="1"/>
                <c:pt idx="0">
                  <c:v>Solicitudes administrativas.</c:v>
                </c:pt>
              </c:strCache>
            </c:strRef>
          </c:cat>
          <c:val>
            <c:numRef>
              <c:f>'Componente 7 3T23'!$C$4</c:f>
              <c:numCache>
                <c:formatCode>General</c:formatCode>
                <c:ptCount val="1"/>
                <c:pt idx="0">
                  <c:v>304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F7C-A54D-B2E0-950B1642A3C3}"/>
            </c:ext>
          </c:extLst>
        </c:ser>
        <c:ser>
          <c:idx val="1"/>
          <c:order val="1"/>
          <c:tx>
            <c:strRef>
              <c:f>'Componente 7 3T23'!$B$5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pattFill prst="narHorz">
              <a:fgClr>
                <a:schemeClr val="accent2"/>
              </a:fgClr>
              <a:bgClr>
                <a:schemeClr val="accent2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2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accent2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'Componente 7 3T23'!$C$3</c:f>
              <c:strCache>
                <c:ptCount val="1"/>
                <c:pt idx="0">
                  <c:v>Solicitudes administrativas.</c:v>
                </c:pt>
              </c:strCache>
            </c:strRef>
          </c:cat>
          <c:val>
            <c:numRef>
              <c:f>'Componente 7 3T23'!$C$5</c:f>
              <c:numCache>
                <c:formatCode>General</c:formatCode>
                <c:ptCount val="1"/>
                <c:pt idx="0">
                  <c:v>304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F7C-A54D-B2E0-950B1642A3C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86115336"/>
        <c:axId val="86116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2.6781444285031087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F7C-A54D-B2E0-950B1642A3C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'Componente 7 3T23'!$C$3</c:f>
              <c:strCache>
                <c:ptCount val="1"/>
                <c:pt idx="0">
                  <c:v>Solicitudes administrativas.</c:v>
                </c:pt>
              </c:strCache>
            </c:strRef>
          </c:cat>
          <c:val>
            <c:numRef>
              <c:f>'Componente 7 3T23'!$C$6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AF7C-A54D-B2E0-950B1642A3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6111416"/>
        <c:axId val="86115728"/>
      </c:lineChart>
      <c:catAx>
        <c:axId val="861153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86116904"/>
        <c:crosses val="autoZero"/>
        <c:auto val="1"/>
        <c:lblAlgn val="ctr"/>
        <c:lblOffset val="100"/>
        <c:noMultiLvlLbl val="0"/>
      </c:catAx>
      <c:valAx>
        <c:axId val="86116904"/>
        <c:scaling>
          <c:orientation val="minMax"/>
          <c:max val="350"/>
          <c:min val="60"/>
        </c:scaling>
        <c:delete val="0"/>
        <c:axPos val="l"/>
        <c:majorGridlines>
          <c:spPr>
            <a:ln>
              <a:solidFill>
                <a:schemeClr val="tx1">
                  <a:lumMod val="15000"/>
                  <a:lumOff val="85000"/>
                </a:schemeClr>
              </a:solidFill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86115336"/>
        <c:crosses val="autoZero"/>
        <c:crossBetween val="between"/>
        <c:majorUnit val="20"/>
      </c:valAx>
      <c:valAx>
        <c:axId val="86115728"/>
        <c:scaling>
          <c:orientation val="minMax"/>
          <c:max val="1.1000000000000001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86111416"/>
        <c:crosses val="max"/>
        <c:crossBetween val="between"/>
      </c:valAx>
      <c:catAx>
        <c:axId val="86111416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86115728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4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cap="all" spc="15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dirty="0"/>
              <a:t>METAS PLANEADAS Y ALCANZADAS A NIVEL ACTIVIDAD </a:t>
            </a:r>
          </a:p>
          <a:p>
            <a:pPr>
              <a:defRPr sz="1200"/>
            </a:pPr>
            <a:r>
              <a:rPr lang="es-MX" sz="1200" dirty="0"/>
              <a:t>tercer  TRIMESTRE 2024</a:t>
            </a:r>
          </a:p>
          <a:p>
            <a:pPr>
              <a:defRPr sz="1200"/>
            </a:pPr>
            <a:r>
              <a:rPr lang="es-MX" sz="1200" dirty="0"/>
              <a:t>EN UNIDADES Y PORCENTAJE DE AVANCE</a:t>
            </a:r>
          </a:p>
        </c:rich>
      </c:tx>
      <c:layout>
        <c:manualLayout>
          <c:xMode val="edge"/>
          <c:yMode val="edge"/>
          <c:x val="0.18065535682211911"/>
          <c:y val="1.765073935430202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cap="all" spc="15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7 3T23'!$B$4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pattFill prst="narHorz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1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'Actividades 7 3T23'!$C$3:$E$3</c:f>
              <c:strCache>
                <c:ptCount val="3"/>
                <c:pt idx="0">
                  <c:v>Documentos de movimientos de personal.</c:v>
                </c:pt>
                <c:pt idx="1">
                  <c:v>Gestiones Técnicas.</c:v>
                </c:pt>
                <c:pt idx="2">
                  <c:v>Solicitudes de Recursos Materiales. </c:v>
                </c:pt>
              </c:strCache>
            </c:strRef>
          </c:cat>
          <c:val>
            <c:numRef>
              <c:f>'Actividades 7 3T23'!$C$4:$E$4</c:f>
              <c:numCache>
                <c:formatCode>General</c:formatCode>
                <c:ptCount val="3"/>
                <c:pt idx="0">
                  <c:v>42</c:v>
                </c:pt>
                <c:pt idx="1">
                  <c:v>98</c:v>
                </c:pt>
                <c:pt idx="2">
                  <c:v>164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B57-CA40-984D-95C863E93991}"/>
            </c:ext>
          </c:extLst>
        </c:ser>
        <c:ser>
          <c:idx val="1"/>
          <c:order val="1"/>
          <c:tx>
            <c:strRef>
              <c:f>'Actividades 7 3T23'!$B$5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pattFill prst="narHorz">
              <a:fgClr>
                <a:schemeClr val="accent2"/>
              </a:fgClr>
              <a:bgClr>
                <a:schemeClr val="accent2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2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'Actividades 7 3T23'!$C$3:$E$3</c:f>
              <c:strCache>
                <c:ptCount val="3"/>
                <c:pt idx="0">
                  <c:v>Documentos de movimientos de personal.</c:v>
                </c:pt>
                <c:pt idx="1">
                  <c:v>Gestiones Técnicas.</c:v>
                </c:pt>
                <c:pt idx="2">
                  <c:v>Solicitudes de Recursos Materiales. </c:v>
                </c:pt>
              </c:strCache>
            </c:strRef>
          </c:cat>
          <c:val>
            <c:numRef>
              <c:f>'Actividades 7 3T23'!$C$5:$E$5</c:f>
              <c:numCache>
                <c:formatCode>General</c:formatCode>
                <c:ptCount val="3"/>
                <c:pt idx="0">
                  <c:v>42</c:v>
                </c:pt>
                <c:pt idx="1">
                  <c:v>98</c:v>
                </c:pt>
                <c:pt idx="2">
                  <c:v>164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B57-CA40-984D-95C863E9399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86114552"/>
        <c:axId val="86117296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'Actividades 7 3T23'!$C$3:$E$3</c:f>
              <c:strCache>
                <c:ptCount val="3"/>
                <c:pt idx="0">
                  <c:v>Documentos de movimientos de personal.</c:v>
                </c:pt>
                <c:pt idx="1">
                  <c:v>Gestiones Técnicas.</c:v>
                </c:pt>
                <c:pt idx="2">
                  <c:v>Solicitudes de Recursos Materiales. </c:v>
                </c:pt>
              </c:strCache>
            </c:strRef>
          </c:cat>
          <c:val>
            <c:numRef>
              <c:f>'Actividades 7 3T23'!$C$6:$E$6</c:f>
              <c:numCache>
                <c:formatCode>0.00%</c:formatCode>
                <c:ptCount val="3"/>
                <c:pt idx="0">
                  <c:v>1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BB57-CA40-984D-95C863E939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6117688"/>
        <c:axId val="86113768"/>
      </c:lineChart>
      <c:catAx>
        <c:axId val="86114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86117296"/>
        <c:crosses val="autoZero"/>
        <c:auto val="1"/>
        <c:lblAlgn val="ctr"/>
        <c:lblOffset val="100"/>
        <c:noMultiLvlLbl val="0"/>
      </c:catAx>
      <c:valAx>
        <c:axId val="86117296"/>
        <c:scaling>
          <c:orientation val="minMax"/>
          <c:max val="180"/>
        </c:scaling>
        <c:delete val="0"/>
        <c:axPos val="l"/>
        <c:majorGridlines>
          <c:spPr>
            <a:ln>
              <a:solidFill>
                <a:schemeClr val="tx1">
                  <a:lumMod val="15000"/>
                  <a:lumOff val="85000"/>
                </a:schemeClr>
              </a:solidFill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86114552"/>
        <c:crosses val="autoZero"/>
        <c:crossBetween val="between"/>
      </c:valAx>
      <c:valAx>
        <c:axId val="86113768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86117688"/>
        <c:crosses val="max"/>
        <c:crossBetween val="between"/>
      </c:valAx>
      <c:catAx>
        <c:axId val="86117688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86113768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5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050" b="1" i="0" baseline="0" dirty="0">
                <a:effectLst/>
              </a:rPr>
              <a:t>META PLANEADA Y ALCANZADA A NIVEL COMPONENTE </a:t>
            </a:r>
            <a:endParaRPr lang="es-MX" sz="1050" dirty="0">
              <a:effectLst/>
            </a:endParaRPr>
          </a:p>
          <a:p>
            <a:pPr>
              <a:defRPr sz="1050"/>
            </a:pPr>
            <a:r>
              <a:rPr lang="es-US" sz="1050" b="1" i="0" baseline="0" dirty="0">
                <a:effectLst/>
              </a:rPr>
              <a:t>TERCER </a:t>
            </a:r>
            <a:r>
              <a:rPr lang="es-MX" sz="1050" b="1" i="0" baseline="0" dirty="0">
                <a:effectLst/>
              </a:rPr>
              <a:t>TRIMESTRE 2024</a:t>
            </a:r>
            <a:endParaRPr lang="es-MX" sz="1050" dirty="0">
              <a:effectLst/>
            </a:endParaRPr>
          </a:p>
          <a:p>
            <a:pPr>
              <a:defRPr sz="1050"/>
            </a:pPr>
            <a:r>
              <a:rPr lang="es-MX" sz="1050" b="1" i="0" baseline="0" dirty="0">
                <a:effectLst/>
              </a:rPr>
              <a:t>EN UNIDADES Y PORCENTAJE DE AVANCE</a:t>
            </a:r>
            <a:endParaRPr lang="es-MX" sz="1050" dirty="0">
              <a:effectLst/>
            </a:endParaRPr>
          </a:p>
        </c:rich>
      </c:tx>
      <c:layout>
        <c:manualLayout>
          <c:xMode val="edge"/>
          <c:yMode val="edge"/>
          <c:x val="0.26946617186096772"/>
          <c:y val="9.7349511638913987E-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'Componente 8 3T23 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8 3T23 '!$C$3</c:f>
              <c:strCache>
                <c:ptCount val="1"/>
                <c:pt idx="0">
                  <c:v>Retenciones.</c:v>
                </c:pt>
              </c:strCache>
            </c:strRef>
          </c:cat>
          <c:val>
            <c:numRef>
              <c:f>'Componente 8 3T23 '!$C$4</c:f>
              <c:numCache>
                <c:formatCode>General</c:formatCode>
                <c:ptCount val="1"/>
                <c:pt idx="0">
                  <c:v>6500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895-F448-85BF-D2E743C737E5}"/>
            </c:ext>
          </c:extLst>
        </c:ser>
        <c:ser>
          <c:idx val="1"/>
          <c:order val="1"/>
          <c:tx>
            <c:strRef>
              <c:f>'Componente 8 3T23 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8 3T23 '!$C$3</c:f>
              <c:strCache>
                <c:ptCount val="1"/>
                <c:pt idx="0">
                  <c:v>Retenciones.</c:v>
                </c:pt>
              </c:strCache>
            </c:strRef>
          </c:cat>
          <c:val>
            <c:numRef>
              <c:f>'Componente 8 3T23 '!$C$5</c:f>
              <c:numCache>
                <c:formatCode>General</c:formatCode>
                <c:ptCount val="1"/>
                <c:pt idx="0">
                  <c:v>3358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895-F448-85BF-D2E743C737E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472406840"/>
        <c:axId val="472404880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4.681826905249041E-2"/>
                  <c:y val="-0.1736149614095473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895-F448-85BF-D2E743C737E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8 3T23 '!$C$3</c:f>
              <c:strCache>
                <c:ptCount val="1"/>
                <c:pt idx="0">
                  <c:v>Retenciones.</c:v>
                </c:pt>
              </c:strCache>
            </c:strRef>
          </c:cat>
          <c:val>
            <c:numRef>
              <c:f>'Componente 8 3T23 '!$C$6</c:f>
              <c:numCache>
                <c:formatCode>0.00%</c:formatCode>
                <c:ptCount val="1"/>
                <c:pt idx="0">
                  <c:v>0.51661538461538459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F895-F448-85BF-D2E743C737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72405272"/>
        <c:axId val="472406448"/>
      </c:lineChart>
      <c:catAx>
        <c:axId val="4724068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472404880"/>
        <c:crosses val="autoZero"/>
        <c:auto val="1"/>
        <c:lblAlgn val="ctr"/>
        <c:lblOffset val="100"/>
        <c:noMultiLvlLbl val="0"/>
      </c:catAx>
      <c:valAx>
        <c:axId val="472404880"/>
        <c:scaling>
          <c:orientation val="minMax"/>
          <c:max val="675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472406840"/>
        <c:crosses val="autoZero"/>
        <c:crossBetween val="between"/>
        <c:majorUnit val="750"/>
      </c:valAx>
      <c:valAx>
        <c:axId val="472406448"/>
        <c:scaling>
          <c:orientation val="minMax"/>
          <c:max val="1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472405272"/>
        <c:crosses val="max"/>
        <c:crossBetween val="between"/>
      </c:valAx>
      <c:catAx>
        <c:axId val="472405272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472406448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 dirty="0">
                <a:effectLst/>
              </a:rPr>
              <a:t>METAS PLANEADAS Y ALCANZADAS A NIVEL ACTIVIDAD 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TERCER TRIMESTRE 2024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EN UNIDADES Y PORCENTAJE DE AVANCE</a:t>
            </a:r>
            <a:endParaRPr lang="es-MX" sz="1200" dirty="0">
              <a:effectLst/>
            </a:endParaRPr>
          </a:p>
        </c:rich>
      </c:tx>
      <c:layout>
        <c:manualLayout>
          <c:xMode val="edge"/>
          <c:yMode val="edge"/>
          <c:x val="0.12362808568393363"/>
          <c:y val="1.992753907445210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8 3T23'!$B$4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8 3T23'!$C$3:$E$3</c:f>
              <c:strCache>
                <c:ptCount val="3"/>
                <c:pt idx="0">
                  <c:v>Incidencias. </c:v>
                </c:pt>
                <c:pt idx="1">
                  <c:v>Equipo.</c:v>
                </c:pt>
                <c:pt idx="2">
                  <c:v>Órdenes de Alimentos.</c:v>
                </c:pt>
              </c:strCache>
            </c:strRef>
          </c:cat>
          <c:val>
            <c:numRef>
              <c:f>'Actividades 8 3T23'!$C$4:$E$4</c:f>
              <c:numCache>
                <c:formatCode>General</c:formatCode>
                <c:ptCount val="3"/>
                <c:pt idx="0">
                  <c:v>3</c:v>
                </c:pt>
                <c:pt idx="1">
                  <c:v>2</c:v>
                </c:pt>
                <c:pt idx="2">
                  <c:v>32750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75F-7C40-9633-121BF7314FEB}"/>
            </c:ext>
          </c:extLst>
        </c:ser>
        <c:ser>
          <c:idx val="1"/>
          <c:order val="1"/>
          <c:tx>
            <c:strRef>
              <c:f>'Actividades 8 3T23'!$B$5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28145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87C2-4F9F-BBD9-72EF2913B75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8 3T23'!$C$3:$E$3</c:f>
              <c:strCache>
                <c:ptCount val="3"/>
                <c:pt idx="0">
                  <c:v>Incidencias. </c:v>
                </c:pt>
                <c:pt idx="1">
                  <c:v>Equipo.</c:v>
                </c:pt>
                <c:pt idx="2">
                  <c:v>Órdenes de Alimentos.</c:v>
                </c:pt>
              </c:strCache>
            </c:strRef>
          </c:cat>
          <c:val>
            <c:numRef>
              <c:f>'Actividades 8 3T23'!$C$5:$E$5</c:f>
              <c:numCache>
                <c:formatCode>General</c:formatCode>
                <c:ptCount val="3"/>
                <c:pt idx="0">
                  <c:v>3</c:v>
                </c:pt>
                <c:pt idx="1">
                  <c:v>2</c:v>
                </c:pt>
                <c:pt idx="2" formatCode="#,##0">
                  <c:v>28145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75F-7C40-9633-121BF7314FE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472404096"/>
        <c:axId val="472400568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85.93%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89B2-4A6B-871B-FCA02A89341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8 3T23'!$C$3:$E$3</c:f>
              <c:strCache>
                <c:ptCount val="3"/>
                <c:pt idx="0">
                  <c:v>Incidencias. </c:v>
                </c:pt>
                <c:pt idx="1">
                  <c:v>Equipo.</c:v>
                </c:pt>
                <c:pt idx="2">
                  <c:v>Órdenes de Alimentos.</c:v>
                </c:pt>
              </c:strCache>
            </c:strRef>
          </c:cat>
          <c:val>
            <c:numRef>
              <c:f>'Actividades 8 3T23'!$C$6:$E$6</c:f>
              <c:numCache>
                <c:formatCode>0.00%</c:formatCode>
                <c:ptCount val="3"/>
                <c:pt idx="0">
                  <c:v>1</c:v>
                </c:pt>
                <c:pt idx="1">
                  <c:v>1</c:v>
                </c:pt>
                <c:pt idx="2">
                  <c:v>0.8593893129770992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075F-7C40-9633-121BF7314F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72401744"/>
        <c:axId val="472400960"/>
      </c:lineChart>
      <c:catAx>
        <c:axId val="4724040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472400568"/>
        <c:crosses val="autoZero"/>
        <c:auto val="1"/>
        <c:lblAlgn val="ctr"/>
        <c:lblOffset val="100"/>
        <c:noMultiLvlLbl val="0"/>
      </c:catAx>
      <c:valAx>
        <c:axId val="472400568"/>
        <c:scaling>
          <c:orientation val="minMax"/>
          <c:max val="36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472404096"/>
        <c:crosses val="autoZero"/>
        <c:crossBetween val="between"/>
        <c:majorUnit val="6000"/>
      </c:valAx>
      <c:valAx>
        <c:axId val="4724009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472401744"/>
        <c:crosses val="max"/>
        <c:crossBetween val="between"/>
      </c:valAx>
      <c:catAx>
        <c:axId val="47240174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4724009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META PLANEADA Y ALCANZADA A NIVEL COMPONENTE </a:t>
            </a:r>
            <a:endParaRPr lang="es-MX" sz="12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s-US" sz="1200" b="1" i="0" baseline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TERCER</a:t>
            </a:r>
            <a:r>
              <a:rPr lang="es-MX" sz="1200" b="1" i="0" baseline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TRIMESTRE 2024</a:t>
            </a:r>
            <a:endParaRPr lang="es-MX" sz="12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s-MX" sz="1200" b="1" i="0" baseline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EN UNIDADES Y PORCENTAJE DE AVANCE</a:t>
            </a:r>
            <a:endParaRPr lang="es-MX" sz="12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8.7421782798210834E-2"/>
          <c:y val="2.829587096721161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'Componente 9 3T23'!$B$4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9 3T23'!$C$3</c:f>
              <c:strCache>
                <c:ptCount val="1"/>
                <c:pt idx="0">
                  <c:v>Sanciones </c:v>
                </c:pt>
              </c:strCache>
            </c:strRef>
          </c:cat>
          <c:val>
            <c:numRef>
              <c:f>'Componente 9 3T23'!$C$4</c:f>
              <c:numCache>
                <c:formatCode>#,##0</c:formatCode>
                <c:ptCount val="1"/>
                <c:pt idx="0">
                  <c:v>4750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4B-E848-B22D-0D97A60AF639}"/>
            </c:ext>
          </c:extLst>
        </c:ser>
        <c:ser>
          <c:idx val="1"/>
          <c:order val="1"/>
          <c:tx>
            <c:strRef>
              <c:f>'Componente 9 3T23'!$B$5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9 3T23'!$C$3</c:f>
              <c:strCache>
                <c:ptCount val="1"/>
                <c:pt idx="0">
                  <c:v>Sanciones </c:v>
                </c:pt>
              </c:strCache>
            </c:strRef>
          </c:cat>
          <c:val>
            <c:numRef>
              <c:f>'Componente 9 3T23'!$C$5</c:f>
              <c:numCache>
                <c:formatCode>#,##0</c:formatCode>
                <c:ptCount val="1"/>
                <c:pt idx="0">
                  <c:v>3358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54B-E848-B22D-0D97A60AF63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423980952"/>
        <c:axId val="423987616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.1996498988950883"/>
                  <c:y val="-0.151462931887612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54B-E848-B22D-0D97A60AF63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9 3T23'!$C$3</c:f>
              <c:strCache>
                <c:ptCount val="1"/>
                <c:pt idx="0">
                  <c:v>Sanciones </c:v>
                </c:pt>
              </c:strCache>
            </c:strRef>
          </c:cat>
          <c:val>
            <c:numRef>
              <c:f>'Componente 9 3T23'!$C$6</c:f>
              <c:numCache>
                <c:formatCode>0.00%</c:formatCode>
                <c:ptCount val="1"/>
                <c:pt idx="0">
                  <c:v>0.70694736842105266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E54B-E848-B22D-0D97A60AF6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23989968"/>
        <c:axId val="423982520"/>
      </c:lineChart>
      <c:catAx>
        <c:axId val="4239809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423987616"/>
        <c:crosses val="autoZero"/>
        <c:auto val="1"/>
        <c:lblAlgn val="ctr"/>
        <c:lblOffset val="100"/>
        <c:noMultiLvlLbl val="0"/>
      </c:catAx>
      <c:valAx>
        <c:axId val="423987616"/>
        <c:scaling>
          <c:orientation val="minMax"/>
          <c:max val="5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423980952"/>
        <c:crosses val="autoZero"/>
        <c:crossBetween val="between"/>
        <c:majorUnit val="1000"/>
      </c:valAx>
      <c:valAx>
        <c:axId val="423982520"/>
        <c:scaling>
          <c:orientation val="minMax"/>
          <c:max val="0.9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423989968"/>
        <c:crosses val="max"/>
        <c:crossBetween val="between"/>
      </c:valAx>
      <c:catAx>
        <c:axId val="42398996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42398252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 dirty="0">
                <a:effectLst/>
              </a:rPr>
              <a:t>METAS LOGRADAS DEL ACUMULADO ANUAL PROGRAMADAS EN EL 2024</a:t>
            </a:r>
            <a:endParaRPr lang="es-MX" sz="1200" dirty="0">
              <a:effectLst/>
            </a:endParaRPr>
          </a:p>
        </c:rich>
      </c:tx>
      <c:layout>
        <c:manualLayout>
          <c:xMode val="edge"/>
          <c:yMode val="edge"/>
          <c:x val="0.13085562354333138"/>
          <c:y val="1.0831218590756683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'Propósito1. 3T 23'!$B$10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chemeClr val="accent2">
                <a:shade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'Propósito1. 3T 23'!$C$3</c:f>
              <c:strCache>
                <c:ptCount val="1"/>
                <c:pt idx="0">
                  <c:v>Ciudadanas(os)</c:v>
                </c:pt>
              </c:strCache>
            </c:strRef>
          </c:cat>
          <c:val>
            <c:numRef>
              <c:f>'Propósito1. 3T 23'!$C$10</c:f>
              <c:numCache>
                <c:formatCode>General</c:formatCode>
                <c:ptCount val="1"/>
                <c:pt idx="0">
                  <c:v>2400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0EF-464A-96D5-40F2046910D8}"/>
            </c:ext>
          </c:extLst>
        </c:ser>
        <c:ser>
          <c:idx val="1"/>
          <c:order val="1"/>
          <c:tx>
            <c:strRef>
              <c:f>'Propósito1. 3T 23'!$B$11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'Propósito1. 3T 23'!$C$3</c:f>
              <c:strCache>
                <c:ptCount val="1"/>
                <c:pt idx="0">
                  <c:v>Ciudadanas(os)</c:v>
                </c:pt>
              </c:strCache>
            </c:strRef>
          </c:cat>
          <c:val>
            <c:numRef>
              <c:f>'Propósito1. 3T 23'!$C$11</c:f>
              <c:numCache>
                <c:formatCode>General</c:formatCode>
                <c:ptCount val="1"/>
                <c:pt idx="0">
                  <c:v>1131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0EF-464A-96D5-40F2046910D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468044472"/>
        <c:axId val="468045256"/>
      </c:barChart>
      <c:lineChart>
        <c:grouping val="standard"/>
        <c:varyColors val="0"/>
        <c:ser>
          <c:idx val="2"/>
          <c:order val="2"/>
          <c:tx>
            <c:strRef>
              <c:f>'Propósito1. 3T 23'!$B$12</c:f>
              <c:strCache>
                <c:ptCount val="1"/>
                <c:pt idx="0">
                  <c:v>Porcentaje de Avance</c:v>
                </c:pt>
              </c:strCache>
            </c:strRef>
          </c:tx>
          <c:spPr>
            <a:ln w="28575" cap="rnd">
              <a:solidFill>
                <a:schemeClr val="accent2">
                  <a:tint val="6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'Propósito1. 3T 23'!$C$3</c:f>
              <c:strCache>
                <c:ptCount val="1"/>
                <c:pt idx="0">
                  <c:v>Ciudadanas(os)</c:v>
                </c:pt>
              </c:strCache>
            </c:strRef>
          </c:cat>
          <c:val>
            <c:numRef>
              <c:f>'Propósito1. 3T 23'!$C$12</c:f>
              <c:numCache>
                <c:formatCode>0.00%</c:formatCode>
                <c:ptCount val="1"/>
                <c:pt idx="0">
                  <c:v>0.47125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C0EF-464A-96D5-40F2046910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76459664"/>
        <c:axId val="468046040"/>
      </c:lineChart>
      <c:catAx>
        <c:axId val="4680444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468045256"/>
        <c:crosses val="autoZero"/>
        <c:auto val="1"/>
        <c:lblAlgn val="ctr"/>
        <c:lblOffset val="100"/>
        <c:noMultiLvlLbl val="0"/>
      </c:catAx>
      <c:valAx>
        <c:axId val="468045256"/>
        <c:scaling>
          <c:orientation val="minMax"/>
          <c:max val="3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468044472"/>
        <c:crosses val="autoZero"/>
        <c:crossBetween val="between"/>
      </c:valAx>
      <c:valAx>
        <c:axId val="468046040"/>
        <c:scaling>
          <c:orientation val="minMax"/>
          <c:max val="1"/>
          <c:min val="0.3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.00%" sourceLinked="1"/>
        <c:majorTickMark val="out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476459664"/>
        <c:crosses val="max"/>
        <c:crossBetween val="between"/>
      </c:valAx>
      <c:catAx>
        <c:axId val="47645966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46804604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100" b="1" i="0" baseline="0" dirty="0">
                <a:effectLst/>
              </a:rPr>
              <a:t>METAS PLANEADAS Y ALCANZADAS A NIVEL ACTIVIDAD </a:t>
            </a:r>
            <a:endParaRPr lang="es-MX" sz="1100" dirty="0">
              <a:effectLst/>
            </a:endParaRPr>
          </a:p>
          <a:p>
            <a:pPr>
              <a:defRPr sz="1100"/>
            </a:pPr>
            <a:r>
              <a:rPr lang="es-US" sz="1100" b="1" i="0" baseline="0" dirty="0">
                <a:effectLst/>
              </a:rPr>
              <a:t>TERCER </a:t>
            </a:r>
            <a:r>
              <a:rPr lang="es-MX" sz="1100" b="1" i="0" baseline="0" dirty="0">
                <a:effectLst/>
              </a:rPr>
              <a:t> TRIMESTRE 2024</a:t>
            </a:r>
            <a:endParaRPr lang="es-MX" sz="1100" dirty="0">
              <a:effectLst/>
            </a:endParaRPr>
          </a:p>
          <a:p>
            <a:pPr>
              <a:defRPr sz="1100"/>
            </a:pPr>
            <a:r>
              <a:rPr lang="es-MX" sz="1100" b="1" i="0" baseline="0" dirty="0">
                <a:effectLst/>
              </a:rPr>
              <a:t>EN UNIDADES Y PORCENTAJE DE AVANCE</a:t>
            </a:r>
            <a:endParaRPr lang="es-MX" sz="1100" dirty="0">
              <a:effectLst/>
            </a:endParaRPr>
          </a:p>
        </c:rich>
      </c:tx>
      <c:layout>
        <c:manualLayout>
          <c:xMode val="edge"/>
          <c:yMode val="edge"/>
          <c:x val="0.26550841032257749"/>
          <c:y val="1.725917632378934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>
        <c:manualLayout>
          <c:layoutTarget val="inner"/>
          <c:xMode val="edge"/>
          <c:yMode val="edge"/>
          <c:x val="8.5015669289229517E-2"/>
          <c:y val="0.17954884147093469"/>
          <c:w val="0.79949851275341377"/>
          <c:h val="0.7024680367920669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'Actividades 9 3T23'!$B$4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9 3T23'!$C$3:$F$3</c:f>
              <c:strCache>
                <c:ptCount val="4"/>
                <c:pt idx="0">
                  <c:v>Convenios conciliatorios.</c:v>
                </c:pt>
                <c:pt idx="1">
                  <c:v>Asesorías psicológicas.</c:v>
                </c:pt>
                <c:pt idx="2">
                  <c:v>Cursos de capacitación.</c:v>
                </c:pt>
                <c:pt idx="3">
                  <c:v>Talleres para familias.</c:v>
                </c:pt>
              </c:strCache>
            </c:strRef>
          </c:cat>
          <c:val>
            <c:numRef>
              <c:f>'Actividades 9 3T23'!$C$4:$F$4</c:f>
              <c:numCache>
                <c:formatCode>General</c:formatCode>
                <c:ptCount val="4"/>
                <c:pt idx="0">
                  <c:v>49</c:v>
                </c:pt>
                <c:pt idx="1">
                  <c:v>400</c:v>
                </c:pt>
                <c:pt idx="2">
                  <c:v>2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DCF-1744-9080-FCCE395E4945}"/>
            </c:ext>
          </c:extLst>
        </c:ser>
        <c:ser>
          <c:idx val="1"/>
          <c:order val="1"/>
          <c:tx>
            <c:strRef>
              <c:f>'Actividades 9 3T23'!$B$5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9 3T23'!$C$3:$F$3</c:f>
              <c:strCache>
                <c:ptCount val="4"/>
                <c:pt idx="0">
                  <c:v>Convenios conciliatorios.</c:v>
                </c:pt>
                <c:pt idx="1">
                  <c:v>Asesorías psicológicas.</c:v>
                </c:pt>
                <c:pt idx="2">
                  <c:v>Cursos de capacitación.</c:v>
                </c:pt>
                <c:pt idx="3">
                  <c:v>Talleres para familias.</c:v>
                </c:pt>
              </c:strCache>
            </c:strRef>
          </c:cat>
          <c:val>
            <c:numRef>
              <c:f>'Actividades 9 3T23'!$C$5:$F$5</c:f>
              <c:numCache>
                <c:formatCode>General</c:formatCode>
                <c:ptCount val="4"/>
                <c:pt idx="0">
                  <c:v>27</c:v>
                </c:pt>
                <c:pt idx="1">
                  <c:v>55</c:v>
                </c:pt>
                <c:pt idx="2">
                  <c:v>2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DCF-1744-9080-FCCE395E494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423980560"/>
        <c:axId val="423981736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9 3T23'!$C$3:$F$3</c:f>
              <c:strCache>
                <c:ptCount val="4"/>
                <c:pt idx="0">
                  <c:v>Convenios conciliatorios.</c:v>
                </c:pt>
                <c:pt idx="1">
                  <c:v>Asesorías psicológicas.</c:v>
                </c:pt>
                <c:pt idx="2">
                  <c:v>Cursos de capacitación.</c:v>
                </c:pt>
                <c:pt idx="3">
                  <c:v>Talleres para familias.</c:v>
                </c:pt>
              </c:strCache>
            </c:strRef>
          </c:cat>
          <c:val>
            <c:numRef>
              <c:f>'Actividades 9 3T23'!$C$6:$F$6</c:f>
              <c:numCache>
                <c:formatCode>0.00%</c:formatCode>
                <c:ptCount val="4"/>
                <c:pt idx="0">
                  <c:v>0.55102040816326525</c:v>
                </c:pt>
                <c:pt idx="1">
                  <c:v>0.13750000000000001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3DCF-1744-9080-FCCE395E49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23984088"/>
        <c:axId val="423984872"/>
      </c:lineChart>
      <c:catAx>
        <c:axId val="4239805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423981736"/>
        <c:crosses val="autoZero"/>
        <c:auto val="1"/>
        <c:lblAlgn val="ctr"/>
        <c:lblOffset val="100"/>
        <c:noMultiLvlLbl val="0"/>
      </c:catAx>
      <c:valAx>
        <c:axId val="423981736"/>
        <c:scaling>
          <c:orientation val="minMax"/>
          <c:max val="4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423980560"/>
        <c:crosses val="autoZero"/>
        <c:crossBetween val="between"/>
        <c:majorUnit val="50"/>
      </c:valAx>
      <c:valAx>
        <c:axId val="423984872"/>
        <c:scaling>
          <c:orientation val="minMax"/>
          <c:max val="1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423984088"/>
        <c:crosses val="max"/>
        <c:crossBetween val="between"/>
      </c:valAx>
      <c:catAx>
        <c:axId val="4239840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423984872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 dirty="0">
                <a:effectLst/>
              </a:rPr>
              <a:t>META PLANEADA Y ALCANZADA A NIVEL COMPONENTE 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US" sz="1200" b="1" i="0" baseline="0" dirty="0">
                <a:effectLst/>
              </a:rPr>
              <a:t>TERCER</a:t>
            </a:r>
            <a:r>
              <a:rPr lang="es-MX" sz="1200" b="1" i="0" baseline="0" dirty="0">
                <a:effectLst/>
              </a:rPr>
              <a:t> TRIMESTRE 2024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EN UNIDADES Y PORCENTAJE DE AVANCE</a:t>
            </a:r>
            <a:endParaRPr lang="es-MX" sz="1200" dirty="0">
              <a:effectLst/>
            </a:endParaRPr>
          </a:p>
        </c:rich>
      </c:tx>
      <c:layout>
        <c:manualLayout>
          <c:xMode val="edge"/>
          <c:yMode val="edge"/>
          <c:x val="0.27503693660808959"/>
          <c:y val="2.428072515525722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'Componente 10 3T23'!$B$4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10 3T23'!$C$3</c:f>
              <c:strCache>
                <c:ptCount val="1"/>
                <c:pt idx="0">
                  <c:v>Atención de las demandas sociales</c:v>
                </c:pt>
              </c:strCache>
            </c:strRef>
          </c:cat>
          <c:val>
            <c:numRef>
              <c:f>'Componente 10 3T23'!$C$4</c:f>
              <c:numCache>
                <c:formatCode>General</c:formatCode>
                <c:ptCount val="1"/>
                <c:pt idx="0">
                  <c:v>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99C-BB46-8A5E-3A33D9D4AA45}"/>
            </c:ext>
          </c:extLst>
        </c:ser>
        <c:ser>
          <c:idx val="1"/>
          <c:order val="1"/>
          <c:tx>
            <c:strRef>
              <c:f>'Componente 10 3T23'!$B$5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10 3T23'!$C$3</c:f>
              <c:strCache>
                <c:ptCount val="1"/>
                <c:pt idx="0">
                  <c:v>Atención de las demandas sociales</c:v>
                </c:pt>
              </c:strCache>
            </c:strRef>
          </c:cat>
          <c:val>
            <c:numRef>
              <c:f>'Componente 10 3T23'!$C$5</c:f>
              <c:numCache>
                <c:formatCode>General</c:formatCode>
                <c:ptCount val="1"/>
                <c:pt idx="0">
                  <c:v>295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99C-BB46-8A5E-3A33D9D4AA4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423984480"/>
        <c:axId val="42398722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.11846555190534958"/>
                  <c:y val="-0.1478606413952354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99C-BB46-8A5E-3A33D9D4AA4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10 3T23'!$C$3</c:f>
              <c:strCache>
                <c:ptCount val="1"/>
                <c:pt idx="0">
                  <c:v>Atención de las demandas sociales</c:v>
                </c:pt>
              </c:strCache>
            </c:strRef>
          </c:cat>
          <c:val>
            <c:numRef>
              <c:f>'Componente 10 3T23'!$C$6</c:f>
              <c:numCache>
                <c:formatCode>0.00%</c:formatCode>
                <c:ptCount val="1"/>
                <c:pt idx="0">
                  <c:v>0.59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C99C-BB46-8A5E-3A33D9D4AA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23991536"/>
        <c:axId val="423991144"/>
      </c:lineChart>
      <c:catAx>
        <c:axId val="4239844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423987224"/>
        <c:crosses val="autoZero"/>
        <c:auto val="1"/>
        <c:lblAlgn val="ctr"/>
        <c:lblOffset val="100"/>
        <c:noMultiLvlLbl val="0"/>
      </c:catAx>
      <c:valAx>
        <c:axId val="423987224"/>
        <c:scaling>
          <c:orientation val="minMax"/>
          <c:max val="6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423984480"/>
        <c:crosses val="autoZero"/>
        <c:crossBetween val="between"/>
        <c:majorUnit val="100"/>
      </c:valAx>
      <c:valAx>
        <c:axId val="423991144"/>
        <c:scaling>
          <c:orientation val="minMax"/>
          <c:max val="1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423991536"/>
        <c:crosses val="max"/>
        <c:crossBetween val="between"/>
      </c:valAx>
      <c:catAx>
        <c:axId val="423991536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423991144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 dirty="0">
                <a:effectLst/>
              </a:rPr>
              <a:t>METAS PLANEADAS Y ALCANZADAS A NIVEL ACTIVIDAD 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US" sz="1200" b="1" i="0" baseline="0" dirty="0">
                <a:effectLst/>
              </a:rPr>
              <a:t>TERCER </a:t>
            </a:r>
            <a:r>
              <a:rPr lang="es-MX" sz="1200" b="1" i="0" baseline="0" dirty="0">
                <a:effectLst/>
              </a:rPr>
              <a:t>TRIMESTRE 2024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EN UNIDADES Y PORCENTAJE DE AVANCE</a:t>
            </a:r>
            <a:endParaRPr lang="es-MX" sz="1200" dirty="0">
              <a:effectLst/>
            </a:endParaRPr>
          </a:p>
        </c:rich>
      </c:tx>
      <c:layout>
        <c:manualLayout>
          <c:xMode val="edge"/>
          <c:yMode val="edge"/>
          <c:x val="0.34914745077542125"/>
          <c:y val="7.9481477131995189E-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10 3T23'!$B$4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10 3T23'!$C$3:$E$3</c:f>
              <c:strCache>
                <c:ptCount val="3"/>
                <c:pt idx="0">
                  <c:v>Cartillas militares </c:v>
                </c:pt>
                <c:pt idx="1">
                  <c:v>Sesiones de COESPO.</c:v>
                </c:pt>
                <c:pt idx="2">
                  <c:v>Reuniones mensuales con DAVB y SbPJ.</c:v>
                </c:pt>
              </c:strCache>
            </c:strRef>
          </c:cat>
          <c:val>
            <c:numRef>
              <c:f>'Actividades 10 3T23'!$C$4:$E$4</c:f>
              <c:numCache>
                <c:formatCode>General</c:formatCode>
                <c:ptCount val="3"/>
                <c:pt idx="0">
                  <c:v>1000</c:v>
                </c:pt>
                <c:pt idx="1">
                  <c:v>5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8FD-5546-BE9A-D5BA8895E185}"/>
            </c:ext>
          </c:extLst>
        </c:ser>
        <c:ser>
          <c:idx val="1"/>
          <c:order val="1"/>
          <c:tx>
            <c:strRef>
              <c:f>'Actividades 10 3T23'!$B$5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10 3T23'!$C$3:$E$3</c:f>
              <c:strCache>
                <c:ptCount val="3"/>
                <c:pt idx="0">
                  <c:v>Cartillas militares </c:v>
                </c:pt>
                <c:pt idx="1">
                  <c:v>Sesiones de COESPO.</c:v>
                </c:pt>
                <c:pt idx="2">
                  <c:v>Reuniones mensuales con DAVB y SbPJ.</c:v>
                </c:pt>
              </c:strCache>
            </c:strRef>
          </c:cat>
          <c:val>
            <c:numRef>
              <c:f>'Actividades 10 3T23'!$C$5:$E$5</c:f>
              <c:numCache>
                <c:formatCode>General</c:formatCode>
                <c:ptCount val="3"/>
                <c:pt idx="0">
                  <c:v>306</c:v>
                </c:pt>
                <c:pt idx="1">
                  <c:v>1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8FD-5546-BE9A-D5BA8895E18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423993496"/>
        <c:axId val="423992320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10 3T23'!$C$3:$E$3</c:f>
              <c:strCache>
                <c:ptCount val="3"/>
                <c:pt idx="0">
                  <c:v>Cartillas militares </c:v>
                </c:pt>
                <c:pt idx="1">
                  <c:v>Sesiones de COESPO.</c:v>
                </c:pt>
                <c:pt idx="2">
                  <c:v>Reuniones mensuales con DAVB y SbPJ.</c:v>
                </c:pt>
              </c:strCache>
            </c:strRef>
          </c:cat>
          <c:val>
            <c:numRef>
              <c:f>'Actividades 10 3T23'!$C$6:$E$6</c:f>
              <c:numCache>
                <c:formatCode>0.00%</c:formatCode>
                <c:ptCount val="3"/>
                <c:pt idx="0">
                  <c:v>0.30599999999999999</c:v>
                </c:pt>
                <c:pt idx="1">
                  <c:v>0.2</c:v>
                </c:pt>
                <c:pt idx="2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38FD-5546-BE9A-D5BA8895E1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23993104"/>
        <c:axId val="423992712"/>
      </c:lineChart>
      <c:catAx>
        <c:axId val="4239934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423992320"/>
        <c:crosses val="autoZero"/>
        <c:auto val="1"/>
        <c:lblAlgn val="ctr"/>
        <c:lblOffset val="100"/>
        <c:noMultiLvlLbl val="0"/>
      </c:catAx>
      <c:valAx>
        <c:axId val="423992320"/>
        <c:scaling>
          <c:orientation val="minMax"/>
          <c:max val="1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423993496"/>
        <c:crosses val="autoZero"/>
        <c:crossBetween val="between"/>
        <c:majorUnit val="100"/>
      </c:valAx>
      <c:valAx>
        <c:axId val="423992712"/>
        <c:scaling>
          <c:orientation val="minMax"/>
          <c:max val="0.35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423993104"/>
        <c:crosses val="max"/>
        <c:crossBetween val="between"/>
      </c:valAx>
      <c:catAx>
        <c:axId val="42399310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423992712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 dirty="0">
                <a:effectLst/>
              </a:rPr>
              <a:t>META PLANEADA Y ALCANZADA A NIVEL COMPONENTE 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US" sz="1200" b="1" i="0" baseline="0" dirty="0">
                <a:effectLst/>
              </a:rPr>
              <a:t>TERCER</a:t>
            </a:r>
            <a:r>
              <a:rPr lang="es-MX" sz="1200" b="1" i="0" baseline="0" dirty="0">
                <a:effectLst/>
              </a:rPr>
              <a:t> TRIMESTRE 2024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EN UNIDADES Y PORCENTAJE DE AVANCE</a:t>
            </a:r>
            <a:endParaRPr lang="es-MX" sz="1200" dirty="0">
              <a:effectLst/>
            </a:endParaRPr>
          </a:p>
        </c:rich>
      </c:tx>
      <c:layout>
        <c:manualLayout>
          <c:xMode val="edge"/>
          <c:yMode val="edge"/>
          <c:x val="0.22171177278336895"/>
          <c:y val="3.05727665189392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'Componente 11 3T23'!$B$4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11 3T23'!$C$3</c:f>
              <c:strCache>
                <c:ptCount val="1"/>
                <c:pt idx="0">
                  <c:v>Atenciones en asuntos religiosos</c:v>
                </c:pt>
              </c:strCache>
            </c:strRef>
          </c:cat>
          <c:val>
            <c:numRef>
              <c:f>'Componente 11 3T23'!$C$4</c:f>
              <c:numCache>
                <c:formatCode>General</c:formatCode>
                <c:ptCount val="1"/>
                <c:pt idx="0">
                  <c:v>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D0D-7948-9C96-D4EAEC21FF44}"/>
            </c:ext>
          </c:extLst>
        </c:ser>
        <c:ser>
          <c:idx val="1"/>
          <c:order val="1"/>
          <c:tx>
            <c:strRef>
              <c:f>'Componente 11 3T23'!$B$5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7.9922502442775697E-2"/>
                  <c:y val="4.096180907991068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D0D-7948-9C96-D4EAEC21FF4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11 3T23'!$C$3</c:f>
              <c:strCache>
                <c:ptCount val="1"/>
                <c:pt idx="0">
                  <c:v>Atenciones en asuntos religiosos</c:v>
                </c:pt>
              </c:strCache>
            </c:strRef>
          </c:cat>
          <c:val>
            <c:numRef>
              <c:f>'Componente 11 3T23'!$C$5</c:f>
              <c:numCache>
                <c:formatCode>General</c:formatCode>
                <c:ptCount val="1"/>
                <c:pt idx="0">
                  <c:v>478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D0D-7948-9C96-D4EAEC21FF4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427814144"/>
        <c:axId val="427815712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5.8520263186268934E-2"/>
                  <c:y val="-2.55453323050952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D0D-7948-9C96-D4EAEC21FF4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11 3T23'!$C$3</c:f>
              <c:strCache>
                <c:ptCount val="1"/>
                <c:pt idx="0">
                  <c:v>Atenciones en asuntos religiosos</c:v>
                </c:pt>
              </c:strCache>
            </c:strRef>
          </c:cat>
          <c:val>
            <c:numRef>
              <c:f>'Componente 11 3T23'!$C$6</c:f>
              <c:numCache>
                <c:formatCode>0.00%</c:formatCode>
                <c:ptCount val="1"/>
                <c:pt idx="0">
                  <c:v>0.95599999999999996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0D0D-7948-9C96-D4EAEC21FF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27814536"/>
        <c:axId val="427816888"/>
      </c:lineChart>
      <c:catAx>
        <c:axId val="4278141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427815712"/>
        <c:crosses val="autoZero"/>
        <c:auto val="1"/>
        <c:lblAlgn val="ctr"/>
        <c:lblOffset val="100"/>
        <c:noMultiLvlLbl val="0"/>
      </c:catAx>
      <c:valAx>
        <c:axId val="427815712"/>
        <c:scaling>
          <c:orientation val="minMax"/>
          <c:max val="6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427814144"/>
        <c:crosses val="autoZero"/>
        <c:crossBetween val="between"/>
        <c:majorUnit val="100"/>
      </c:valAx>
      <c:valAx>
        <c:axId val="427816888"/>
        <c:scaling>
          <c:orientation val="minMax"/>
          <c:max val="1.05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427814536"/>
        <c:crosses val="max"/>
        <c:crossBetween val="between"/>
      </c:valAx>
      <c:catAx>
        <c:axId val="427814536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427816888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 dirty="0">
                <a:effectLst/>
              </a:rPr>
              <a:t>METAS PLANEADAS Y ALCANZADAS A NIVEL ACTIVIDAD 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US" sz="1200" b="1" i="0" baseline="0" dirty="0">
                <a:effectLst/>
              </a:rPr>
              <a:t>TERCER </a:t>
            </a:r>
            <a:r>
              <a:rPr lang="es-MX" sz="1200" b="1" i="0" baseline="0" dirty="0">
                <a:effectLst/>
              </a:rPr>
              <a:t> TRIMESTRE 2024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EN UNIDADES Y PORCENTAJE DE AVANCE</a:t>
            </a:r>
            <a:endParaRPr lang="es-MX" sz="1200" dirty="0">
              <a:effectLst/>
            </a:endParaRPr>
          </a:p>
        </c:rich>
      </c:tx>
      <c:layout>
        <c:manualLayout>
          <c:xMode val="edge"/>
          <c:yMode val="edge"/>
          <c:x val="0.37721085743679023"/>
          <c:y val="6.747878520041983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11 1T22'!$B$4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-2.6660206639692974E-3"/>
                  <c:y val="-2.3182303566484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C29-8E4C-B95A-C97C70170369}"/>
                </c:ext>
              </c:extLst>
            </c:dLbl>
            <c:dLbl>
              <c:idx val="2"/>
              <c:layout>
                <c:manualLayout>
                  <c:x val="-7.9980619919078934E-3"/>
                  <c:y val="-7.727434522161612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C29-8E4C-B95A-C97C70170369}"/>
                </c:ext>
              </c:extLst>
            </c:dLbl>
            <c:dLbl>
              <c:idx val="3"/>
              <c:layout>
                <c:manualLayout>
                  <c:x val="-7.997957030464381E-3"/>
                  <c:y val="3.8637172610807356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E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8308294431123666E-2"/>
                      <c:h val="5.789795527214868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1C29-8E4C-B95A-C97C70170369}"/>
                </c:ext>
              </c:extLst>
            </c:dLbl>
            <c:dLbl>
              <c:idx val="5"/>
              <c:layout>
                <c:manualLayout>
                  <c:x val="-1.0664082655877189E-2"/>
                  <c:y val="-3.8637172610808774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E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0310232439215776E-2"/>
                      <c:h val="5.0170520749987069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1C29-8E4C-B95A-C97C70170369}"/>
                </c:ext>
              </c:extLst>
            </c:dLbl>
            <c:dLbl>
              <c:idx val="6"/>
              <c:layout>
                <c:manualLayout>
                  <c:x val="-7.9979570304644296E-3"/>
                  <c:y val="0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E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5642273767154365E-2"/>
                      <c:h val="6.176167253322949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1C29-8E4C-B95A-C97C7017036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11 1T22'!$C$3:$I$3</c:f>
              <c:strCache>
                <c:ptCount val="7"/>
                <c:pt idx="0">
                  <c:v>Actividades comunitarias.</c:v>
                </c:pt>
                <c:pt idx="1">
                  <c:v>Participantes capacitados(as).</c:v>
                </c:pt>
                <c:pt idx="2">
                  <c:v>Expedientes del Padrón Municipal de Templos.</c:v>
                </c:pt>
                <c:pt idx="3">
                  <c:v>Verificaciones normativas.</c:v>
                </c:pt>
                <c:pt idx="4">
                  <c:v>Participantes de actividades de reconstrucción del Tejido Social.</c:v>
                </c:pt>
                <c:pt idx="5">
                  <c:v>Trámites del sector religioso.</c:v>
                </c:pt>
                <c:pt idx="6">
                  <c:v>Asesorías jurídicas.</c:v>
                </c:pt>
              </c:strCache>
            </c:strRef>
          </c:cat>
          <c:val>
            <c:numRef>
              <c:f>'Actividades 11 1T22'!$C$4:$I$4</c:f>
              <c:numCache>
                <c:formatCode>General</c:formatCode>
                <c:ptCount val="7"/>
                <c:pt idx="0">
                  <c:v>2</c:v>
                </c:pt>
                <c:pt idx="1">
                  <c:v>100</c:v>
                </c:pt>
                <c:pt idx="2">
                  <c:v>200</c:v>
                </c:pt>
                <c:pt idx="3">
                  <c:v>60</c:v>
                </c:pt>
                <c:pt idx="4">
                  <c:v>2000</c:v>
                </c:pt>
                <c:pt idx="5">
                  <c:v>50</c:v>
                </c:pt>
                <c:pt idx="6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1C29-8E4C-B95A-C97C70170369}"/>
            </c:ext>
          </c:extLst>
        </c:ser>
        <c:ser>
          <c:idx val="1"/>
          <c:order val="1"/>
          <c:tx>
            <c:strRef>
              <c:f>'Actividades 11 1T22'!$B$5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1.5996123983815787E-2"/>
                  <c:y val="-1.93185863054040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1C29-8E4C-B95A-C97C70170369}"/>
                </c:ext>
              </c:extLst>
            </c:dLbl>
            <c:dLbl>
              <c:idx val="2"/>
              <c:layout>
                <c:manualLayout>
                  <c:x val="7.9981669533513069E-3"/>
                  <c:y val="-3.863565146228007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8308294431123666E-2"/>
                      <c:h val="5.403423801106786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1C29-8E4C-B95A-C97C70170369}"/>
                </c:ext>
              </c:extLst>
            </c:dLbl>
            <c:dLbl>
              <c:idx val="3"/>
              <c:layout>
                <c:manualLayout>
                  <c:x val="5.3321462893820585E-3"/>
                  <c:y val="3.8637172610807356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E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8308294431123666E-2"/>
                      <c:h val="5.789795527214868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8-1C29-8E4C-B95A-C97C70170369}"/>
                </c:ext>
              </c:extLst>
            </c:dLbl>
            <c:dLbl>
              <c:idx val="4"/>
              <c:layout>
                <c:manualLayout>
                  <c:x val="3.4658268631600868E-2"/>
                  <c:y val="7.727434522161577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C29-8E4C-B95A-C97C70170369}"/>
                </c:ext>
              </c:extLst>
            </c:dLbl>
            <c:dLbl>
              <c:idx val="5"/>
              <c:layout>
                <c:manualLayout>
                  <c:x val="7.9981669533513555E-3"/>
                  <c:y val="1.5211485279845696E-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5642273767154365E-2"/>
                      <c:h val="5.403423801106786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A-1C29-8E4C-B95A-C97C70170369}"/>
                </c:ext>
              </c:extLst>
            </c:dLbl>
            <c:dLbl>
              <c:idx val="6"/>
              <c:layout>
                <c:manualLayout>
                  <c:x val="1.3330103319846487E-2"/>
                  <c:y val="0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E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0974315095092967E-2"/>
                      <c:h val="5.789795527214868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1C29-8E4C-B95A-C97C7017036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11 1T22'!$C$3:$I$3</c:f>
              <c:strCache>
                <c:ptCount val="7"/>
                <c:pt idx="0">
                  <c:v>Actividades comunitarias.</c:v>
                </c:pt>
                <c:pt idx="1">
                  <c:v>Participantes capacitados(as).</c:v>
                </c:pt>
                <c:pt idx="2">
                  <c:v>Expedientes del Padrón Municipal de Templos.</c:v>
                </c:pt>
                <c:pt idx="3">
                  <c:v>Verificaciones normativas.</c:v>
                </c:pt>
                <c:pt idx="4">
                  <c:v>Participantes de actividades de reconstrucción del Tejido Social.</c:v>
                </c:pt>
                <c:pt idx="5">
                  <c:v>Trámites del sector religioso.</c:v>
                </c:pt>
                <c:pt idx="6">
                  <c:v>Asesorías jurídicas.</c:v>
                </c:pt>
              </c:strCache>
            </c:strRef>
          </c:cat>
          <c:val>
            <c:numRef>
              <c:f>'Actividades 11 1T22'!$C$5:$I$5</c:f>
              <c:numCache>
                <c:formatCode>General</c:formatCode>
                <c:ptCount val="7"/>
                <c:pt idx="0">
                  <c:v>2</c:v>
                </c:pt>
                <c:pt idx="1">
                  <c:v>110</c:v>
                </c:pt>
                <c:pt idx="2">
                  <c:v>180</c:v>
                </c:pt>
                <c:pt idx="3">
                  <c:v>66</c:v>
                </c:pt>
                <c:pt idx="4">
                  <c:v>2170</c:v>
                </c:pt>
                <c:pt idx="5">
                  <c:v>85</c:v>
                </c:pt>
                <c:pt idx="6">
                  <c:v>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1C29-8E4C-B95A-C97C7017036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427803560"/>
        <c:axId val="427804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7.1982557927171037E-2"/>
                  <c:y val="6.18194761772928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1C29-8E4C-B95A-C97C70170369}"/>
                </c:ext>
              </c:extLst>
            </c:dLbl>
            <c:dLbl>
              <c:idx val="1"/>
              <c:layout>
                <c:manualLayout>
                  <c:x val="-5.8652454607324545E-2"/>
                  <c:y val="-3.47734553497272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1C29-8E4C-B95A-C97C70170369}"/>
                </c:ext>
              </c:extLst>
            </c:dLbl>
            <c:dLbl>
              <c:idx val="2"/>
              <c:layout>
                <c:manualLayout>
                  <c:x val="-3.9990309959539463E-2"/>
                  <c:y val="4.6364607132969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1C29-8E4C-B95A-C97C70170369}"/>
                </c:ext>
              </c:extLst>
            </c:dLbl>
            <c:dLbl>
              <c:idx val="3"/>
              <c:layout>
                <c:manualLayout>
                  <c:x val="-7.464857859114038E-2"/>
                  <c:y val="-5.79557589162120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1C29-8E4C-B95A-C97C70170369}"/>
                </c:ext>
              </c:extLst>
            </c:dLbl>
            <c:dLbl>
              <c:idx val="4"/>
              <c:layout>
                <c:manualLayout>
                  <c:x val="-2.6660206639692974E-3"/>
                  <c:y val="3.86371726108080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1C29-8E4C-B95A-C97C70170369}"/>
                </c:ext>
              </c:extLst>
            </c:dLbl>
            <c:dLbl>
              <c:idx val="5"/>
              <c:layout>
                <c:manualLayout>
                  <c:x val="-2.1328165311754379E-2"/>
                  <c:y val="-3.0909738088646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1C29-8E4C-B95A-C97C70170369}"/>
                </c:ext>
              </c:extLst>
            </c:dLbl>
            <c:dLbl>
              <c:idx val="6"/>
              <c:layout>
                <c:manualLayout>
                  <c:x val="-6.1318475271293846E-2"/>
                  <c:y val="6.95469106994545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1C29-8E4C-B95A-C97C7017036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11 1T22'!$C$3:$I$3</c:f>
              <c:strCache>
                <c:ptCount val="7"/>
                <c:pt idx="0">
                  <c:v>Actividades comunitarias.</c:v>
                </c:pt>
                <c:pt idx="1">
                  <c:v>Participantes capacitados(as).</c:v>
                </c:pt>
                <c:pt idx="2">
                  <c:v>Expedientes del Padrón Municipal de Templos.</c:v>
                </c:pt>
                <c:pt idx="3">
                  <c:v>Verificaciones normativas.</c:v>
                </c:pt>
                <c:pt idx="4">
                  <c:v>Participantes de actividades de reconstrucción del Tejido Social.</c:v>
                </c:pt>
                <c:pt idx="5">
                  <c:v>Trámites del sector religioso.</c:v>
                </c:pt>
                <c:pt idx="6">
                  <c:v>Asesorías jurídicas.</c:v>
                </c:pt>
              </c:strCache>
            </c:strRef>
          </c:cat>
          <c:val>
            <c:numRef>
              <c:f>'Actividades 11 1T22'!$C$6:$I$6</c:f>
              <c:numCache>
                <c:formatCode>0.00%</c:formatCode>
                <c:ptCount val="7"/>
                <c:pt idx="0">
                  <c:v>1</c:v>
                </c:pt>
                <c:pt idx="1">
                  <c:v>1.1000000000000001</c:v>
                </c:pt>
                <c:pt idx="2">
                  <c:v>0.9</c:v>
                </c:pt>
                <c:pt idx="3">
                  <c:v>1.1000000000000001</c:v>
                </c:pt>
                <c:pt idx="4">
                  <c:v>1.085</c:v>
                </c:pt>
                <c:pt idx="5">
                  <c:v>1.7</c:v>
                </c:pt>
                <c:pt idx="6">
                  <c:v>1.04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4-1C29-8E4C-B95A-C97C7017036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27803952"/>
        <c:axId val="427811008"/>
      </c:lineChart>
      <c:catAx>
        <c:axId val="4278035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427804344"/>
        <c:crosses val="autoZero"/>
        <c:auto val="1"/>
        <c:lblAlgn val="ctr"/>
        <c:lblOffset val="100"/>
        <c:noMultiLvlLbl val="0"/>
      </c:catAx>
      <c:valAx>
        <c:axId val="427804344"/>
        <c:scaling>
          <c:orientation val="minMax"/>
          <c:max val="25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427803560"/>
        <c:crosses val="autoZero"/>
        <c:crossBetween val="between"/>
        <c:majorUnit val="600"/>
      </c:valAx>
      <c:valAx>
        <c:axId val="427811008"/>
        <c:scaling>
          <c:orientation val="minMax"/>
          <c:max val="1.9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427803952"/>
        <c:crosses val="max"/>
        <c:crossBetween val="between"/>
        <c:majorUnit val="0.2"/>
      </c:valAx>
      <c:catAx>
        <c:axId val="427803952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427811008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 dirty="0">
                <a:effectLst/>
              </a:rPr>
              <a:t>META PLANEADA Y ALCANZADA A NIVEL COMPONENTE 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US" sz="1200" b="1" i="0" baseline="0" dirty="0">
                <a:effectLst/>
              </a:rPr>
              <a:t>TERCER </a:t>
            </a:r>
            <a:r>
              <a:rPr lang="es-MX" sz="1200" b="1" i="0" baseline="0" dirty="0">
                <a:effectLst/>
              </a:rPr>
              <a:t> TRIMESTRE 2024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EN UNIDADES Y PORCENTAJE DE AVANCE</a:t>
            </a:r>
            <a:endParaRPr lang="es-MX" sz="1200" dirty="0">
              <a:effectLst/>
            </a:endParaRPr>
          </a:p>
        </c:rich>
      </c:tx>
      <c:layout>
        <c:manualLayout>
          <c:xMode val="edge"/>
          <c:yMode val="edge"/>
          <c:x val="0.16529683623428187"/>
          <c:y val="9.131986134941219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'Componente 12 3T23'!$B$4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12 3T23'!$C$3</c:f>
              <c:strCache>
                <c:ptCount val="1"/>
                <c:pt idx="0">
                  <c:v>Archivos Municipales.</c:v>
                </c:pt>
              </c:strCache>
            </c:strRef>
          </c:cat>
          <c:val>
            <c:numRef>
              <c:f>'Componente 12 3T23'!$C$4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716-A64C-B8B4-7422068CB026}"/>
            </c:ext>
          </c:extLst>
        </c:ser>
        <c:ser>
          <c:idx val="1"/>
          <c:order val="1"/>
          <c:tx>
            <c:strRef>
              <c:f>'Componente 12 3T23'!$B$5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12 3T23'!$C$3</c:f>
              <c:strCache>
                <c:ptCount val="1"/>
                <c:pt idx="0">
                  <c:v>Archivos Municipales.</c:v>
                </c:pt>
              </c:strCache>
            </c:strRef>
          </c:cat>
          <c:val>
            <c:numRef>
              <c:f>'Componente 12 3T23'!$C$5</c:f>
              <c:numCache>
                <c:formatCode>General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716-A64C-B8B4-7422068CB02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427812184"/>
        <c:axId val="427812576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4.7094889187184394E-3"/>
                  <c:y val="-0.2510011897603349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716-A64C-B8B4-7422068CB02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12 3T23'!$C$3</c:f>
              <c:strCache>
                <c:ptCount val="1"/>
                <c:pt idx="0">
                  <c:v>Archivos Municipales.</c:v>
                </c:pt>
              </c:strCache>
            </c:strRef>
          </c:cat>
          <c:val>
            <c:numRef>
              <c:f>'Componente 12 3T23'!$C$6</c:f>
              <c:numCache>
                <c:formatCode>0.00%</c:formatCode>
                <c:ptCount val="1"/>
                <c:pt idx="0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B716-A64C-B8B4-7422068CB0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27806304"/>
        <c:axId val="427809440"/>
      </c:lineChart>
      <c:catAx>
        <c:axId val="4278121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427812576"/>
        <c:crosses val="autoZero"/>
        <c:auto val="1"/>
        <c:lblAlgn val="ctr"/>
        <c:lblOffset val="100"/>
        <c:noMultiLvlLbl val="0"/>
      </c:catAx>
      <c:valAx>
        <c:axId val="427812576"/>
        <c:scaling>
          <c:orientation val="minMax"/>
          <c:max val="1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427812184"/>
        <c:crosses val="autoZero"/>
        <c:crossBetween val="between"/>
        <c:majorUnit val="6"/>
        <c:minorUnit val="1"/>
      </c:valAx>
      <c:valAx>
        <c:axId val="427809440"/>
        <c:scaling>
          <c:orientation val="minMax"/>
          <c:max val="0.1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427806304"/>
        <c:crosses val="max"/>
        <c:crossBetween val="between"/>
      </c:valAx>
      <c:catAx>
        <c:axId val="42780630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42780944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 dirty="0">
                <a:effectLst/>
              </a:rPr>
              <a:t>METAS PLANEADAS Y ALCANZADAS A NIVEL ACTIVIDAD 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US" sz="1200" b="1" i="0" baseline="0" dirty="0">
                <a:effectLst/>
              </a:rPr>
              <a:t>TERCER </a:t>
            </a:r>
            <a:r>
              <a:rPr lang="es-MX" sz="1200" b="1" i="0" baseline="0" dirty="0">
                <a:effectLst/>
              </a:rPr>
              <a:t>TRIMESTRE 2024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EN UNIDADES Y PORCENTAJE DE AVANCE</a:t>
            </a:r>
            <a:endParaRPr lang="es-MX" sz="1200" dirty="0">
              <a:effectLst/>
            </a:endParaRPr>
          </a:p>
        </c:rich>
      </c:tx>
      <c:layout>
        <c:manualLayout>
          <c:xMode val="edge"/>
          <c:yMode val="edge"/>
          <c:x val="0.32745486607080709"/>
          <c:y val="1.99276033614255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12 3T23'!$B$4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12 3T23'!$C$3:$G$3</c:f>
              <c:strCache>
                <c:ptCount val="5"/>
                <c:pt idx="0">
                  <c:v>Solicitudes de bajas documentales.</c:v>
                </c:pt>
                <c:pt idx="1">
                  <c:v>Transferencias primarias</c:v>
                </c:pt>
                <c:pt idx="2">
                  <c:v>Instrumento de Control y consultas.</c:v>
                </c:pt>
                <c:pt idx="3">
                  <c:v>Material Audiovisual.</c:v>
                </c:pt>
                <c:pt idx="4">
                  <c:v>Capacitaciones en materia de archivo.</c:v>
                </c:pt>
              </c:strCache>
            </c:strRef>
          </c:cat>
          <c:val>
            <c:numRef>
              <c:f>'Actividades 12 3T23'!$C$4:$G$4</c:f>
              <c:numCache>
                <c:formatCode>General</c:formatCode>
                <c:ptCount val="5"/>
                <c:pt idx="0">
                  <c:v>0</c:v>
                </c:pt>
                <c:pt idx="1">
                  <c:v>1</c:v>
                </c:pt>
                <c:pt idx="2">
                  <c:v>0</c:v>
                </c:pt>
                <c:pt idx="3">
                  <c:v>36</c:v>
                </c:pt>
                <c:pt idx="4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383-EF40-AF71-72FD2A1F40EE}"/>
            </c:ext>
          </c:extLst>
        </c:ser>
        <c:ser>
          <c:idx val="1"/>
          <c:order val="1"/>
          <c:tx>
            <c:strRef>
              <c:f>'Actividades 12 3T23'!$B$5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12 3T23'!$C$3:$G$3</c:f>
              <c:strCache>
                <c:ptCount val="5"/>
                <c:pt idx="0">
                  <c:v>Solicitudes de bajas documentales.</c:v>
                </c:pt>
                <c:pt idx="1">
                  <c:v>Transferencias primarias</c:v>
                </c:pt>
                <c:pt idx="2">
                  <c:v>Instrumento de Control y consultas.</c:v>
                </c:pt>
                <c:pt idx="3">
                  <c:v>Material Audiovisual.</c:v>
                </c:pt>
                <c:pt idx="4">
                  <c:v>Capacitaciones en materia de archivo.</c:v>
                </c:pt>
              </c:strCache>
            </c:strRef>
          </c:cat>
          <c:val>
            <c:numRef>
              <c:f>'Actividades 12 3T23'!$C$5:$G$5</c:f>
              <c:numCache>
                <c:formatCode>General</c:formatCode>
                <c:ptCount val="5"/>
                <c:pt idx="0">
                  <c:v>9</c:v>
                </c:pt>
                <c:pt idx="1">
                  <c:v>6</c:v>
                </c:pt>
                <c:pt idx="2">
                  <c:v>3</c:v>
                </c:pt>
                <c:pt idx="3">
                  <c:v>52</c:v>
                </c:pt>
                <c:pt idx="4">
                  <c:v>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383-EF40-AF71-72FD2A1F40E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427801992"/>
        <c:axId val="427807088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0.00%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386D-4494-A92A-F32FE9AF456A}"/>
                </c:ext>
              </c:extLst>
            </c:dLbl>
            <c:dLbl>
              <c:idx val="4"/>
              <c:layout>
                <c:manualLayout>
                  <c:x val="0"/>
                  <c:y val="-3.86438829261213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AFA-4ABF-987C-F4E431F655F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12 3T23'!$C$3:$G$3</c:f>
              <c:strCache>
                <c:ptCount val="5"/>
                <c:pt idx="0">
                  <c:v>Solicitudes de bajas documentales.</c:v>
                </c:pt>
                <c:pt idx="1">
                  <c:v>Transferencias primarias</c:v>
                </c:pt>
                <c:pt idx="2">
                  <c:v>Instrumento de Control y consultas.</c:v>
                </c:pt>
                <c:pt idx="3">
                  <c:v>Material Audiovisual.</c:v>
                </c:pt>
                <c:pt idx="4">
                  <c:v>Capacitaciones en materia de archivo.</c:v>
                </c:pt>
              </c:strCache>
            </c:strRef>
          </c:cat>
          <c:val>
            <c:numRef>
              <c:f>'Actividades 12 3T23'!$C$6:$G$6</c:f>
              <c:numCache>
                <c:formatCode>0.00%</c:formatCode>
                <c:ptCount val="5"/>
                <c:pt idx="0">
                  <c:v>0</c:v>
                </c:pt>
                <c:pt idx="1">
                  <c:v>6</c:v>
                </c:pt>
                <c:pt idx="2">
                  <c:v>1</c:v>
                </c:pt>
                <c:pt idx="3">
                  <c:v>1.4444444444444444</c:v>
                </c:pt>
                <c:pt idx="4">
                  <c:v>24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383-EF40-AF71-72FD2A1F40E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27808656"/>
        <c:axId val="427810224"/>
      </c:lineChart>
      <c:catAx>
        <c:axId val="4278019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427807088"/>
        <c:crosses val="autoZero"/>
        <c:auto val="1"/>
        <c:lblAlgn val="ctr"/>
        <c:lblOffset val="100"/>
        <c:noMultiLvlLbl val="0"/>
      </c:catAx>
      <c:valAx>
        <c:axId val="427807088"/>
        <c:scaling>
          <c:orientation val="minMax"/>
          <c:max val="8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427801992"/>
        <c:crosses val="autoZero"/>
        <c:crossBetween val="between"/>
        <c:majorUnit val="10"/>
      </c:valAx>
      <c:valAx>
        <c:axId val="427810224"/>
        <c:scaling>
          <c:orientation val="minMax"/>
          <c:max val="25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427808656"/>
        <c:crosses val="max"/>
        <c:crossBetween val="between"/>
      </c:valAx>
      <c:catAx>
        <c:axId val="427808656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427810224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 dirty="0">
                <a:effectLst/>
              </a:rPr>
              <a:t>META PLANEADA Y ALCANZADA A NIVEL COMPONENTE 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US" sz="1200" b="1" i="0" baseline="0" dirty="0">
                <a:effectLst/>
              </a:rPr>
              <a:t>TERCER </a:t>
            </a:r>
            <a:r>
              <a:rPr lang="es-MX" sz="1200" b="1" i="0" baseline="0" dirty="0">
                <a:effectLst/>
              </a:rPr>
              <a:t> TRIMESTRE 2024</a:t>
            </a:r>
          </a:p>
          <a:p>
            <a:pPr>
              <a:defRPr/>
            </a:pPr>
            <a:r>
              <a:rPr lang="es-MX" sz="1200" b="1" i="0" baseline="0" dirty="0">
                <a:effectLst/>
              </a:rPr>
              <a:t>EN UNIDADES Y PORCENTAJE DE AVANCE</a:t>
            </a:r>
            <a:endParaRPr lang="es-MX" sz="1200" dirty="0">
              <a:effectLst/>
            </a:endParaRPr>
          </a:p>
        </c:rich>
      </c:tx>
      <c:layout>
        <c:manualLayout>
          <c:xMode val="edge"/>
          <c:yMode val="edge"/>
          <c:x val="0.20699506932494366"/>
          <c:y val="2.829589948797383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'Componente 13 3T23.'!$B$4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13 3T23.'!$C$3</c:f>
              <c:strCache>
                <c:ptCount val="1"/>
                <c:pt idx="0">
                  <c:v>Actos Registrales.</c:v>
                </c:pt>
              </c:strCache>
            </c:strRef>
          </c:cat>
          <c:val>
            <c:numRef>
              <c:f>'Componente 13 3T23.'!$C$4</c:f>
              <c:numCache>
                <c:formatCode>#,##0</c:formatCode>
                <c:ptCount val="1"/>
                <c:pt idx="0">
                  <c:v>32192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52C-324F-B881-155252E6C9BB}"/>
            </c:ext>
          </c:extLst>
        </c:ser>
        <c:ser>
          <c:idx val="1"/>
          <c:order val="1"/>
          <c:tx>
            <c:strRef>
              <c:f>'Componente 13 3T23.'!$B$5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13 3T23.'!$C$3</c:f>
              <c:strCache>
                <c:ptCount val="1"/>
                <c:pt idx="0">
                  <c:v>Actos Registrales.</c:v>
                </c:pt>
              </c:strCache>
            </c:strRef>
          </c:cat>
          <c:val>
            <c:numRef>
              <c:f>'Componente 13 3T23.'!$C$5</c:f>
              <c:numCache>
                <c:formatCode>#,##0</c:formatCode>
                <c:ptCount val="1"/>
                <c:pt idx="0">
                  <c:v>15841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52C-324F-B881-155252E6C9B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86367160"/>
        <c:axId val="86369120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1.0745905597470002E-2"/>
                  <c:y val="-0.1214810253748996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52C-324F-B881-155252E6C9B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13 3T23.'!$C$3</c:f>
              <c:strCache>
                <c:ptCount val="1"/>
                <c:pt idx="0">
                  <c:v>Actos Registrales.</c:v>
                </c:pt>
              </c:strCache>
            </c:strRef>
          </c:cat>
          <c:val>
            <c:numRef>
              <c:f>'Componente 13 3T23.'!$C$6</c:f>
              <c:numCache>
                <c:formatCode>0.00%</c:formatCode>
                <c:ptCount val="1"/>
                <c:pt idx="0">
                  <c:v>0.4920787773359841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652C-324F-B881-155252E6C9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6367944"/>
        <c:axId val="86367552"/>
      </c:lineChart>
      <c:catAx>
        <c:axId val="863671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86369120"/>
        <c:crosses val="autoZero"/>
        <c:auto val="1"/>
        <c:lblAlgn val="ctr"/>
        <c:lblOffset val="100"/>
        <c:noMultiLvlLbl val="0"/>
      </c:catAx>
      <c:valAx>
        <c:axId val="86369120"/>
        <c:scaling>
          <c:orientation val="minMax"/>
          <c:max val="35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86367160"/>
        <c:crosses val="autoZero"/>
        <c:crossBetween val="between"/>
        <c:majorUnit val="8048"/>
      </c:valAx>
      <c:valAx>
        <c:axId val="86367552"/>
        <c:scaling>
          <c:orientation val="minMax"/>
          <c:max val="0.8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86367944"/>
        <c:crosses val="max"/>
        <c:crossBetween val="between"/>
      </c:valAx>
      <c:catAx>
        <c:axId val="8636794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86367552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 dirty="0">
                <a:effectLst/>
              </a:rPr>
              <a:t>META PLANEADA Y ALCANZADA A NIVEL COMPONENTE 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US" sz="1200" b="1" i="0" baseline="0" dirty="0">
                <a:effectLst/>
              </a:rPr>
              <a:t>TERCER </a:t>
            </a:r>
            <a:r>
              <a:rPr lang="es-MX" sz="1200" b="1" i="0" baseline="0" dirty="0">
                <a:effectLst/>
              </a:rPr>
              <a:t> TRIMESTRE 2024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EN UNIDADES Y PORCENTAJE DE AVANCE</a:t>
            </a:r>
            <a:endParaRPr lang="es-MX" sz="1200" dirty="0">
              <a:effectLst/>
            </a:endParaRPr>
          </a:p>
        </c:rich>
      </c:tx>
      <c:layout>
        <c:manualLayout>
          <c:xMode val="edge"/>
          <c:yMode val="edge"/>
          <c:x val="0.20006897793504366"/>
          <c:y val="2.148811926424365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'Componente 13 3T23.'!$B$4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13 3T23.'!$C$3</c:f>
              <c:strCache>
                <c:ptCount val="1"/>
                <c:pt idx="0">
                  <c:v>Actos Registrales.</c:v>
                </c:pt>
              </c:strCache>
            </c:strRef>
          </c:cat>
          <c:val>
            <c:numRef>
              <c:f>'Componente 13 3T23.'!$C$4</c:f>
              <c:numCache>
                <c:formatCode>#,##0</c:formatCode>
                <c:ptCount val="1"/>
                <c:pt idx="0">
                  <c:v>32192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119-6C4D-BAAF-6752F182E393}"/>
            </c:ext>
          </c:extLst>
        </c:ser>
        <c:ser>
          <c:idx val="1"/>
          <c:order val="1"/>
          <c:tx>
            <c:strRef>
              <c:f>'Componente 13 3T23.'!$B$5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13 3T23.'!$C$3</c:f>
              <c:strCache>
                <c:ptCount val="1"/>
                <c:pt idx="0">
                  <c:v>Actos Registrales.</c:v>
                </c:pt>
              </c:strCache>
            </c:strRef>
          </c:cat>
          <c:val>
            <c:numRef>
              <c:f>'Componente 13 3T23.'!$C$5</c:f>
              <c:numCache>
                <c:formatCode>#,##0</c:formatCode>
                <c:ptCount val="1"/>
                <c:pt idx="0">
                  <c:v>15841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119-6C4D-BAAF-6752F182E39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86367160"/>
        <c:axId val="86369120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.14967738845339512"/>
                  <c:y val="-3.0711250315147806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49.20%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3119-6C4D-BAAF-6752F182E39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13 3T23.'!$C$3</c:f>
              <c:strCache>
                <c:ptCount val="1"/>
                <c:pt idx="0">
                  <c:v>Actos Registrales.</c:v>
                </c:pt>
              </c:strCache>
            </c:strRef>
          </c:cat>
          <c:val>
            <c:numRef>
              <c:f>'Componente 13 3T23.'!$C$6</c:f>
              <c:numCache>
                <c:formatCode>0.00%</c:formatCode>
                <c:ptCount val="1"/>
                <c:pt idx="0">
                  <c:v>0.4920787773359841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3119-6C4D-BAAF-6752F182E3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6367944"/>
        <c:axId val="86367552"/>
      </c:lineChart>
      <c:catAx>
        <c:axId val="863671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86369120"/>
        <c:crosses val="autoZero"/>
        <c:auto val="1"/>
        <c:lblAlgn val="ctr"/>
        <c:lblOffset val="100"/>
        <c:noMultiLvlLbl val="0"/>
      </c:catAx>
      <c:valAx>
        <c:axId val="86369120"/>
        <c:scaling>
          <c:orientation val="minMax"/>
          <c:max val="33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86367160"/>
        <c:crosses val="autoZero"/>
        <c:crossBetween val="between"/>
        <c:majorUnit val="8048"/>
      </c:valAx>
      <c:valAx>
        <c:axId val="86367552"/>
        <c:scaling>
          <c:orientation val="minMax"/>
          <c:max val="0.6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86367944"/>
        <c:crosses val="max"/>
        <c:crossBetween val="between"/>
      </c:valAx>
      <c:catAx>
        <c:axId val="8636794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86367552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 dirty="0">
                <a:effectLst/>
              </a:rPr>
              <a:t>META PLANEADA Y ALCANZADA A NIVEL COMPONENTE 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US" sz="1200" b="1" i="0" baseline="0" dirty="0">
                <a:effectLst/>
              </a:rPr>
              <a:t>TERCER</a:t>
            </a:r>
            <a:r>
              <a:rPr lang="es-MX" sz="1200" b="1" i="0" baseline="0" dirty="0">
                <a:effectLst/>
              </a:rPr>
              <a:t> TRIMESTRE 2024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EN UNIDADES Y PORCENTAJE DE AVANCE</a:t>
            </a:r>
            <a:endParaRPr lang="es-MX" sz="1200" dirty="0">
              <a:effectLst/>
            </a:endParaRPr>
          </a:p>
        </c:rich>
      </c:tx>
      <c:layout>
        <c:manualLayout>
          <c:xMode val="edge"/>
          <c:yMode val="edge"/>
          <c:x val="0.32282044884674177"/>
          <c:y val="4.371599190978726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'Componente 14 3T23'!$B$4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4.8840965055589063E-17"/>
                  <c:y val="1.22885427239732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C8B-4745-B49D-994584909A5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14 3T23'!$C$3</c:f>
              <c:strCache>
                <c:ptCount val="1"/>
                <c:pt idx="0">
                  <c:v>Canalizaciones de niñas, niños y adolescentes.</c:v>
                </c:pt>
              </c:strCache>
            </c:strRef>
          </c:cat>
          <c:val>
            <c:numRef>
              <c:f>'Componente 14 3T23'!$C$4</c:f>
              <c:numCache>
                <c:formatCode>General</c:formatCode>
                <c:ptCount val="1"/>
                <c:pt idx="0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C8B-4745-B49D-994584909A53}"/>
            </c:ext>
          </c:extLst>
        </c:ser>
        <c:ser>
          <c:idx val="1"/>
          <c:order val="1"/>
          <c:tx>
            <c:strRef>
              <c:f>'Componente 14 3T23'!$B$5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14 3T23'!$C$3</c:f>
              <c:strCache>
                <c:ptCount val="1"/>
                <c:pt idx="0">
                  <c:v>Canalizaciones de niñas, niños y adolescentes.</c:v>
                </c:pt>
              </c:strCache>
            </c:strRef>
          </c:cat>
          <c:val>
            <c:numRef>
              <c:f>'Componente 14 3T23'!$C$5</c:f>
              <c:numCache>
                <c:formatCode>General</c:formatCode>
                <c:ptCount val="1"/>
                <c:pt idx="0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C8B-4745-B49D-994584909A5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86356184"/>
        <c:axId val="86364416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2.7536878276373552E-3"/>
                  <c:y val="-7.8795724011842871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40.90%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DC8B-4745-B49D-994584909A5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14 3T23'!$C$3</c:f>
              <c:strCache>
                <c:ptCount val="1"/>
                <c:pt idx="0">
                  <c:v>Canalizaciones de niñas, niños y adolescentes.</c:v>
                </c:pt>
              </c:strCache>
            </c:strRef>
          </c:cat>
          <c:val>
            <c:numRef>
              <c:f>'Componente 14 3T23'!$C$6</c:f>
              <c:numCache>
                <c:formatCode>0.00%</c:formatCode>
                <c:ptCount val="1"/>
                <c:pt idx="0">
                  <c:v>0.40909090909090912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DC8B-4745-B49D-994584909A5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6356576"/>
        <c:axId val="86356968"/>
      </c:lineChart>
      <c:catAx>
        <c:axId val="863561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86364416"/>
        <c:crosses val="autoZero"/>
        <c:auto val="1"/>
        <c:lblAlgn val="ctr"/>
        <c:lblOffset val="100"/>
        <c:noMultiLvlLbl val="0"/>
      </c:catAx>
      <c:valAx>
        <c:axId val="86364416"/>
        <c:scaling>
          <c:orientation val="minMax"/>
          <c:max val="24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86356184"/>
        <c:crosses val="autoZero"/>
        <c:crossBetween val="between"/>
        <c:majorUnit val="6"/>
      </c:valAx>
      <c:valAx>
        <c:axId val="86356968"/>
        <c:scaling>
          <c:orientation val="minMax"/>
          <c:max val="0.5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86356576"/>
        <c:crosses val="max"/>
        <c:crossBetween val="between"/>
      </c:valAx>
      <c:catAx>
        <c:axId val="86356576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86356968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 dirty="0">
                <a:effectLst/>
              </a:rPr>
              <a:t>META PLANEADA Y ALCANZADA A NIVEL COMPONENTE 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US" sz="1200" b="1" i="0" baseline="0" dirty="0">
                <a:effectLst/>
              </a:rPr>
              <a:t>TERCER </a:t>
            </a:r>
            <a:r>
              <a:rPr lang="es-MX" sz="1200" b="1" i="0" baseline="0" dirty="0">
                <a:effectLst/>
              </a:rPr>
              <a:t> TRIMESTRE 2024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EN UNIDADES Y PORCENTAJE DE AVANCE</a:t>
            </a:r>
            <a:endParaRPr lang="es-MX" sz="1200" dirty="0">
              <a:effectLst/>
            </a:endParaRPr>
          </a:p>
        </c:rich>
      </c:tx>
      <c:layout>
        <c:manualLayout>
          <c:xMode val="edge"/>
          <c:yMode val="edge"/>
          <c:x val="0.15626397848914472"/>
          <c:y val="1.56518062931782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>
        <c:manualLayout>
          <c:layoutTarget val="inner"/>
          <c:xMode val="edge"/>
          <c:yMode val="edge"/>
          <c:x val="0.13021141019232421"/>
          <c:y val="0.26199459946631687"/>
          <c:w val="0.68660723752972719"/>
          <c:h val="0.6087494426054684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'Componente 1 3T23'!$B$4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1 3T23'!$C$3</c:f>
              <c:strCache>
                <c:ptCount val="1"/>
                <c:pt idx="0">
                  <c:v>Resoluciones de las demandas ciudadanas.</c:v>
                </c:pt>
              </c:strCache>
            </c:strRef>
          </c:cat>
          <c:val>
            <c:numRef>
              <c:f>'Componente 1 3T23'!$C$4</c:f>
              <c:numCache>
                <c:formatCode>General</c:formatCode>
                <c:ptCount val="1"/>
                <c:pt idx="0">
                  <c:v>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7A0-CD46-A1A3-D675E70658D4}"/>
            </c:ext>
          </c:extLst>
        </c:ser>
        <c:ser>
          <c:idx val="1"/>
          <c:order val="1"/>
          <c:tx>
            <c:strRef>
              <c:f>'Componente 1 3T23'!$B$5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1 3T23'!$C$3</c:f>
              <c:strCache>
                <c:ptCount val="1"/>
                <c:pt idx="0">
                  <c:v>Resoluciones de las demandas ciudadanas.</c:v>
                </c:pt>
              </c:strCache>
            </c:strRef>
          </c:cat>
          <c:val>
            <c:numRef>
              <c:f>'Componente 1 3T23'!$C$5</c:f>
              <c:numCache>
                <c:formatCode>General</c:formatCode>
                <c:ptCount val="1"/>
                <c:pt idx="0">
                  <c:v>650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7A0-CD46-A1A3-D675E70658D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476460448"/>
        <c:axId val="476458880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1.4056810503421975E-2"/>
                  <c:y val="-0.1195424357970758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7A0-CD46-A1A3-D675E70658D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1 3T23'!$C$3</c:f>
              <c:strCache>
                <c:ptCount val="1"/>
                <c:pt idx="0">
                  <c:v>Resoluciones de las demandas ciudadanas.</c:v>
                </c:pt>
              </c:strCache>
            </c:strRef>
          </c:cat>
          <c:val>
            <c:numRef>
              <c:f>'Componente 1 3T23'!$C$6</c:f>
              <c:numCache>
                <c:formatCode>0.00%</c:formatCode>
                <c:ptCount val="1"/>
                <c:pt idx="0">
                  <c:v>1.3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87A0-CD46-A1A3-D675E70658D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73448904"/>
        <c:axId val="473448512"/>
      </c:lineChart>
      <c:catAx>
        <c:axId val="4764604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476458880"/>
        <c:crosses val="autoZero"/>
        <c:auto val="1"/>
        <c:lblAlgn val="ctr"/>
        <c:lblOffset val="100"/>
        <c:noMultiLvlLbl val="0"/>
      </c:catAx>
      <c:valAx>
        <c:axId val="476458880"/>
        <c:scaling>
          <c:orientation val="minMax"/>
          <c:max val="700"/>
          <c:min val="15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476460448"/>
        <c:crosses val="autoZero"/>
        <c:crossBetween val="between"/>
        <c:majorUnit val="50"/>
      </c:valAx>
      <c:valAx>
        <c:axId val="473448512"/>
        <c:scaling>
          <c:orientation val="minMax"/>
          <c:max val="1.5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473448904"/>
        <c:crosses val="max"/>
        <c:crossBetween val="between"/>
      </c:valAx>
      <c:catAx>
        <c:axId val="47344890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473448512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cap="all" spc="15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dirty="0"/>
              <a:t>METAS PLANEADAS Y ALCANZADAS A NIVEL ACTIVIDAD </a:t>
            </a:r>
          </a:p>
          <a:p>
            <a:pPr>
              <a:defRPr sz="1200"/>
            </a:pPr>
            <a:r>
              <a:rPr lang="es-US" sz="1200" dirty="0"/>
              <a:t>TERCER</a:t>
            </a:r>
            <a:r>
              <a:rPr lang="es-MX" sz="1200" dirty="0"/>
              <a:t> TRIMESTRE 2024</a:t>
            </a:r>
          </a:p>
          <a:p>
            <a:pPr>
              <a:defRPr sz="1200"/>
            </a:pPr>
            <a:r>
              <a:rPr lang="es-MX" sz="1200" dirty="0"/>
              <a:t>EN UNIDADES Y PORCENTAJE DE AVANCE</a:t>
            </a:r>
          </a:p>
        </c:rich>
      </c:tx>
      <c:layout>
        <c:manualLayout>
          <c:xMode val="edge"/>
          <c:yMode val="edge"/>
          <c:x val="0.29694843420954292"/>
          <c:y val="1.99275032884168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cap="all" spc="15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14 3T23'!$B$4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pattFill prst="narHorz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1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'Actividades 14 3T23'!$C$3:$F$3</c:f>
              <c:strCache>
                <c:ptCount val="4"/>
                <c:pt idx="0">
                  <c:v>Capacitaciones para la erradicación del Trabajo Infantil.</c:v>
                </c:pt>
                <c:pt idx="1">
                  <c:v>Actividades de prevención del embarazo.</c:v>
                </c:pt>
                <c:pt idx="2">
                  <c:v>Personas en actividades sobre los derechos humanos.</c:v>
                </c:pt>
                <c:pt idx="3">
                  <c:v>Campañas masivas sobre los derechos de la niñez y la adolescencia.</c:v>
                </c:pt>
              </c:strCache>
            </c:strRef>
          </c:cat>
          <c:val>
            <c:numRef>
              <c:f>'Actividades 14 3T23'!$C$4:$F$4</c:f>
              <c:numCache>
                <c:formatCode>General</c:formatCode>
                <c:ptCount val="4"/>
                <c:pt idx="0">
                  <c:v>3</c:v>
                </c:pt>
                <c:pt idx="1">
                  <c:v>2</c:v>
                </c:pt>
                <c:pt idx="2">
                  <c:v>100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CEF-1044-ACE3-8A3F876FB0F0}"/>
            </c:ext>
          </c:extLst>
        </c:ser>
        <c:ser>
          <c:idx val="1"/>
          <c:order val="1"/>
          <c:tx>
            <c:strRef>
              <c:f>'Actividades 14 3T23'!$B$5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pattFill prst="narHorz">
              <a:fgClr>
                <a:schemeClr val="accent2"/>
              </a:fgClr>
              <a:bgClr>
                <a:schemeClr val="accent2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2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'Actividades 14 3T23'!$C$3:$F$3</c:f>
              <c:strCache>
                <c:ptCount val="4"/>
                <c:pt idx="0">
                  <c:v>Capacitaciones para la erradicación del Trabajo Infantil.</c:v>
                </c:pt>
                <c:pt idx="1">
                  <c:v>Actividades de prevención del embarazo.</c:v>
                </c:pt>
                <c:pt idx="2">
                  <c:v>Personas en actividades sobre los derechos humanos.</c:v>
                </c:pt>
                <c:pt idx="3">
                  <c:v>Campañas masivas sobre los derechos de la niñez y la adolescencia.</c:v>
                </c:pt>
              </c:strCache>
            </c:strRef>
          </c:cat>
          <c:val>
            <c:numRef>
              <c:f>'Actividades 14 3T23'!$C$5:$F$5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159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CEF-1044-ACE3-8A3F876FB0F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86355792"/>
        <c:axId val="86360496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Lbl>
              <c:idx val="2"/>
              <c:layout>
                <c:manualLayout>
                  <c:x val="6.3984482503455856E-2"/>
                  <c:y val="-1.11448870417433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CEF-1044-ACE3-8A3F876FB0F0}"/>
                </c:ext>
              </c:extLst>
            </c:dLbl>
            <c:dLbl>
              <c:idx val="3"/>
              <c:layout>
                <c:manualLayout>
                  <c:x val="-1.33301005215534E-2"/>
                  <c:y val="-4.82945105142209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CEF-1044-ACE3-8A3F876FB0F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'Actividades 14 3T23'!$C$3:$F$3</c:f>
              <c:strCache>
                <c:ptCount val="4"/>
                <c:pt idx="0">
                  <c:v>Capacitaciones para la erradicación del Trabajo Infantil.</c:v>
                </c:pt>
                <c:pt idx="1">
                  <c:v>Actividades de prevención del embarazo.</c:v>
                </c:pt>
                <c:pt idx="2">
                  <c:v>Personas en actividades sobre los derechos humanos.</c:v>
                </c:pt>
                <c:pt idx="3">
                  <c:v>Campañas masivas sobre los derechos de la niñez y la adolescencia.</c:v>
                </c:pt>
              </c:strCache>
            </c:strRef>
          </c:cat>
          <c:val>
            <c:numRef>
              <c:f>'Actividades 14 3T23'!$C$6:$F$6</c:f>
              <c:numCache>
                <c:formatCode>0.00%</c:formatCode>
                <c:ptCount val="4"/>
                <c:pt idx="0">
                  <c:v>0.66666666666666663</c:v>
                </c:pt>
                <c:pt idx="1">
                  <c:v>1</c:v>
                </c:pt>
                <c:pt idx="2">
                  <c:v>1.59</c:v>
                </c:pt>
                <c:pt idx="3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BCEF-1044-ACE3-8A3F876FB0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6354224"/>
        <c:axId val="86365200"/>
      </c:lineChart>
      <c:catAx>
        <c:axId val="863557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86360496"/>
        <c:crosses val="autoZero"/>
        <c:auto val="1"/>
        <c:lblAlgn val="ctr"/>
        <c:lblOffset val="100"/>
        <c:noMultiLvlLbl val="0"/>
      </c:catAx>
      <c:valAx>
        <c:axId val="86360496"/>
        <c:scaling>
          <c:orientation val="minMax"/>
          <c:max val="200"/>
          <c:min val="0"/>
        </c:scaling>
        <c:delete val="0"/>
        <c:axPos val="l"/>
        <c:majorGridlines>
          <c:spPr>
            <a:ln>
              <a:solidFill>
                <a:schemeClr val="tx1">
                  <a:lumMod val="15000"/>
                  <a:lumOff val="85000"/>
                </a:schemeClr>
              </a:solidFill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86355792"/>
        <c:crosses val="autoZero"/>
        <c:crossBetween val="between"/>
        <c:majorUnit val="30"/>
      </c:valAx>
      <c:valAx>
        <c:axId val="86365200"/>
        <c:scaling>
          <c:orientation val="minMax"/>
          <c:max val="1.7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86354224"/>
        <c:crosses val="max"/>
        <c:crossBetween val="between"/>
      </c:valAx>
      <c:catAx>
        <c:axId val="86354224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8636520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 dirty="0">
                <a:effectLst/>
              </a:rPr>
              <a:t>META PLANEADA Y ALCANZADA A NIVEL COMPONENTE 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US" sz="1200" b="1" i="0" baseline="0" dirty="0">
                <a:effectLst/>
              </a:rPr>
              <a:t>TERCER</a:t>
            </a:r>
            <a:r>
              <a:rPr lang="es-MX" sz="1200" b="1" i="0" baseline="0" dirty="0">
                <a:effectLst/>
              </a:rPr>
              <a:t> TRIMESTRE 2024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EN UNIDADES Y PORCENTAJE DE AVANCE</a:t>
            </a:r>
            <a:endParaRPr lang="es-MX" sz="1200" dirty="0">
              <a:effectLst/>
            </a:endParaRPr>
          </a:p>
        </c:rich>
      </c:tx>
      <c:layout>
        <c:manualLayout>
          <c:xMode val="edge"/>
          <c:yMode val="edge"/>
          <c:x val="0.25661747320435757"/>
          <c:y val="1.970554701196848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'Componente ASJ'!$B$4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4.8840965055589063E-17"/>
                  <c:y val="1.22885427239732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676-BA4F-9F3D-77D012B2B58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ASJ'!$C$3</c:f>
              <c:strCache>
                <c:ptCount val="1"/>
                <c:pt idx="0">
                  <c:v>Seguimiento a procedimientos juridicos</c:v>
                </c:pt>
              </c:strCache>
            </c:strRef>
          </c:cat>
          <c:val>
            <c:numRef>
              <c:f>'Componente ASJ'!$C$4</c:f>
              <c:numCache>
                <c:formatCode>General</c:formatCode>
                <c:ptCount val="1"/>
                <c:pt idx="0">
                  <c:v>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676-BA4F-9F3D-77D012B2B589}"/>
            </c:ext>
          </c:extLst>
        </c:ser>
        <c:ser>
          <c:idx val="1"/>
          <c:order val="1"/>
          <c:tx>
            <c:strRef>
              <c:f>'Componente ASJ'!$B$5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ASJ'!$C$3</c:f>
              <c:strCache>
                <c:ptCount val="1"/>
                <c:pt idx="0">
                  <c:v>Seguimiento a procedimientos juridicos</c:v>
                </c:pt>
              </c:strCache>
            </c:strRef>
          </c:cat>
          <c:val>
            <c:numRef>
              <c:f>'Componente ASJ'!$C$5</c:f>
              <c:numCache>
                <c:formatCode>General</c:formatCode>
                <c:ptCount val="1"/>
                <c:pt idx="0">
                  <c:v>178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676-BA4F-9F3D-77D012B2B58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86356184"/>
        <c:axId val="86364416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20486949073079522"/>
                  <c:y val="4.5870871237032578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386.95%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8676-BA4F-9F3D-77D012B2B58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ASJ'!$C$3</c:f>
              <c:strCache>
                <c:ptCount val="1"/>
                <c:pt idx="0">
                  <c:v>Seguimiento a procedimientos juridicos</c:v>
                </c:pt>
              </c:strCache>
            </c:strRef>
          </c:cat>
          <c:val>
            <c:numRef>
              <c:f>'Componente ASJ'!$C$6</c:f>
              <c:numCache>
                <c:formatCode>0.00%</c:formatCode>
                <c:ptCount val="1"/>
                <c:pt idx="0">
                  <c:v>3.8695652173913042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8676-BA4F-9F3D-77D012B2B5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6356576"/>
        <c:axId val="86356968"/>
      </c:lineChart>
      <c:catAx>
        <c:axId val="863561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86364416"/>
        <c:crosses val="autoZero"/>
        <c:auto val="1"/>
        <c:lblAlgn val="ctr"/>
        <c:lblOffset val="100"/>
        <c:noMultiLvlLbl val="0"/>
      </c:catAx>
      <c:valAx>
        <c:axId val="86364416"/>
        <c:scaling>
          <c:orientation val="minMax"/>
          <c:max val="18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86356184"/>
        <c:crosses val="autoZero"/>
        <c:crossBetween val="between"/>
        <c:majorUnit val="50"/>
      </c:valAx>
      <c:valAx>
        <c:axId val="86356968"/>
        <c:scaling>
          <c:orientation val="minMax"/>
          <c:max val="5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86356576"/>
        <c:crosses val="max"/>
        <c:crossBetween val="between"/>
      </c:valAx>
      <c:catAx>
        <c:axId val="86356576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86356968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cap="all" spc="15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dirty="0"/>
              <a:t>METAS PLANEADAS Y ALCANZADAS A NIVEL ACTIVIDAD </a:t>
            </a:r>
          </a:p>
          <a:p>
            <a:pPr>
              <a:defRPr sz="1200"/>
            </a:pPr>
            <a:r>
              <a:rPr lang="es-US" sz="1200" dirty="0"/>
              <a:t>tercer</a:t>
            </a:r>
            <a:r>
              <a:rPr lang="es-MX" sz="1200" dirty="0"/>
              <a:t> TRIMESTRE 2024</a:t>
            </a:r>
          </a:p>
          <a:p>
            <a:pPr>
              <a:defRPr sz="1200"/>
            </a:pPr>
            <a:r>
              <a:rPr lang="es-MX" sz="1200" dirty="0"/>
              <a:t>EN UNIDADES Y PORCENTAJE DE AVANCE</a:t>
            </a:r>
          </a:p>
        </c:rich>
      </c:tx>
      <c:layout>
        <c:manualLayout>
          <c:xMode val="edge"/>
          <c:yMode val="edge"/>
          <c:x val="0.16409906543139063"/>
          <c:y val="2.675820747816359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cap="all" spc="15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14 ASJ'!$B$4</c:f>
              <c:strCache>
                <c:ptCount val="1"/>
                <c:pt idx="0">
                  <c:v>Meta Planeada</c:v>
                </c:pt>
              </c:strCache>
            </c:strRef>
          </c:tx>
          <c:spPr>
            <a:pattFill prst="narHorz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1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'Actividades 14 ASJ'!$C$3:$E$3</c:f>
              <c:strCache>
                <c:ptCount val="3"/>
                <c:pt idx="0">
                  <c:v>Revisión de proyectos  juridicos de iniciativa</c:v>
                </c:pt>
                <c:pt idx="1">
                  <c:v>Elaboracipon de proyectos juridicos de demandas.</c:v>
                </c:pt>
                <c:pt idx="2">
                  <c:v>Presentación de recursos necesarios de jucios de garantia.</c:v>
                </c:pt>
              </c:strCache>
            </c:strRef>
          </c:cat>
          <c:val>
            <c:numRef>
              <c:f>'Actividades 14 ASJ'!$C$4:$E$4</c:f>
              <c:numCache>
                <c:formatCode>General</c:formatCode>
                <c:ptCount val="3"/>
                <c:pt idx="0">
                  <c:v>66</c:v>
                </c:pt>
                <c:pt idx="1">
                  <c:v>15</c:v>
                </c:pt>
                <c:pt idx="2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A19-864B-835A-716B6CA0DA99}"/>
            </c:ext>
          </c:extLst>
        </c:ser>
        <c:ser>
          <c:idx val="1"/>
          <c:order val="1"/>
          <c:tx>
            <c:strRef>
              <c:f>'Actividades 14 ASJ'!$B$5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pattFill prst="narHorz">
              <a:fgClr>
                <a:schemeClr val="accent2"/>
              </a:fgClr>
              <a:bgClr>
                <a:schemeClr val="accent2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2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'Actividades 14 ASJ'!$C$3:$E$3</c:f>
              <c:strCache>
                <c:ptCount val="3"/>
                <c:pt idx="0">
                  <c:v>Revisión de proyectos  juridicos de iniciativa</c:v>
                </c:pt>
                <c:pt idx="1">
                  <c:v>Elaboracipon de proyectos juridicos de demandas.</c:v>
                </c:pt>
                <c:pt idx="2">
                  <c:v>Presentación de recursos necesarios de jucios de garantia.</c:v>
                </c:pt>
              </c:strCache>
            </c:strRef>
          </c:cat>
          <c:val>
            <c:numRef>
              <c:f>'Actividades 14 ASJ'!$C$5:$E$5</c:f>
              <c:numCache>
                <c:formatCode>General</c:formatCode>
                <c:ptCount val="3"/>
                <c:pt idx="0">
                  <c:v>50</c:v>
                </c:pt>
                <c:pt idx="1">
                  <c:v>77</c:v>
                </c:pt>
                <c:pt idx="2">
                  <c:v>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A19-864B-835A-716B6CA0DA9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86355792"/>
        <c:axId val="86360496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Lbl>
              <c:idx val="2"/>
              <c:layout>
                <c:manualLayout>
                  <c:x val="8.6753859842305485E-3"/>
                  <c:y val="5.4382961199552883E-3"/>
                </c:manualLayout>
              </c:layout>
              <c:tx>
                <c:rich>
                  <a:bodyPr/>
                  <a:lstStyle/>
                  <a:p>
                    <a:fld id="{D5123FCE-E628-40B1-95BD-BDF3A821781C}" type="VALUE">
                      <a:rPr lang="en-US" b="1"/>
                      <a:pPr/>
                      <a:t>[VALOR]</a:t>
                    </a:fld>
                    <a:endParaRPr lang="es-E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FA19-864B-835A-716B6CA0DA9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'Actividades 14 ASJ'!$C$3:$E$3</c:f>
              <c:strCache>
                <c:ptCount val="3"/>
                <c:pt idx="0">
                  <c:v>Revisión de proyectos  juridicos de iniciativa</c:v>
                </c:pt>
                <c:pt idx="1">
                  <c:v>Elaboracipon de proyectos juridicos de demandas.</c:v>
                </c:pt>
                <c:pt idx="2">
                  <c:v>Presentación de recursos necesarios de jucios de garantia.</c:v>
                </c:pt>
              </c:strCache>
            </c:strRef>
          </c:cat>
          <c:val>
            <c:numRef>
              <c:f>'Actividades 14 ASJ'!$C$6:$E$6</c:f>
              <c:numCache>
                <c:formatCode>0.00%</c:formatCode>
                <c:ptCount val="3"/>
                <c:pt idx="0">
                  <c:v>0.75757575757575757</c:v>
                </c:pt>
                <c:pt idx="1">
                  <c:v>5.1333333333333337</c:v>
                </c:pt>
                <c:pt idx="2">
                  <c:v>1.1333333333333333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FA19-864B-835A-716B6CA0DA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6354224"/>
        <c:axId val="86365200"/>
      </c:lineChart>
      <c:catAx>
        <c:axId val="863557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86360496"/>
        <c:crosses val="autoZero"/>
        <c:auto val="1"/>
        <c:lblAlgn val="ctr"/>
        <c:lblOffset val="100"/>
        <c:noMultiLvlLbl val="0"/>
      </c:catAx>
      <c:valAx>
        <c:axId val="86360496"/>
        <c:scaling>
          <c:orientation val="minMax"/>
          <c:max val="100"/>
          <c:min val="0"/>
        </c:scaling>
        <c:delete val="0"/>
        <c:axPos val="l"/>
        <c:majorGridlines>
          <c:spPr>
            <a:ln>
              <a:solidFill>
                <a:schemeClr val="tx1">
                  <a:lumMod val="15000"/>
                  <a:lumOff val="85000"/>
                </a:schemeClr>
              </a:solidFill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86355792"/>
        <c:crosses val="autoZero"/>
        <c:crossBetween val="between"/>
        <c:majorUnit val="30"/>
      </c:valAx>
      <c:valAx>
        <c:axId val="86365200"/>
        <c:scaling>
          <c:orientation val="minMax"/>
          <c:max val="6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86354224"/>
        <c:crosses val="max"/>
        <c:crossBetween val="between"/>
      </c:valAx>
      <c:catAx>
        <c:axId val="86354224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8636520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 dirty="0">
                <a:effectLst/>
              </a:rPr>
              <a:t>META PLANEADA Y ALCANZADA A NIVEL COMPONENTE 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US" sz="1200" b="1" i="0" baseline="0" dirty="0">
                <a:effectLst/>
              </a:rPr>
              <a:t>TERCER</a:t>
            </a:r>
            <a:r>
              <a:rPr lang="es-MX" sz="1200" b="1" i="0" baseline="0" dirty="0">
                <a:effectLst/>
              </a:rPr>
              <a:t> TRIMESTRE 2024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EN UNIDADES Y PORCENTAJE DE AVANCE</a:t>
            </a:r>
            <a:endParaRPr lang="es-MX" sz="1200" dirty="0">
              <a:effectLst/>
            </a:endParaRPr>
          </a:p>
        </c:rich>
      </c:tx>
      <c:layout>
        <c:manualLayout>
          <c:xMode val="edge"/>
          <c:yMode val="edge"/>
          <c:x val="0.23945853414020879"/>
          <c:y val="7.836809966251245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'Componente DRHH'!$B$4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4.8840965055589063E-17"/>
                  <c:y val="1.22885427239732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F2D-184C-B830-81E16DBBB9C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DRHH'!$C$3</c:f>
              <c:strCache>
                <c:ptCount val="1"/>
                <c:pt idx="0">
                  <c:v>Atención a quejas y recomendaciones en materia de Derechos Humanos brindadas </c:v>
                </c:pt>
              </c:strCache>
            </c:strRef>
          </c:cat>
          <c:val>
            <c:numRef>
              <c:f>'Componente DRHH'!$C$4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F2D-184C-B830-81E16DBBB9C8}"/>
            </c:ext>
          </c:extLst>
        </c:ser>
        <c:ser>
          <c:idx val="1"/>
          <c:order val="1"/>
          <c:tx>
            <c:strRef>
              <c:f>'Componente DRHH'!$B$5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DRHH'!$C$3</c:f>
              <c:strCache>
                <c:ptCount val="1"/>
                <c:pt idx="0">
                  <c:v>Atención a quejas y recomendaciones en materia de Derechos Humanos brindadas </c:v>
                </c:pt>
              </c:strCache>
            </c:strRef>
          </c:cat>
          <c:val>
            <c:numRef>
              <c:f>'Componente DRHH'!$C$5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F2D-184C-B830-81E16DBBB9C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86356184"/>
        <c:axId val="86364416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4.8723145247041431E-2"/>
                  <c:y val="-0.2233395931051844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F2D-184C-B830-81E16DBBB9C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DRHH'!$C$3</c:f>
              <c:strCache>
                <c:ptCount val="1"/>
                <c:pt idx="0">
                  <c:v>Atención a quejas y recomendaciones en materia de Derechos Humanos brindadas </c:v>
                </c:pt>
              </c:strCache>
            </c:strRef>
          </c:cat>
          <c:val>
            <c:numRef>
              <c:f>'Componente DRHH'!$C$6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5F2D-184C-B830-81E16DBBB9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6356576"/>
        <c:axId val="86356968"/>
      </c:lineChart>
      <c:catAx>
        <c:axId val="863561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86364416"/>
        <c:crosses val="autoZero"/>
        <c:auto val="1"/>
        <c:lblAlgn val="ctr"/>
        <c:lblOffset val="100"/>
        <c:noMultiLvlLbl val="0"/>
      </c:catAx>
      <c:valAx>
        <c:axId val="86364416"/>
        <c:scaling>
          <c:orientation val="minMax"/>
          <c:max val="4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86356184"/>
        <c:crosses val="autoZero"/>
        <c:crossBetween val="between"/>
        <c:majorUnit val="6"/>
      </c:valAx>
      <c:valAx>
        <c:axId val="86356968"/>
        <c:scaling>
          <c:orientation val="minMax"/>
          <c:max val="1.7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86356576"/>
        <c:crosses val="max"/>
        <c:crossBetween val="between"/>
      </c:valAx>
      <c:catAx>
        <c:axId val="86356576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86356968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cap="all" spc="15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dirty="0"/>
              <a:t>METAS PLANEADAS Y ALCANZADAS A NIVEL ACTIVIDAD </a:t>
            </a:r>
          </a:p>
          <a:p>
            <a:pPr>
              <a:defRPr sz="1200"/>
            </a:pPr>
            <a:r>
              <a:rPr lang="es-US" sz="1200" dirty="0"/>
              <a:t>tercer</a:t>
            </a:r>
            <a:r>
              <a:rPr lang="es-MX" sz="1200" dirty="0"/>
              <a:t> TRIMESTRE 2024</a:t>
            </a:r>
          </a:p>
          <a:p>
            <a:pPr>
              <a:defRPr sz="1200"/>
            </a:pPr>
            <a:r>
              <a:rPr lang="es-MX" sz="1200" dirty="0"/>
              <a:t>EN UNIDADES Y PORCENTAJE DE AVANCE</a:t>
            </a:r>
          </a:p>
        </c:rich>
      </c:tx>
      <c:layout>
        <c:manualLayout>
          <c:xMode val="edge"/>
          <c:yMode val="edge"/>
          <c:x val="0.23676601994960181"/>
          <c:y val="5.321797475771654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cap="all" spc="15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 Derechos Human'!$B$4</c:f>
              <c:strCache>
                <c:ptCount val="1"/>
                <c:pt idx="0">
                  <c:v>Meta Planeada</c:v>
                </c:pt>
              </c:strCache>
            </c:strRef>
          </c:tx>
          <c:spPr>
            <a:pattFill prst="narHorz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1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'Actividad Derechos Human'!$C$3</c:f>
              <c:strCache>
                <c:ptCount val="1"/>
                <c:pt idx="0">
                  <c:v>Asesorias juridicas, capacitación y atención a quejas en materia de Derechos Humanos </c:v>
                </c:pt>
              </c:strCache>
            </c:strRef>
          </c:cat>
          <c:val>
            <c:numRef>
              <c:f>'Actividad Derechos Human'!$C$4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D26-C248-B7B6-C2185844FAAC}"/>
            </c:ext>
          </c:extLst>
        </c:ser>
        <c:ser>
          <c:idx val="1"/>
          <c:order val="1"/>
          <c:tx>
            <c:strRef>
              <c:f>'Actividad Derechos Human'!$B$5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pattFill prst="narHorz">
              <a:fgClr>
                <a:schemeClr val="accent2"/>
              </a:fgClr>
              <a:bgClr>
                <a:schemeClr val="accent2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2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'Actividad Derechos Human'!$C$3</c:f>
              <c:strCache>
                <c:ptCount val="1"/>
                <c:pt idx="0">
                  <c:v>Asesorias juridicas, capacitación y atención a quejas en materia de Derechos Humanos </c:v>
                </c:pt>
              </c:strCache>
            </c:strRef>
          </c:cat>
          <c:val>
            <c:numRef>
              <c:f>'Actividad Derechos Human'!$C$5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D26-C248-B7B6-C2185844FAA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86355792"/>
        <c:axId val="86360496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1"/>
              </a:solidFill>
              <a:round/>
            </a:ln>
            <a:effectLst>
              <a:glow rad="127000">
                <a:schemeClr val="tx1"/>
              </a:glow>
              <a:outerShdw blurRad="50800" dist="50800" dir="5400000" algn="ctr" rotWithShape="0">
                <a:schemeClr val="tx1"/>
              </a:outerShdw>
            </a:effectLst>
          </c:spPr>
          <c:marker>
            <c:symbol val="none"/>
          </c:marker>
          <c:cat>
            <c:strRef>
              <c:f>'Actividad Derechos Human'!$C$3</c:f>
              <c:strCache>
                <c:ptCount val="1"/>
                <c:pt idx="0">
                  <c:v>Asesorias juridicas, capacitación y atención a quejas en materia de Derechos Humanos </c:v>
                </c:pt>
              </c:strCache>
            </c:strRef>
          </c:cat>
          <c:val>
            <c:numRef>
              <c:f>'Actividad Derechos Human'!$C$6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AD26-C248-B7B6-C2185844FAA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6354224"/>
        <c:axId val="86365200"/>
      </c:lineChart>
      <c:catAx>
        <c:axId val="863557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86360496"/>
        <c:crosses val="autoZero"/>
        <c:auto val="1"/>
        <c:lblAlgn val="ctr"/>
        <c:lblOffset val="100"/>
        <c:noMultiLvlLbl val="0"/>
      </c:catAx>
      <c:valAx>
        <c:axId val="86360496"/>
        <c:scaling>
          <c:orientation val="minMax"/>
          <c:max val="6"/>
          <c:min val="0"/>
        </c:scaling>
        <c:delete val="0"/>
        <c:axPos val="l"/>
        <c:majorGridlines>
          <c:spPr>
            <a:ln>
              <a:solidFill>
                <a:schemeClr val="tx1">
                  <a:lumMod val="15000"/>
                  <a:lumOff val="85000"/>
                </a:schemeClr>
              </a:solidFill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86355792"/>
        <c:crosses val="autoZero"/>
        <c:crossBetween val="between"/>
        <c:majorUnit val="1"/>
      </c:valAx>
      <c:valAx>
        <c:axId val="86365200"/>
        <c:scaling>
          <c:orientation val="minMax"/>
          <c:max val="1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86354224"/>
        <c:crosses val="max"/>
        <c:crossBetween val="between"/>
      </c:valAx>
      <c:catAx>
        <c:axId val="86354224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8636520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1" i="0" u="none" strike="noStrike" kern="1200" cap="all" spc="15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100" dirty="0"/>
              <a:t>METAS PLANEADAS Y ALCANZADAS A NIVEL ACTIVIDAD </a:t>
            </a:r>
          </a:p>
          <a:p>
            <a:pPr>
              <a:defRPr sz="1100"/>
            </a:pPr>
            <a:r>
              <a:rPr lang="es-US" sz="1100" dirty="0"/>
              <a:t>TERCER</a:t>
            </a:r>
            <a:r>
              <a:rPr lang="es-MX" sz="1100" dirty="0"/>
              <a:t> TRIMESTRE 2024</a:t>
            </a:r>
          </a:p>
          <a:p>
            <a:pPr>
              <a:defRPr sz="1100"/>
            </a:pPr>
            <a:r>
              <a:rPr lang="es-MX" sz="1100" dirty="0"/>
              <a:t>EN UNIDADES Y PORCENTAJE DE AVANCE</a:t>
            </a:r>
          </a:p>
        </c:rich>
      </c:tx>
      <c:layout>
        <c:manualLayout>
          <c:xMode val="edge"/>
          <c:yMode val="edge"/>
          <c:x val="0.18433453268672542"/>
          <c:y val="1.992760638526741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cap="all" spc="15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1 3T23'!$B$4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pattFill prst="narHorz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1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accent1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'Actividades 1 3T23'!$C$3:$E$3</c:f>
              <c:strCache>
                <c:ptCount val="3"/>
                <c:pt idx="0">
                  <c:v>Apoyos administrativos y financieros.</c:v>
                </c:pt>
                <c:pt idx="1">
                  <c:v>Gestión de las sesiones de Cabildo</c:v>
                </c:pt>
                <c:pt idx="2">
                  <c:v>Atención a solicitudes formuladas por la ciudadania.</c:v>
                </c:pt>
              </c:strCache>
            </c:strRef>
          </c:cat>
          <c:val>
            <c:numRef>
              <c:f>'Actividades 1 3T23'!$C$4:$E$4</c:f>
              <c:numCache>
                <c:formatCode>General</c:formatCode>
                <c:ptCount val="3"/>
                <c:pt idx="0">
                  <c:v>250</c:v>
                </c:pt>
                <c:pt idx="1">
                  <c:v>45</c:v>
                </c:pt>
                <c:pt idx="2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0F7-A048-86F8-103377059E6D}"/>
            </c:ext>
          </c:extLst>
        </c:ser>
        <c:ser>
          <c:idx val="1"/>
          <c:order val="1"/>
          <c:tx>
            <c:strRef>
              <c:f>'Actividades 1 3T23'!$B$5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pattFill prst="narHorz">
              <a:fgClr>
                <a:schemeClr val="accent2"/>
              </a:fgClr>
              <a:bgClr>
                <a:schemeClr val="accent2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2"/>
              </a:innerShdw>
            </a:effectLst>
          </c:spPr>
          <c:invertIfNegative val="0"/>
          <c:dLbls>
            <c:dLbl>
              <c:idx val="2"/>
              <c:layout>
                <c:manualLayout>
                  <c:x val="6.8749997293307191E-2"/>
                  <c:y val="-1.59420312595616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0F7-A048-86F8-103377059E6D}"/>
                </c:ext>
              </c:extLst>
            </c:dLbl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accent2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'Actividades 1 3T23'!$C$3:$E$3</c:f>
              <c:strCache>
                <c:ptCount val="3"/>
                <c:pt idx="0">
                  <c:v>Apoyos administrativos y financieros.</c:v>
                </c:pt>
                <c:pt idx="1">
                  <c:v>Gestión de las sesiones de Cabildo</c:v>
                </c:pt>
                <c:pt idx="2">
                  <c:v>Atención a solicitudes formuladas por la ciudadania.</c:v>
                </c:pt>
              </c:strCache>
            </c:strRef>
          </c:cat>
          <c:val>
            <c:numRef>
              <c:f>'Actividades 1 3T23'!$C$5:$E$5</c:f>
              <c:numCache>
                <c:formatCode>General</c:formatCode>
                <c:ptCount val="3"/>
                <c:pt idx="0">
                  <c:v>260</c:v>
                </c:pt>
                <c:pt idx="1">
                  <c:v>95</c:v>
                </c:pt>
                <c:pt idx="2">
                  <c:v>120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0F7-A048-86F8-103377059E6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86174736"/>
        <c:axId val="86175128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6.8749997293307191E-2"/>
                  <c:y val="-3.58695703340137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0F7-A048-86F8-103377059E6D}"/>
                </c:ext>
              </c:extLst>
            </c:dLbl>
            <c:dLbl>
              <c:idx val="1"/>
              <c:layout>
                <c:manualLayout>
                  <c:x val="-1.5124999404527585E-2"/>
                  <c:y val="-9.96376953722605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E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2084885350988765"/>
                      <c:h val="0.1035635774796841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E0F7-A048-86F8-103377059E6D}"/>
                </c:ext>
              </c:extLst>
            </c:dLbl>
            <c:dLbl>
              <c:idx val="2"/>
              <c:layout>
                <c:manualLayout>
                  <c:x val="-1.0999999566929151E-2"/>
                  <c:y val="-0.1394927735211647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0F7-A048-86F8-103377059E6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'Actividades 1 3T23'!$C$3:$E$3</c:f>
              <c:strCache>
                <c:ptCount val="3"/>
                <c:pt idx="0">
                  <c:v>Apoyos administrativos y financieros.</c:v>
                </c:pt>
                <c:pt idx="1">
                  <c:v>Gestión de las sesiones de Cabildo</c:v>
                </c:pt>
                <c:pt idx="2">
                  <c:v>Atención a solicitudes formuladas por la ciudadania.</c:v>
                </c:pt>
              </c:strCache>
            </c:strRef>
          </c:cat>
          <c:val>
            <c:numRef>
              <c:f>'Actividades 1 3T23'!$C$6:$E$6</c:f>
              <c:numCache>
                <c:formatCode>0.00%</c:formatCode>
                <c:ptCount val="3"/>
                <c:pt idx="0">
                  <c:v>1.04</c:v>
                </c:pt>
                <c:pt idx="1">
                  <c:v>2.1111111111111112</c:v>
                </c:pt>
                <c:pt idx="2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E0F7-A048-86F8-103377059E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6173952"/>
        <c:axId val="86176696"/>
      </c:lineChart>
      <c:catAx>
        <c:axId val="86174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86175128"/>
        <c:crosses val="autoZero"/>
        <c:auto val="1"/>
        <c:lblAlgn val="ctr"/>
        <c:lblOffset val="100"/>
        <c:noMultiLvlLbl val="0"/>
      </c:catAx>
      <c:valAx>
        <c:axId val="86175128"/>
        <c:scaling>
          <c:orientation val="minMax"/>
        </c:scaling>
        <c:delete val="0"/>
        <c:axPos val="l"/>
        <c:majorGridlines>
          <c:spPr>
            <a:ln>
              <a:solidFill>
                <a:schemeClr val="tx1">
                  <a:lumMod val="15000"/>
                  <a:lumOff val="85000"/>
                </a:schemeClr>
              </a:solidFill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86174736"/>
        <c:crosses val="autoZero"/>
        <c:crossBetween val="between"/>
      </c:valAx>
      <c:valAx>
        <c:axId val="86176696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86173952"/>
        <c:crosses val="max"/>
        <c:crossBetween val="between"/>
      </c:valAx>
      <c:catAx>
        <c:axId val="86173952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86176696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00" b="1" i="0" u="none" strike="noStrike" kern="1200" cap="all" spc="15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000" dirty="0"/>
              <a:t>META PLANEADA Y ALCANZADA A NIVEL COMPONENTE </a:t>
            </a:r>
          </a:p>
          <a:p>
            <a:pPr>
              <a:defRPr sz="1000"/>
            </a:pPr>
            <a:r>
              <a:rPr lang="es-MX" sz="1000" dirty="0"/>
              <a:t>TERCER TRIMESTRE 2024</a:t>
            </a:r>
          </a:p>
          <a:p>
            <a:pPr>
              <a:defRPr sz="1000"/>
            </a:pPr>
            <a:r>
              <a:rPr lang="es-MX" sz="1000" dirty="0"/>
              <a:t>EN UNIDADES Y PORCENTAJE DE AVANCE</a:t>
            </a:r>
          </a:p>
        </c:rich>
      </c:tx>
      <c:layout>
        <c:manualLayout>
          <c:xMode val="edge"/>
          <c:yMode val="edge"/>
          <c:x val="0.20878902968254795"/>
          <c:y val="1.3896060123632086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cap="all" spc="15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'Componente 3 3T23'!$B$4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pattFill prst="narHorz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1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'Componente 3 3T23'!$C$3</c:f>
              <c:strCache>
                <c:ptCount val="1"/>
                <c:pt idx="0">
                  <c:v> Personas en comités integradas. </c:v>
                </c:pt>
              </c:strCache>
            </c:strRef>
          </c:cat>
          <c:val>
            <c:numRef>
              <c:f>'Componente 3 3T23'!$C$4</c:f>
              <c:numCache>
                <c:formatCode>General</c:formatCode>
                <c:ptCount val="1"/>
                <c:pt idx="0">
                  <c:v>1250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61F-5A4F-A037-77D313AB963B}"/>
            </c:ext>
          </c:extLst>
        </c:ser>
        <c:ser>
          <c:idx val="1"/>
          <c:order val="1"/>
          <c:tx>
            <c:strRef>
              <c:f>'Componente 3 3T23'!$B$5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pattFill prst="narHorz">
              <a:fgClr>
                <a:schemeClr val="accent2"/>
              </a:fgClr>
              <a:bgClr>
                <a:schemeClr val="accent2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2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'Componente 3 3T23'!$C$3</c:f>
              <c:strCache>
                <c:ptCount val="1"/>
                <c:pt idx="0">
                  <c:v> Personas en comités integradas. </c:v>
                </c:pt>
              </c:strCache>
            </c:strRef>
          </c:cat>
          <c:val>
            <c:numRef>
              <c:f>'Componente 3 3T23'!$C$5</c:f>
              <c:numCache>
                <c:formatCode>General</c:formatCode>
                <c:ptCount val="1"/>
                <c:pt idx="0">
                  <c:v>4500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61F-5A4F-A037-77D313AB963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47"/>
        <c:axId val="86671600"/>
        <c:axId val="8667238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31181580365368239"/>
                  <c:y val="-1.430248985270283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E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61F-5A4F-A037-77D313AB963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'Componente 3 3T23'!$C$3</c:f>
              <c:strCache>
                <c:ptCount val="1"/>
                <c:pt idx="0">
                  <c:v> Personas en comités integradas. </c:v>
                </c:pt>
              </c:strCache>
            </c:strRef>
          </c:cat>
          <c:val>
            <c:numRef>
              <c:f>'Componente 3 3T23'!$C$6</c:f>
              <c:numCache>
                <c:formatCode>0.00%</c:formatCode>
                <c:ptCount val="1"/>
                <c:pt idx="0">
                  <c:v>3.6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161F-5A4F-A037-77D313AB96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6671208"/>
        <c:axId val="86673560"/>
      </c:lineChart>
      <c:catAx>
        <c:axId val="866716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86672384"/>
        <c:crosses val="autoZero"/>
        <c:auto val="1"/>
        <c:lblAlgn val="ctr"/>
        <c:lblOffset val="100"/>
        <c:noMultiLvlLbl val="0"/>
      </c:catAx>
      <c:valAx>
        <c:axId val="86672384"/>
        <c:scaling>
          <c:orientation val="minMax"/>
          <c:max val="5000"/>
          <c:min val="1000"/>
        </c:scaling>
        <c:delete val="0"/>
        <c:axPos val="l"/>
        <c:majorGridlines>
          <c:spPr>
            <a:ln>
              <a:solidFill>
                <a:schemeClr val="tx1">
                  <a:lumMod val="15000"/>
                  <a:lumOff val="85000"/>
                </a:schemeClr>
              </a:solidFill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86671600"/>
        <c:crosses val="autoZero"/>
        <c:crossBetween val="between"/>
        <c:majorUnit val="1000"/>
      </c:valAx>
      <c:valAx>
        <c:axId val="86673560"/>
        <c:scaling>
          <c:orientation val="minMax"/>
          <c:max val="4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86671208"/>
        <c:crosses val="max"/>
        <c:crossBetween val="between"/>
      </c:valAx>
      <c:catAx>
        <c:axId val="86671208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866735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1" i="0" u="none" strike="noStrike" kern="1200" cap="all" spc="15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100" dirty="0"/>
              <a:t>METAS PLANEADAS Y ALCANZADAS A NIVEL </a:t>
            </a:r>
            <a:r>
              <a:rPr lang="es-US" sz="1100" dirty="0"/>
              <a:t>ACTIVIDAD</a:t>
            </a:r>
          </a:p>
          <a:p>
            <a:pPr>
              <a:defRPr sz="1100"/>
            </a:pPr>
            <a:r>
              <a:rPr lang="es-US" sz="1100" dirty="0"/>
              <a:t> TERCER</a:t>
            </a:r>
            <a:r>
              <a:rPr lang="es-MX" sz="1100" dirty="0"/>
              <a:t> TRIMESTRE 2024</a:t>
            </a:r>
          </a:p>
          <a:p>
            <a:pPr>
              <a:defRPr sz="1100"/>
            </a:pPr>
            <a:r>
              <a:rPr lang="es-MX" sz="1100" dirty="0"/>
              <a:t>EN UNIDADES Y PORCENTAJE DE AVANCE</a:t>
            </a:r>
          </a:p>
        </c:rich>
      </c:tx>
      <c:layout>
        <c:manualLayout>
          <c:xMode val="edge"/>
          <c:yMode val="edge"/>
          <c:x val="0.32127767682885788"/>
          <c:y val="4.895595022140213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cap="all" spc="15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3 3T23'!$B$4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pattFill prst="narHorz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1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'Actividades 3 3T23'!$C$3:$I$3</c:f>
              <c:strCache>
                <c:ptCount val="7"/>
                <c:pt idx="0">
                  <c:v>Personal de Organizaciones públicas y privadas.</c:v>
                </c:pt>
                <c:pt idx="1">
                  <c:v>Eventos másivos.</c:v>
                </c:pt>
                <c:pt idx="2">
                  <c:v>Niñas y niños. Capacitados </c:v>
                </c:pt>
                <c:pt idx="3">
                  <c:v>Establecimientos con medidads de seguridad .</c:v>
                </c:pt>
                <c:pt idx="4">
                  <c:v>Llamadas de auxilio. </c:v>
                </c:pt>
                <c:pt idx="5">
                  <c:v>Incremento en Equipos de Protección</c:v>
                </c:pt>
                <c:pt idx="6">
                  <c:v> elementos del Honorable Cuerpo de Bomberos capacitados.   </c:v>
                </c:pt>
              </c:strCache>
            </c:strRef>
          </c:cat>
          <c:val>
            <c:numRef>
              <c:f>'Actividades 3 3T23'!$C$4:$I$4</c:f>
              <c:numCache>
                <c:formatCode>General</c:formatCode>
                <c:ptCount val="7"/>
                <c:pt idx="0">
                  <c:v>375</c:v>
                </c:pt>
                <c:pt idx="1">
                  <c:v>250</c:v>
                </c:pt>
                <c:pt idx="2">
                  <c:v>2000</c:v>
                </c:pt>
                <c:pt idx="3">
                  <c:v>50</c:v>
                </c:pt>
                <c:pt idx="4">
                  <c:v>3250</c:v>
                </c:pt>
                <c:pt idx="5">
                  <c:v>20</c:v>
                </c:pt>
                <c:pt idx="6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279-3746-B195-E1922CF9942A}"/>
            </c:ext>
          </c:extLst>
        </c:ser>
        <c:ser>
          <c:idx val="1"/>
          <c:order val="1"/>
          <c:tx>
            <c:strRef>
              <c:f>'Actividades 3 3T23'!$B$5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pattFill prst="narHorz">
              <a:fgClr>
                <a:schemeClr val="accent2"/>
              </a:fgClr>
              <a:bgClr>
                <a:schemeClr val="accent2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2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'Actividades 3 3T23'!$C$3:$I$3</c:f>
              <c:strCache>
                <c:ptCount val="7"/>
                <c:pt idx="0">
                  <c:v>Personal de Organizaciones públicas y privadas.</c:v>
                </c:pt>
                <c:pt idx="1">
                  <c:v>Eventos másivos.</c:v>
                </c:pt>
                <c:pt idx="2">
                  <c:v>Niñas y niños. Capacitados </c:v>
                </c:pt>
                <c:pt idx="3">
                  <c:v>Establecimientos con medidads de seguridad .</c:v>
                </c:pt>
                <c:pt idx="4">
                  <c:v>Llamadas de auxilio. </c:v>
                </c:pt>
                <c:pt idx="5">
                  <c:v>Incremento en Equipos de Protección</c:v>
                </c:pt>
                <c:pt idx="6">
                  <c:v> elementos del Honorable Cuerpo de Bomberos capacitados.   </c:v>
                </c:pt>
              </c:strCache>
            </c:strRef>
          </c:cat>
          <c:val>
            <c:numRef>
              <c:f>'Actividades 3 3T23'!$C$5:$I$5</c:f>
              <c:numCache>
                <c:formatCode>General</c:formatCode>
                <c:ptCount val="7"/>
                <c:pt idx="0">
                  <c:v>1313</c:v>
                </c:pt>
                <c:pt idx="1">
                  <c:v>519</c:v>
                </c:pt>
                <c:pt idx="2">
                  <c:v>895</c:v>
                </c:pt>
                <c:pt idx="3">
                  <c:v>9</c:v>
                </c:pt>
                <c:pt idx="4">
                  <c:v>1940</c:v>
                </c:pt>
                <c:pt idx="5">
                  <c:v>59</c:v>
                </c:pt>
                <c:pt idx="6">
                  <c:v>352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279-3746-B195-E1922CF9942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560547928"/>
        <c:axId val="560548320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2.136752136752137E-3"/>
                  <c:y val="-0.2427839110983665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E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279-3746-B195-E1922CF9942A}"/>
                </c:ext>
              </c:extLst>
            </c:dLbl>
            <c:dLbl>
              <c:idx val="1"/>
              <c:layout>
                <c:manualLayout>
                  <c:x val="3.205128205128205E-3"/>
                  <c:y val="-0.3219525777608773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E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279-3746-B195-E1922CF9942A}"/>
                </c:ext>
              </c:extLst>
            </c:dLbl>
            <c:dLbl>
              <c:idx val="2"/>
              <c:layout>
                <c:manualLayout>
                  <c:x val="-5.341880341880342E-3"/>
                  <c:y val="-0.39848228886797121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E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279-3746-B195-E1922CF9942A}"/>
                </c:ext>
              </c:extLst>
            </c:dLbl>
            <c:dLbl>
              <c:idx val="3"/>
              <c:layout>
                <c:manualLayout>
                  <c:x val="-2.1367521367521368E-2"/>
                  <c:y val="-0.3800095999800520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E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C279-3746-B195-E1922CF9942A}"/>
                </c:ext>
              </c:extLst>
            </c:dLbl>
            <c:dLbl>
              <c:idx val="4"/>
              <c:layout>
                <c:manualLayout>
                  <c:x val="1.9230769230769152E-2"/>
                  <c:y val="-0.4195939333113074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E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279-3746-B195-E1922CF9942A}"/>
                </c:ext>
              </c:extLst>
            </c:dLbl>
            <c:dLbl>
              <c:idx val="5"/>
              <c:layout>
                <c:manualLayout>
                  <c:x val="-4.2735042735042739E-3"/>
                  <c:y val="-0.2533397333200346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E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C279-3746-B195-E1922CF9942A}"/>
                </c:ext>
              </c:extLst>
            </c:dLbl>
            <c:dLbl>
              <c:idx val="6"/>
              <c:layout>
                <c:manualLayout>
                  <c:x val="-7.478632478632479E-3"/>
                  <c:y val="0.1979216666562770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E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C279-3746-B195-E1922CF9942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'Actividades 3 3T23'!$C$3:$I$3</c:f>
              <c:strCache>
                <c:ptCount val="7"/>
                <c:pt idx="0">
                  <c:v>Personal de Organizaciones públicas y privadas.</c:v>
                </c:pt>
                <c:pt idx="1">
                  <c:v>Eventos másivos.</c:v>
                </c:pt>
                <c:pt idx="2">
                  <c:v>Niñas y niños. Capacitados </c:v>
                </c:pt>
                <c:pt idx="3">
                  <c:v>Establecimientos con medidads de seguridad .</c:v>
                </c:pt>
                <c:pt idx="4">
                  <c:v>Llamadas de auxilio. </c:v>
                </c:pt>
                <c:pt idx="5">
                  <c:v>Incremento en Equipos de Protección</c:v>
                </c:pt>
                <c:pt idx="6">
                  <c:v> elementos del Honorable Cuerpo de Bomberos capacitados.   </c:v>
                </c:pt>
              </c:strCache>
            </c:strRef>
          </c:cat>
          <c:val>
            <c:numRef>
              <c:f>'Actividades 3 3T23'!$C$6:$I$6</c:f>
              <c:numCache>
                <c:formatCode>0.00%</c:formatCode>
                <c:ptCount val="7"/>
                <c:pt idx="0">
                  <c:v>3.5013333333333332</c:v>
                </c:pt>
                <c:pt idx="1">
                  <c:v>2.0760000000000001</c:v>
                </c:pt>
                <c:pt idx="2">
                  <c:v>0.44750000000000001</c:v>
                </c:pt>
                <c:pt idx="3">
                  <c:v>0.18</c:v>
                </c:pt>
                <c:pt idx="4">
                  <c:v>0.59692307692307689</c:v>
                </c:pt>
                <c:pt idx="5">
                  <c:v>2.95</c:v>
                </c:pt>
                <c:pt idx="6">
                  <c:v>17.600000000000001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C279-3746-B195-E1922CF994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60548712"/>
        <c:axId val="560546752"/>
      </c:lineChart>
      <c:catAx>
        <c:axId val="5605479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ln>
                  <a:noFill/>
                </a:ln>
                <a:solidFill>
                  <a:srgbClr val="285C4D"/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560548320"/>
        <c:crosses val="autoZero"/>
        <c:auto val="1"/>
        <c:lblAlgn val="ctr"/>
        <c:lblOffset val="100"/>
        <c:noMultiLvlLbl val="0"/>
      </c:catAx>
      <c:valAx>
        <c:axId val="560548320"/>
        <c:scaling>
          <c:orientation val="minMax"/>
          <c:max val="4000"/>
        </c:scaling>
        <c:delete val="0"/>
        <c:axPos val="l"/>
        <c:majorGridlines>
          <c:spPr>
            <a:ln>
              <a:solidFill>
                <a:schemeClr val="tx1">
                  <a:lumMod val="15000"/>
                  <a:lumOff val="85000"/>
                </a:schemeClr>
              </a:solidFill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560547928"/>
        <c:crosses val="autoZero"/>
        <c:crossBetween val="between"/>
      </c:valAx>
      <c:valAx>
        <c:axId val="560546752"/>
        <c:scaling>
          <c:orientation val="minMax"/>
          <c:max val="18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560548712"/>
        <c:crosses val="max"/>
        <c:crossBetween val="between"/>
      </c:valAx>
      <c:catAx>
        <c:axId val="560548712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560546752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META PLANEADA Y ALCANZADA A NIVEL COMPONENTE </a:t>
            </a:r>
            <a:endParaRPr lang="es-MX" sz="12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s-US" sz="1200" b="1" i="0" baseline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TERCER </a:t>
            </a:r>
            <a:r>
              <a:rPr lang="es-MX" sz="1200" b="1" i="0" baseline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TRIMESTRE 2024</a:t>
            </a:r>
            <a:endParaRPr lang="es-MX" sz="12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s-MX" sz="1200" b="1" i="0" baseline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EN UNIDADES Y PORCENTAJE DE AVANCE</a:t>
            </a:r>
            <a:endParaRPr lang="es-MX" sz="12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17834695709334547"/>
          <c:y val="2.943308988953760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'Componente 4 3T23'!$B$4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4 3T23'!$C$3</c:f>
              <c:strCache>
                <c:ptCount val="1"/>
                <c:pt idx="0">
                  <c:v>Estrategias de mejoramiento  de transporte y vialidad.</c:v>
                </c:pt>
              </c:strCache>
            </c:strRef>
          </c:cat>
          <c:val>
            <c:numRef>
              <c:f>'Componente 4 3T23'!$C$4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064-7940-9B72-3E5DD2E60FC4}"/>
            </c:ext>
          </c:extLst>
        </c:ser>
        <c:ser>
          <c:idx val="1"/>
          <c:order val="1"/>
          <c:tx>
            <c:strRef>
              <c:f>'Componente 4 3T23'!$B$5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4 3T23'!$C$3</c:f>
              <c:strCache>
                <c:ptCount val="1"/>
                <c:pt idx="0">
                  <c:v>Estrategias de mejoramiento  de transporte y vialidad.</c:v>
                </c:pt>
              </c:strCache>
            </c:strRef>
          </c:cat>
          <c:val>
            <c:numRef>
              <c:f>'Componente 4 3T23'!$C$5</c:f>
              <c:numCache>
                <c:formatCode>General</c:formatCode>
                <c:ptCount val="1"/>
                <c:pt idx="0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064-7940-9B72-3E5DD2E60FC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424145632"/>
        <c:axId val="424143672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23782743216700561"/>
                  <c:y val="-5.0225714613542159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142.85%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7064-7940-9B72-3E5DD2E60FC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4 3T23'!$C$3</c:f>
              <c:strCache>
                <c:ptCount val="1"/>
                <c:pt idx="0">
                  <c:v>Estrategias de mejoramiento  de transporte y vialidad.</c:v>
                </c:pt>
              </c:strCache>
            </c:strRef>
          </c:cat>
          <c:val>
            <c:numRef>
              <c:f>'Componente 4 3T23'!$C$6</c:f>
              <c:numCache>
                <c:formatCode>0.00%</c:formatCode>
                <c:ptCount val="1"/>
                <c:pt idx="0">
                  <c:v>1.4285714285714286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7064-7940-9B72-3E5DD2E60F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24144064"/>
        <c:axId val="424144456"/>
      </c:lineChart>
      <c:catAx>
        <c:axId val="4241456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424143672"/>
        <c:crosses val="autoZero"/>
        <c:auto val="1"/>
        <c:lblAlgn val="ctr"/>
        <c:lblOffset val="100"/>
        <c:noMultiLvlLbl val="0"/>
      </c:catAx>
      <c:valAx>
        <c:axId val="424143672"/>
        <c:scaling>
          <c:orientation val="minMax"/>
          <c:max val="11.5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424145632"/>
        <c:crosses val="autoZero"/>
        <c:crossBetween val="between"/>
        <c:majorUnit val="1"/>
      </c:valAx>
      <c:valAx>
        <c:axId val="424144456"/>
        <c:scaling>
          <c:orientation val="minMax"/>
          <c:max val="1.7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424144064"/>
        <c:crosses val="max"/>
        <c:crossBetween val="between"/>
      </c:valAx>
      <c:catAx>
        <c:axId val="42414406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424144456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 dirty="0">
                <a:effectLst/>
              </a:rPr>
              <a:t>METAS PLANEADAS Y ALCANZADAS A NIVEL ACTIVIDAD 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US" sz="1200" b="1" i="0" baseline="0" dirty="0">
                <a:effectLst/>
              </a:rPr>
              <a:t>TERCER </a:t>
            </a:r>
            <a:r>
              <a:rPr lang="es-MX" sz="1200" b="1" i="0" baseline="0" dirty="0">
                <a:effectLst/>
              </a:rPr>
              <a:t> TRIMESTRE 2024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EN UNIDADES Y PORCENTAJE DE AVANCE</a:t>
            </a:r>
            <a:endParaRPr lang="es-MX" sz="1200" dirty="0">
              <a:effectLst/>
            </a:endParaRPr>
          </a:p>
        </c:rich>
      </c:tx>
      <c:layout>
        <c:manualLayout>
          <c:xMode val="edge"/>
          <c:yMode val="edge"/>
          <c:x val="0.24320134652042666"/>
          <c:y val="1.992760638526741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4 3T23'!$B$4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4 3T23'!$C$3:$G$3</c:f>
              <c:strCache>
                <c:ptCount val="5"/>
                <c:pt idx="0">
                  <c:v>Verificaciones de normatividad.</c:v>
                </c:pt>
                <c:pt idx="1">
                  <c:v>Propuestas de Seguridad Vial y  de Movilidad Urbana.</c:v>
                </c:pt>
                <c:pt idx="2">
                  <c:v>Proyectos integrales de transporte.</c:v>
                </c:pt>
                <c:pt idx="3">
                  <c:v>Establecimiento de Rutas</c:v>
                </c:pt>
                <c:pt idx="4">
                  <c:v>Proyectos de estructuración vial.</c:v>
                </c:pt>
              </c:strCache>
            </c:strRef>
          </c:cat>
          <c:val>
            <c:numRef>
              <c:f>'Actividades 4 3T23'!$C$4:$G$4</c:f>
              <c:numCache>
                <c:formatCode>General</c:formatCode>
                <c:ptCount val="5"/>
                <c:pt idx="0">
                  <c:v>80</c:v>
                </c:pt>
                <c:pt idx="1">
                  <c:v>7</c:v>
                </c:pt>
                <c:pt idx="2">
                  <c:v>4</c:v>
                </c:pt>
                <c:pt idx="3">
                  <c:v>0</c:v>
                </c:pt>
                <c:pt idx="4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C1E-FC4A-896B-0B353AC6DEFE}"/>
            </c:ext>
          </c:extLst>
        </c:ser>
        <c:ser>
          <c:idx val="1"/>
          <c:order val="1"/>
          <c:tx>
            <c:strRef>
              <c:f>'Actividades 4 3T23'!$B$5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4 3T23'!$C$3:$G$3</c:f>
              <c:strCache>
                <c:ptCount val="5"/>
                <c:pt idx="0">
                  <c:v>Verificaciones de normatividad.</c:v>
                </c:pt>
                <c:pt idx="1">
                  <c:v>Propuestas de Seguridad Vial y  de Movilidad Urbana.</c:v>
                </c:pt>
                <c:pt idx="2">
                  <c:v>Proyectos integrales de transporte.</c:v>
                </c:pt>
                <c:pt idx="3">
                  <c:v>Establecimiento de Rutas</c:v>
                </c:pt>
                <c:pt idx="4">
                  <c:v>Proyectos de estructuración vial.</c:v>
                </c:pt>
              </c:strCache>
            </c:strRef>
          </c:cat>
          <c:val>
            <c:numRef>
              <c:f>'Actividades 4 3T23'!$C$5:$G$5</c:f>
              <c:numCache>
                <c:formatCode>General</c:formatCode>
                <c:ptCount val="5"/>
                <c:pt idx="0">
                  <c:v>250</c:v>
                </c:pt>
                <c:pt idx="1">
                  <c:v>6</c:v>
                </c:pt>
                <c:pt idx="2">
                  <c:v>0</c:v>
                </c:pt>
                <c:pt idx="3">
                  <c:v>0</c:v>
                </c:pt>
                <c:pt idx="4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C1E-FC4A-896B-0B353AC6DEF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86079736"/>
        <c:axId val="86080912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4 3T23'!$C$3:$G$3</c:f>
              <c:strCache>
                <c:ptCount val="5"/>
                <c:pt idx="0">
                  <c:v>Verificaciones de normatividad.</c:v>
                </c:pt>
                <c:pt idx="1">
                  <c:v>Propuestas de Seguridad Vial y  de Movilidad Urbana.</c:v>
                </c:pt>
                <c:pt idx="2">
                  <c:v>Proyectos integrales de transporte.</c:v>
                </c:pt>
                <c:pt idx="3">
                  <c:v>Establecimiento de Rutas</c:v>
                </c:pt>
                <c:pt idx="4">
                  <c:v>Proyectos de estructuración vial.</c:v>
                </c:pt>
              </c:strCache>
            </c:strRef>
          </c:cat>
          <c:val>
            <c:numRef>
              <c:f>'Actividades 4 3T23'!$C$6:$G$6</c:f>
              <c:numCache>
                <c:formatCode>0.00%</c:formatCode>
                <c:ptCount val="5"/>
                <c:pt idx="0">
                  <c:v>3.125</c:v>
                </c:pt>
                <c:pt idx="1">
                  <c:v>0.8571428571428571</c:v>
                </c:pt>
                <c:pt idx="2">
                  <c:v>0</c:v>
                </c:pt>
                <c:pt idx="3">
                  <c:v>0</c:v>
                </c:pt>
                <c:pt idx="4">
                  <c:v>3.5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3C1E-FC4A-896B-0B353AC6DEF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6081304"/>
        <c:axId val="86082088"/>
      </c:lineChart>
      <c:catAx>
        <c:axId val="860797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86080912"/>
        <c:crosses val="autoZero"/>
        <c:auto val="1"/>
        <c:lblAlgn val="ctr"/>
        <c:lblOffset val="100"/>
        <c:noMultiLvlLbl val="0"/>
      </c:catAx>
      <c:valAx>
        <c:axId val="86080912"/>
        <c:scaling>
          <c:orientation val="minMax"/>
          <c:max val="3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86079736"/>
        <c:crosses val="autoZero"/>
        <c:crossBetween val="between"/>
      </c:valAx>
      <c:valAx>
        <c:axId val="86082088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86081304"/>
        <c:crosses val="max"/>
        <c:crossBetween val="between"/>
      </c:valAx>
      <c:catAx>
        <c:axId val="8608130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86082088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1" i="0" u="none" strike="noStrike" kern="1200" cap="all" spc="15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100" b="1" i="0" cap="all" baseline="0" dirty="0">
                <a:effectLst/>
              </a:rPr>
              <a:t>META PLANEADA Y ALCANZADA A NIVEL COMPONENTE </a:t>
            </a:r>
            <a:endParaRPr lang="es-MX" sz="1100" dirty="0">
              <a:effectLst/>
            </a:endParaRPr>
          </a:p>
          <a:p>
            <a:pPr>
              <a:defRPr sz="1100"/>
            </a:pPr>
            <a:r>
              <a:rPr lang="es-US" sz="1100" b="1" i="0" cap="all" baseline="0" dirty="0">
                <a:effectLst/>
              </a:rPr>
              <a:t>TERCER</a:t>
            </a:r>
            <a:r>
              <a:rPr lang="es-MX" sz="1100" b="1" i="0" cap="all" baseline="0" dirty="0">
                <a:effectLst/>
              </a:rPr>
              <a:t> TRIMESTRE 2024</a:t>
            </a:r>
            <a:endParaRPr lang="es-MX" sz="1100" dirty="0">
              <a:effectLst/>
            </a:endParaRPr>
          </a:p>
          <a:p>
            <a:pPr>
              <a:defRPr sz="1100"/>
            </a:pPr>
            <a:r>
              <a:rPr lang="es-MX" sz="1100" b="1" i="0" cap="all" baseline="0" dirty="0">
                <a:effectLst/>
              </a:rPr>
              <a:t>EN UNIDADES Y PORCENTAJE DE AVANCE</a:t>
            </a:r>
            <a:endParaRPr lang="es-MX" sz="1100" dirty="0">
              <a:effectLst/>
            </a:endParaRPr>
          </a:p>
        </c:rich>
      </c:tx>
      <c:layout>
        <c:manualLayout>
          <c:xMode val="edge"/>
          <c:yMode val="edge"/>
          <c:x val="0.17906965231980118"/>
          <c:y val="6.1834645496104646E-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cap="all" spc="15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>
        <c:manualLayout>
          <c:layoutTarget val="inner"/>
          <c:xMode val="edge"/>
          <c:yMode val="edge"/>
          <c:x val="9.7849719454462289E-2"/>
          <c:y val="0.18474763655574064"/>
          <c:w val="0.80084366171482124"/>
          <c:h val="0.690608211451041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'Componente 4 3T24 '!$B$4</c:f>
              <c:strCache>
                <c:ptCount val="1"/>
                <c:pt idx="0">
                  <c:v>Meta Planeada</c:v>
                </c:pt>
              </c:strCache>
            </c:strRef>
          </c:tx>
          <c:spPr>
            <a:pattFill prst="narHorz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1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'Componente 4 3T24 '!$C$3</c:f>
              <c:strCache>
                <c:ptCount val="1"/>
                <c:pt idx="0">
                  <c:v>Inspecciones a establecimientos</c:v>
                </c:pt>
              </c:strCache>
            </c:strRef>
          </c:cat>
          <c:val>
            <c:numRef>
              <c:f>'Componente 4 3T24 '!$C$4</c:f>
              <c:numCache>
                <c:formatCode>General</c:formatCode>
                <c:ptCount val="1"/>
                <c:pt idx="0">
                  <c:v>4946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8BD-482D-B3BC-1B0C519FFB1F}"/>
            </c:ext>
          </c:extLst>
        </c:ser>
        <c:ser>
          <c:idx val="1"/>
          <c:order val="1"/>
          <c:tx>
            <c:strRef>
              <c:f>'Componente 4 3T24 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pattFill prst="narHorz">
              <a:fgClr>
                <a:schemeClr val="accent2"/>
              </a:fgClr>
              <a:bgClr>
                <a:schemeClr val="accent2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2"/>
              </a:innerShdw>
            </a:effectLst>
          </c:spPr>
          <c:invertIfNegative val="0"/>
          <c:dLbls>
            <c:dLbl>
              <c:idx val="0"/>
              <c:layout>
                <c:manualLayout>
                  <c:x val="3.7237645290694385E-2"/>
                  <c:y val="3.603958451750800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8BD-482D-B3BC-1B0C519FFB1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'Componente 4 3T24 '!$C$3</c:f>
              <c:strCache>
                <c:ptCount val="1"/>
                <c:pt idx="0">
                  <c:v>Inspecciones a establecimientos</c:v>
                </c:pt>
              </c:strCache>
            </c:strRef>
          </c:cat>
          <c:val>
            <c:numRef>
              <c:f>'Componente 4 3T24 '!$C$5</c:f>
              <c:numCache>
                <c:formatCode>General</c:formatCode>
                <c:ptCount val="1"/>
                <c:pt idx="0">
                  <c:v>2011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8BD-482D-B3BC-1B0C519FFB1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4.6213038083670235E-2"/>
                  <c:y val="-0.15811356887538824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40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400" dirty="0"/>
                      <a:t>40.65%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E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9.7058405529296968E-2"/>
                      <c:h val="5.6771656562472031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3-D8BD-482D-B3BC-1B0C519FFB1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'Componente 4 3T24 '!$C$3</c:f>
              <c:strCache>
                <c:ptCount val="1"/>
                <c:pt idx="0">
                  <c:v>Inspecciones a establecimientos</c:v>
                </c:pt>
              </c:strCache>
            </c:strRef>
          </c:cat>
          <c:val>
            <c:numRef>
              <c:f>'Componente 4 3T24 '!$C$6</c:f>
              <c:numCache>
                <c:formatCode>0%</c:formatCode>
                <c:ptCount val="1"/>
                <c:pt idx="0">
                  <c:v>0.40659118479579459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D8BD-482D-B3BC-1B0C519FFB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21744"/>
        <c:axId val="-882921200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ax val="4960"/>
          <c:min val="0"/>
        </c:scaling>
        <c:delete val="0"/>
        <c:axPos val="l"/>
        <c:majorGridlines>
          <c:spPr>
            <a:ln>
              <a:solidFill>
                <a:schemeClr val="tx1">
                  <a:lumMod val="15000"/>
                  <a:lumOff val="85000"/>
                </a:schemeClr>
              </a:solidFill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6432"/>
        <c:crosses val="autoZero"/>
        <c:crossBetween val="between"/>
        <c:majorUnit val="1000"/>
        <c:minorUnit val="100"/>
      </c:valAx>
      <c:valAx>
        <c:axId val="-882921200"/>
        <c:scaling>
          <c:orientation val="minMax"/>
          <c:max val="1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21744"/>
        <c:crosses val="max"/>
        <c:crossBetween val="between"/>
        <c:majorUnit val="0.1"/>
      </c:valAx>
      <c:catAx>
        <c:axId val="-882921744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-88292120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325">
  <cs:axisTitle>
    <cs:lnRef idx="0"/>
    <cs:fillRef idx="0"/>
    <cs:effectRef idx="0"/>
    <cs:fontRef idx="minor">
      <a:schemeClr val="tx1">
        <a:lumMod val="50000"/>
        <a:lumOff val="50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5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75000"/>
            <a:lumOff val="2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75000"/>
            <a:lumOff val="2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75000"/>
            <a:lumOff val="2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32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15875" cap="flat" cmpd="sng" algn="ctr">
        <a:solidFill>
          <a:schemeClr val="tx1">
            <a:lumMod val="65000"/>
            <a:lumOff val="3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2.xml><?xml version="1.0" encoding="utf-8"?>
<cs:chartStyle xmlns:cs="http://schemas.microsoft.com/office/drawing/2012/chartStyle" xmlns:a="http://schemas.openxmlformats.org/drawingml/2006/main" id="325">
  <cs:axisTitle>
    <cs:lnRef idx="0"/>
    <cs:fillRef idx="0"/>
    <cs:effectRef idx="0"/>
    <cs:fontRef idx="minor">
      <a:schemeClr val="tx1">
        <a:lumMod val="50000"/>
        <a:lumOff val="50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5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75000"/>
            <a:lumOff val="2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75000"/>
            <a:lumOff val="2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75000"/>
            <a:lumOff val="2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3.xml><?xml version="1.0" encoding="utf-8"?>
<cs:chartStyle xmlns:cs="http://schemas.microsoft.com/office/drawing/2012/chartStyle" xmlns:a="http://schemas.openxmlformats.org/drawingml/2006/main" id="32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15875" cap="flat" cmpd="sng" algn="ctr">
        <a:solidFill>
          <a:schemeClr val="tx1">
            <a:lumMod val="65000"/>
            <a:lumOff val="3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4.xml><?xml version="1.0" encoding="utf-8"?>
<cs:chartStyle xmlns:cs="http://schemas.microsoft.com/office/drawing/2012/chartStyle" xmlns:a="http://schemas.openxmlformats.org/drawingml/2006/main" id="32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15875" cap="flat" cmpd="sng" algn="ctr">
        <a:solidFill>
          <a:schemeClr val="tx1">
            <a:lumMod val="65000"/>
            <a:lumOff val="3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5.xml><?xml version="1.0" encoding="utf-8"?>
<cs:chartStyle xmlns:cs="http://schemas.microsoft.com/office/drawing/2012/chartStyle" xmlns:a="http://schemas.openxmlformats.org/drawingml/2006/main" id="32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15875" cap="flat" cmpd="sng" algn="ctr">
        <a:solidFill>
          <a:schemeClr val="tx1">
            <a:lumMod val="65000"/>
            <a:lumOff val="3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6.xml><?xml version="1.0" encoding="utf-8"?>
<cs:chartStyle xmlns:cs="http://schemas.microsoft.com/office/drawing/2012/chartStyle" xmlns:a="http://schemas.openxmlformats.org/drawingml/2006/main" id="32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15875" cap="flat" cmpd="sng" algn="ctr">
        <a:solidFill>
          <a:schemeClr val="tx1">
            <a:lumMod val="65000"/>
            <a:lumOff val="3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0.xml><?xml version="1.0" encoding="utf-8"?>
<cs:chartStyle xmlns:cs="http://schemas.microsoft.com/office/drawing/2012/chartStyle" xmlns:a="http://schemas.openxmlformats.org/drawingml/2006/main" id="32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15875" cap="flat" cmpd="sng" algn="ctr">
        <a:solidFill>
          <a:schemeClr val="tx1">
            <a:lumMod val="65000"/>
            <a:lumOff val="3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2.xml><?xml version="1.0" encoding="utf-8"?>
<cs:chartStyle xmlns:cs="http://schemas.microsoft.com/office/drawing/2012/chartStyle" xmlns:a="http://schemas.openxmlformats.org/drawingml/2006/main" id="32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15875" cap="flat" cmpd="sng" algn="ctr">
        <a:solidFill>
          <a:schemeClr val="tx1">
            <a:lumMod val="65000"/>
            <a:lumOff val="3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4.xml><?xml version="1.0" encoding="utf-8"?>
<cs:chartStyle xmlns:cs="http://schemas.microsoft.com/office/drawing/2012/chartStyle" xmlns:a="http://schemas.openxmlformats.org/drawingml/2006/main" id="32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15875" cap="flat" cmpd="sng" algn="ctr">
        <a:solidFill>
          <a:schemeClr val="tx1">
            <a:lumMod val="65000"/>
            <a:lumOff val="3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32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15875" cap="flat" cmpd="sng" algn="ctr">
        <a:solidFill>
          <a:schemeClr val="tx1">
            <a:lumMod val="65000"/>
            <a:lumOff val="3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32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15875" cap="flat" cmpd="sng" algn="ctr">
        <a:solidFill>
          <a:schemeClr val="tx1">
            <a:lumMod val="65000"/>
            <a:lumOff val="3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32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15875" cap="flat" cmpd="sng" algn="ctr">
        <a:solidFill>
          <a:schemeClr val="tx1">
            <a:lumMod val="65000"/>
            <a:lumOff val="3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32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15875" cap="flat" cmpd="sng" algn="ctr">
        <a:solidFill>
          <a:schemeClr val="tx1">
            <a:lumMod val="65000"/>
            <a:lumOff val="3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A43B2B18-9F33-AC4F-DF1F-D168ED19A2A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s-MX"/>
              <a:t>SECRETARÍA GENERAL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9ED5F95F-DDD6-6017-AC0D-B61839E2F2F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4CCCD0-253E-754F-98A8-D9DEC44DC998}" type="datetimeFigureOut">
              <a:rPr lang="es-MX" smtClean="0"/>
              <a:t>18/10/2024</a:t>
            </a:fld>
            <a:endParaRPr lang="es-MX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48F31B5B-B9AD-0308-A8CD-2164615C05D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D948200-CEF2-61E8-8CC3-A6A7512BFCE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41EE9F-6D94-4F43-BD7C-A268ED3457A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61491170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r>
              <a:rPr lang="en-US"/>
              <a:t>SECRETARÍA GENERAL</a:t>
            </a:r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40E345E5-69E5-46CA-B395-52A6421A2A3D}" type="datetimeFigureOut">
              <a:rPr lang="en-US" smtClean="0"/>
              <a:t>10/18/2024</a:t>
            </a:fld>
            <a:endParaRPr lang="en-U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CF85A3B2-6601-44E5-AE42-D842DC1A672C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204988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BB360-7439-7045-AFE4-E091447674AB}" type="datetime1">
              <a:rPr lang="es-MX" smtClean="0"/>
              <a:t>18/10/2024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6402168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70376-A5A0-8247-B6D6-EA1FDD74EE9D}" type="datetime1">
              <a:rPr lang="es-MX" smtClean="0"/>
              <a:t>18/10/2024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1656012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65060-0C3E-2841-A93C-58C3297B4F0D}" type="datetime1">
              <a:rPr lang="es-MX" smtClean="0"/>
              <a:t>18/10/2024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67208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2DCBA-B51C-1B4F-A44E-A3604341444A}" type="datetime1">
              <a:rPr lang="es-MX" smtClean="0"/>
              <a:t>18/10/2024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233584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1EACF-9D44-A143-BBBD-B0DCBC81CAF9}" type="datetime1">
              <a:rPr lang="es-MX" smtClean="0"/>
              <a:t>18/10/2024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969284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281D6-EA5E-B548-896E-8DE1E30AE9B8}" type="datetime1">
              <a:rPr lang="es-MX" smtClean="0"/>
              <a:t>18/10/2024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0960876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A6A9A-0F4D-7F4D-AACD-D28C714BADC5}" type="datetime1">
              <a:rPr lang="es-MX" smtClean="0"/>
              <a:t>18/10/2024</a:t>
            </a:fld>
            <a:endParaRPr lang="es-ES_trad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722897131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8397B-D05E-A845-B3AA-52BA51947303}" type="datetime1">
              <a:rPr lang="es-MX" smtClean="0"/>
              <a:t>18/10/2024</a:t>
            </a:fld>
            <a:endParaRPr lang="es-ES_trad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857376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1AC7E-BE8B-8942-B288-FCA9960EC65D}" type="datetime1">
              <a:rPr lang="es-MX" smtClean="0"/>
              <a:t>18/10/2024</a:t>
            </a:fld>
            <a:endParaRPr lang="es-ES_trad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287240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81B2C-3318-ED4E-87F9-9241CB1B018B}" type="datetime1">
              <a:rPr lang="es-MX" smtClean="0"/>
              <a:t>18/10/2024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2582238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1F3DE-171A-4A46-9FFC-7D171B9C8B0B}" type="datetime1">
              <a:rPr lang="es-MX" smtClean="0"/>
              <a:t>18/10/2024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509032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FA6A9A-0F4D-7F4D-AACD-D28C714BADC5}" type="datetime1">
              <a:rPr lang="es-MX" smtClean="0"/>
              <a:t>18/10/2024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57883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7" Type="http://schemas.openxmlformats.org/officeDocument/2006/relationships/image" Target="../media/image23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g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8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1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2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3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4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77CBCD78-62CD-45B1-9F20-D2D39395FE9D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158852" y="4436785"/>
            <a:ext cx="2686609" cy="2051899"/>
          </a:xfrm>
          <a:prstGeom prst="rect">
            <a:avLst/>
          </a:prstGeom>
        </p:spPr>
      </p:pic>
      <p:sp>
        <p:nvSpPr>
          <p:cNvPr id="33" name="CuadroTexto 32">
            <a:extLst>
              <a:ext uri="{FF2B5EF4-FFF2-40B4-BE49-F238E27FC236}">
                <a16:creationId xmlns:a16="http://schemas.microsoft.com/office/drawing/2014/main" id="{98FA050F-DA14-5D47-860C-2B06FB8C55EA}"/>
              </a:ext>
            </a:extLst>
          </p:cNvPr>
          <p:cNvSpPr txBox="1"/>
          <p:nvPr/>
        </p:nvSpPr>
        <p:spPr>
          <a:xfrm>
            <a:off x="1" y="315852"/>
            <a:ext cx="1219199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200" b="1" dirty="0">
                <a:latin typeface="Arial" panose="020B0604020202020204" pitchFamily="34" charset="0"/>
                <a:cs typeface="Arial" panose="020B0604020202020204" pitchFamily="34" charset="0"/>
              </a:rPr>
              <a:t>DÉCIMA PRIMERA SESIÓN ORDINARIA 2022-2024</a:t>
            </a:r>
          </a:p>
          <a:p>
            <a:pPr algn="ctr"/>
            <a:r>
              <a:rPr lang="es-MX" sz="2200" dirty="0">
                <a:latin typeface="Arial" panose="020B0604020202020204" pitchFamily="34" charset="0"/>
                <a:cs typeface="Arial" panose="020B0604020202020204" pitchFamily="34" charset="0"/>
              </a:rPr>
              <a:t>SUBCOMITÉ SECTORIAL  </a:t>
            </a:r>
          </a:p>
          <a:p>
            <a:pPr algn="ctr"/>
            <a:r>
              <a:rPr lang="es-MX" sz="2200" dirty="0">
                <a:latin typeface="Arial" panose="020B0604020202020204" pitchFamily="34" charset="0"/>
                <a:cs typeface="Arial" panose="020B0604020202020204" pitchFamily="34" charset="0"/>
              </a:rPr>
              <a:t>EJE 1 </a:t>
            </a:r>
            <a:r>
              <a:rPr lang="es-MX" sz="2200" b="1" dirty="0">
                <a:latin typeface="Arial" panose="020B0604020202020204" pitchFamily="34" charset="0"/>
                <a:cs typeface="Arial" panose="020B0604020202020204" pitchFamily="34" charset="0"/>
              </a:rPr>
              <a:t>BUEN GOBIERNO</a:t>
            </a:r>
          </a:p>
        </p:txBody>
      </p:sp>
      <p:sp>
        <p:nvSpPr>
          <p:cNvPr id="36" name="CuadroTexto 35">
            <a:extLst>
              <a:ext uri="{FF2B5EF4-FFF2-40B4-BE49-F238E27FC236}">
                <a16:creationId xmlns:a16="http://schemas.microsoft.com/office/drawing/2014/main" id="{6D1D4BCC-2746-A64A-8759-D332562A7905}"/>
              </a:ext>
            </a:extLst>
          </p:cNvPr>
          <p:cNvSpPr txBox="1"/>
          <p:nvPr/>
        </p:nvSpPr>
        <p:spPr>
          <a:xfrm>
            <a:off x="0" y="1438316"/>
            <a:ext cx="1219199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MX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MX" sz="2200" dirty="0">
                <a:latin typeface="Arial" panose="020B0604020202020204" pitchFamily="34" charset="0"/>
                <a:cs typeface="Arial" panose="020B0604020202020204" pitchFamily="34" charset="0"/>
              </a:rPr>
              <a:t>INFORME DE AVANCES EN CUMPLIMIENTO DE METAS Y OBJETIVOS DEL </a:t>
            </a:r>
          </a:p>
          <a:p>
            <a:pPr algn="ctr"/>
            <a:r>
              <a:rPr lang="es-MX" sz="2200" b="1" dirty="0">
                <a:latin typeface="Arial" panose="020B0604020202020204" pitchFamily="34" charset="0"/>
                <a:cs typeface="Arial" panose="020B0604020202020204" pitchFamily="34" charset="0"/>
              </a:rPr>
              <a:t>PROGRAMA DE ATENCIÓN Y APOYO A LAS DEMANDAS DE LA CIUDADANÍA Y ORGANISMOS NO GUBERNAMENTALES - SECRETARÍA GENERAL</a:t>
            </a:r>
            <a:endParaRPr lang="es-MX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s-MX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s-MX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CORRESPONDIENTE AL TERCER TRIMESTRE </a:t>
            </a:r>
          </a:p>
          <a:p>
            <a:pPr algn="ctr"/>
            <a:endParaRPr lang="es-MX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JULIO-SEPTIEMBRE 2024</a:t>
            </a: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E08A7334-1801-F722-0959-C637016992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539" y="4974987"/>
            <a:ext cx="4206645" cy="1297572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41815189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200539" y="139695"/>
            <a:ext cx="1179092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EVIDENCIAS FOTOGRÁFICAS</a:t>
            </a:r>
          </a:p>
          <a:p>
            <a:pPr algn="ctr"/>
            <a:r>
              <a:rPr lang="es-E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DIRECCIÓN GENERAL DE TRANSPORTE Y VIALIDAD</a:t>
            </a:r>
            <a:endParaRPr lang="es-ES_tradnl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5">
            <a:extLst>
              <a:ext uri="{FF2B5EF4-FFF2-40B4-BE49-F238E27FC236}">
                <a16:creationId xmlns:a16="http://schemas.microsoft.com/office/drawing/2014/main" id="{82654BF7-393F-DBEE-8DCF-BC5461DEDF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MX"/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20058DCC-17DA-BB11-F339-BB5083A37E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2197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MX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F05A0571-529D-4A43-E715-89591FF36A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72644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_tradnl" altLang="es-MX" sz="1100" b="0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kumimoji="0" lang="es-ES_tradnl" altLang="es-MX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C3B29A3E-1FD9-C05D-5912-5478FB9975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135" y="1181100"/>
            <a:ext cx="5094108" cy="2859958"/>
          </a:xfrm>
          <a:prstGeom prst="rect">
            <a:avLst/>
          </a:prstGeom>
          <a:noFill/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7C815D54-F244-2497-AC73-53A1278650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8782" y="1155358"/>
            <a:ext cx="2219083" cy="2859958"/>
          </a:xfrm>
          <a:prstGeom prst="rect">
            <a:avLst/>
          </a:prstGeom>
          <a:noFill/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14BC60B0-C336-CAE5-DEC1-CA2923FED27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3153" y="4115448"/>
            <a:ext cx="4719310" cy="2654612"/>
          </a:xfrm>
          <a:prstGeom prst="rect">
            <a:avLst/>
          </a:prstGeom>
          <a:noFill/>
        </p:spPr>
      </p:pic>
      <p:pic>
        <p:nvPicPr>
          <p:cNvPr id="11" name="Imagen 10" descr="Un hombre caminando en la calle&#10;&#10;Descripción generada automáticamente con confianza media">
            <a:extLst>
              <a:ext uri="{FF2B5EF4-FFF2-40B4-BE49-F238E27FC236}">
                <a16:creationId xmlns:a16="http://schemas.microsoft.com/office/drawing/2014/main" id="{D6814E53-DB5E-EC67-B3C1-1795C0B5A5B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7577" y="4101772"/>
            <a:ext cx="4719309" cy="2651571"/>
          </a:xfrm>
          <a:prstGeom prst="rect">
            <a:avLst/>
          </a:prstGeom>
          <a:noFill/>
        </p:spPr>
      </p:pic>
      <p:pic>
        <p:nvPicPr>
          <p:cNvPr id="12" name="Imagen 11" descr="Una calle con coches&#10;&#10;Descripción generada automáticamente">
            <a:extLst>
              <a:ext uri="{FF2B5EF4-FFF2-40B4-BE49-F238E27FC236}">
                <a16:creationId xmlns:a16="http://schemas.microsoft.com/office/drawing/2014/main" id="{79F4C573-2F98-1067-1B6A-E8F2BF1256C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9793" y="1154631"/>
            <a:ext cx="3227439" cy="286068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215381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D6242067-7E92-D6DF-3D52-3978CFBCCC70}"/>
              </a:ext>
            </a:extLst>
          </p:cNvPr>
          <p:cNvSpPr txBox="1"/>
          <p:nvPr/>
        </p:nvSpPr>
        <p:spPr>
          <a:xfrm>
            <a:off x="713261" y="211949"/>
            <a:ext cx="10765478" cy="8894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2800" b="1" dirty="0">
                <a:latin typeface="Arial" panose="020B0604020202020204" pitchFamily="34" charset="0"/>
                <a:cs typeface="Arial" panose="020B0604020202020204" pitchFamily="34" charset="0"/>
              </a:rPr>
              <a:t>DIRECCIÓN DE PROTECCIÓN CIVIL</a:t>
            </a:r>
          </a:p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2400" i="1" dirty="0">
                <a:latin typeface="Arial" panose="020B0604020202020204" pitchFamily="34" charset="0"/>
                <a:cs typeface="Arial" panose="020B0604020202020204" pitchFamily="34" charset="0"/>
              </a:rPr>
              <a:t>A NIVEL COMPONENTE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3F339E1-A68D-98D0-6DF3-CDDF4730A5DD}"/>
              </a:ext>
            </a:extLst>
          </p:cNvPr>
          <p:cNvSpPr txBox="1"/>
          <p:nvPr/>
        </p:nvSpPr>
        <p:spPr>
          <a:xfrm>
            <a:off x="457143" y="1250666"/>
            <a:ext cx="11277714" cy="9682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MX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 ESTE TRIMESTRE</a:t>
            </a:r>
            <a:r>
              <a:rPr lang="es-MX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MX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OBTIENE EL 40.65% DE CUMPLIMIENTO</a:t>
            </a:r>
            <a:r>
              <a:rPr lang="es-MX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EN LA ACTIVIDAD DE INSPECCIONES DE ESTABLECIMIENTOS, YA QUE SE REALIZAN MEDIANTE LOS VENCIMIENTOS DE SUS PERMISOS O APERTURAS DE NEGOCIOS</a:t>
            </a:r>
            <a:r>
              <a:rPr lang="es-MX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s-MX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8046971D-6BED-5E87-7992-1DD06157416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95990437"/>
              </p:ext>
            </p:extLst>
          </p:nvPr>
        </p:nvGraphicFramePr>
        <p:xfrm>
          <a:off x="2801368" y="2155971"/>
          <a:ext cx="6888543" cy="44900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994768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D6242067-7E92-D6DF-3D52-3978CFBCCC70}"/>
              </a:ext>
            </a:extLst>
          </p:cNvPr>
          <p:cNvSpPr txBox="1"/>
          <p:nvPr/>
        </p:nvSpPr>
        <p:spPr>
          <a:xfrm>
            <a:off x="668433" y="211949"/>
            <a:ext cx="11277713" cy="480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2800" b="1" dirty="0"/>
              <a:t>ACTIVIDADES DIRECCIÓN DE PROTECCIÓN CIVIL</a:t>
            </a:r>
            <a:endParaRPr lang="es-ES" sz="2400" b="1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3F339E1-A68D-98D0-6DF3-CDDF4730A5DD}"/>
              </a:ext>
            </a:extLst>
          </p:cNvPr>
          <p:cNvSpPr txBox="1"/>
          <p:nvPr/>
        </p:nvSpPr>
        <p:spPr>
          <a:xfrm>
            <a:off x="668434" y="808394"/>
            <a:ext cx="11277714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1400" dirty="0">
                <a:latin typeface="Arial" panose="020B0604020202020204" pitchFamily="34" charset="0"/>
                <a:cs typeface="Arial" panose="020B0604020202020204" pitchFamily="34" charset="0"/>
              </a:rPr>
              <a:t>DE LA ACTIVIDAD DE SPOT DIFUNDIDOS SE  </a:t>
            </a:r>
            <a:r>
              <a:rPr lang="es-MX" sz="1400" b="1" dirty="0">
                <a:latin typeface="Arial" panose="020B0604020202020204" pitchFamily="34" charset="0"/>
                <a:cs typeface="Arial" panose="020B0604020202020204" pitchFamily="34" charset="0"/>
              </a:rPr>
              <a:t>OBTIENE  EL  181.71%  </a:t>
            </a:r>
            <a:r>
              <a:rPr lang="es-MX" sz="1400" dirty="0">
                <a:latin typeface="Arial" panose="020B0604020202020204" pitchFamily="34" charset="0"/>
                <a:cs typeface="Arial" panose="020B0604020202020204" pitchFamily="34" charset="0"/>
              </a:rPr>
              <a:t>YA QUE DE MANERA DIARIA SE REALIZAN LOS MONITOREOS DE LOS BOLETINES HIDROMETEOROLÓGICOS, LOS CUALES SON PUBLICADOS CADA QUE SON ACTUALIZADOS; SE </a:t>
            </a:r>
            <a:r>
              <a:rPr lang="es-MX" sz="1400" b="1" dirty="0">
                <a:latin typeface="Arial" panose="020B0604020202020204" pitchFamily="34" charset="0"/>
                <a:cs typeface="Arial" panose="020B0604020202020204" pitchFamily="34" charset="0"/>
              </a:rPr>
              <a:t>OBTIENE EL 63.22</a:t>
            </a:r>
            <a:r>
              <a:rPr lang="es-MX" sz="1400" dirty="0">
                <a:latin typeface="Arial" panose="020B0604020202020204" pitchFamily="34" charset="0"/>
                <a:cs typeface="Arial" panose="020B0604020202020204" pitchFamily="34" charset="0"/>
              </a:rPr>
              <a:t>% EN LA ACTIVIDAD DE CAPACITACIONES, YA QUE SON REQUISITOS PARA TRÁMITES ANTE LA DEPENDENCIA; EN RESPUESTA A LAS LLAMADAS DEL 911 QUE SON CANALIZADAS A PROTECCIÓN CIVIL SE </a:t>
            </a:r>
            <a:r>
              <a:rPr lang="es-MX" sz="1400" b="1" dirty="0">
                <a:latin typeface="Arial" panose="020B0604020202020204" pitchFamily="34" charset="0"/>
                <a:cs typeface="Arial" panose="020B0604020202020204" pitchFamily="34" charset="0"/>
              </a:rPr>
              <a:t>OBTIENE EL 498.61%</a:t>
            </a:r>
            <a:r>
              <a:rPr lang="es-MX" sz="1400" dirty="0">
                <a:latin typeface="Arial" panose="020B0604020202020204" pitchFamily="34" charset="0"/>
                <a:cs typeface="Arial" panose="020B0604020202020204" pitchFamily="34" charset="0"/>
              </a:rPr>
              <a:t> DANDO SIEMPRE RESPUESTAS OPORTUNAS A LOS LLAMADOS; EN LAS INSPECCIONES DE ALTO Y BAJO RIESGO </a:t>
            </a:r>
            <a:r>
              <a:rPr lang="es-MX" sz="1400" b="1" dirty="0">
                <a:latin typeface="Arial" panose="020B0604020202020204" pitchFamily="34" charset="0"/>
                <a:cs typeface="Arial" panose="020B0604020202020204" pitchFamily="34" charset="0"/>
              </a:rPr>
              <a:t>OBTUVO EL 15.05% DE CUMPLIMIENTO, </a:t>
            </a:r>
            <a:r>
              <a:rPr lang="es-MX" sz="1400" dirty="0">
                <a:latin typeface="Arial" panose="020B0604020202020204" pitchFamily="34" charset="0"/>
                <a:cs typeface="Arial" panose="020B0604020202020204" pitchFamily="34" charset="0"/>
              </a:rPr>
              <a:t>ESTO SE LOGRA YA QUE LA INSPECCIÓN ES UN TRÁMITE QUE DEBE DE CUMPLIR UN ESTABLECIMIENTO  PARA SU FUNCIONAMIENTO; Y FINALMENTE SE </a:t>
            </a:r>
            <a:r>
              <a:rPr lang="es-MX" sz="1400" b="1" dirty="0">
                <a:latin typeface="Arial" panose="020B0604020202020204" pitchFamily="34" charset="0"/>
                <a:cs typeface="Arial" panose="020B0604020202020204" pitchFamily="34" charset="0"/>
              </a:rPr>
              <a:t>OBTIENE UN 129.34% </a:t>
            </a:r>
            <a:r>
              <a:rPr lang="es-MX" sz="1400" dirty="0">
                <a:latin typeface="Arial" panose="020B0604020202020204" pitchFamily="34" charset="0"/>
                <a:cs typeface="Arial" panose="020B0604020202020204" pitchFamily="34" charset="0"/>
              </a:rPr>
              <a:t>DE ATENCIÓN A EVENTOS PÚBLICOS Y PRIVADOS.</a:t>
            </a:r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00000000-0008-0000-0A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56733815"/>
              </p:ext>
            </p:extLst>
          </p:nvPr>
        </p:nvGraphicFramePr>
        <p:xfrm>
          <a:off x="1053296" y="2408831"/>
          <a:ext cx="10081550" cy="42372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208917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D6242067-7E92-D6DF-3D52-3978CFBCCC70}"/>
              </a:ext>
            </a:extLst>
          </p:cNvPr>
          <p:cNvSpPr txBox="1"/>
          <p:nvPr/>
        </p:nvSpPr>
        <p:spPr>
          <a:xfrm>
            <a:off x="630936" y="502920"/>
            <a:ext cx="3419856" cy="1463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/>
            </a:pPr>
            <a:r>
              <a:rPr lang="en-US" sz="30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ACTIVIDADES DIRECCIÓN DE PROTECCIÓN CIVIL</a:t>
            </a: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/>
            </a:pPr>
            <a:endParaRPr lang="en-US" sz="30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3F339E1-A68D-98D0-6DF3-CDDF4730A5DD}"/>
              </a:ext>
            </a:extLst>
          </p:cNvPr>
          <p:cNvSpPr txBox="1"/>
          <p:nvPr/>
        </p:nvSpPr>
        <p:spPr>
          <a:xfrm>
            <a:off x="4497323" y="312420"/>
            <a:ext cx="7212563" cy="20199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indent="-228600" algn="just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EN LA EMISIÓN DE LOS DICTÁMENES APROBATORIOS (ANUENCIAS) SE </a:t>
            </a:r>
            <a:r>
              <a:rPr lang="en-US" b="1" dirty="0">
                <a:effectLst/>
              </a:rPr>
              <a:t>OBTIENE EL </a:t>
            </a:r>
            <a:r>
              <a:rPr lang="en-US" b="1" dirty="0"/>
              <a:t>40.65</a:t>
            </a:r>
            <a:r>
              <a:rPr lang="en-US" b="1" dirty="0">
                <a:effectLst/>
              </a:rPr>
              <a:t>% DE AVANCE</a:t>
            </a:r>
            <a:r>
              <a:rPr lang="en-US" dirty="0">
                <a:effectLst/>
              </a:rPr>
              <a:t>, YA QUE ESTE DOCUMENTO  ES PARTE DE LOS REQUISITOS PARA EL TRÁMITE DE LICENCIAS DE FUNCIONAMIENTO; EN LA EVALUACIÓN DE SIMULACROS SE </a:t>
            </a:r>
            <a:r>
              <a:rPr lang="en-US" b="1" dirty="0">
                <a:effectLst/>
              </a:rPr>
              <a:t>OBTUVO EL 181% </a:t>
            </a:r>
            <a:r>
              <a:rPr lang="en-US" dirty="0">
                <a:effectLst/>
              </a:rPr>
              <a:t>GRACIAS A QUE SE REALIZARON </a:t>
            </a:r>
            <a:r>
              <a:rPr lang="en-US" dirty="0"/>
              <a:t>1334</a:t>
            </a:r>
            <a:r>
              <a:rPr lang="en-US" dirty="0">
                <a:effectLst/>
              </a:rPr>
              <a:t> SIMULACROS EN ESTE TRIMESTRE</a:t>
            </a:r>
            <a:r>
              <a:rPr lang="en-US" dirty="0"/>
              <a:t>; EN </a:t>
            </a:r>
            <a:r>
              <a:rPr lang="en-US" dirty="0">
                <a:effectLst/>
              </a:rPr>
              <a:t>LOS PROGRAMAS INTERNOS SE </a:t>
            </a:r>
            <a:r>
              <a:rPr lang="en-US" b="1" dirty="0">
                <a:effectLst/>
              </a:rPr>
              <a:t>OBTIENE EL </a:t>
            </a:r>
            <a:r>
              <a:rPr lang="en-US" b="1" dirty="0"/>
              <a:t>145</a:t>
            </a:r>
            <a:r>
              <a:rPr lang="en-US" b="1" dirty="0">
                <a:effectLst/>
              </a:rPr>
              <a:t>% </a:t>
            </a:r>
            <a:r>
              <a:rPr lang="en-US" dirty="0">
                <a:effectLst/>
              </a:rPr>
              <a:t>YA QUE ESTE ES UN REQUISITO MUY IMPORTANTE PARA LA  APERTURA DE UN ESTABLECIMIENTO;  EN LOS SALVAMENTOS Y RESCATES SE ALCANZÓ UN </a:t>
            </a:r>
            <a:r>
              <a:rPr lang="en-US" b="1" dirty="0">
                <a:effectLst/>
              </a:rPr>
              <a:t>20.68%;</a:t>
            </a:r>
            <a:r>
              <a:rPr lang="en-US" dirty="0">
                <a:effectLst/>
              </a:rPr>
              <a:t> Y EN LA ATENCIÓN A QUEJAS SE </a:t>
            </a:r>
            <a:r>
              <a:rPr lang="en-US" b="1" dirty="0">
                <a:effectLst/>
              </a:rPr>
              <a:t>SUPERÓ LA META UN </a:t>
            </a:r>
            <a:r>
              <a:rPr lang="en-US" b="1" dirty="0"/>
              <a:t>257.14</a:t>
            </a:r>
            <a:r>
              <a:rPr lang="en-US" b="1" dirty="0">
                <a:effectLst/>
              </a:rPr>
              <a:t>% TRIMESTRAL.</a:t>
            </a:r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A7554A00-FA57-B41A-DE46-263C6C3A32B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58821541"/>
              </p:ext>
            </p:extLst>
          </p:nvPr>
        </p:nvGraphicFramePr>
        <p:xfrm>
          <a:off x="630936" y="2239616"/>
          <a:ext cx="10917936" cy="4438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630625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D6242067-7E92-D6DF-3D52-3978CFBCCC70}"/>
              </a:ext>
            </a:extLst>
          </p:cNvPr>
          <p:cNvSpPr txBox="1"/>
          <p:nvPr/>
        </p:nvSpPr>
        <p:spPr>
          <a:xfrm>
            <a:off x="630936" y="502920"/>
            <a:ext cx="3419856" cy="1463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/>
            </a:pPr>
            <a:r>
              <a:rPr lang="en-US" sz="30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ACTIVIDADES DIRECCIÓN DE PROTECCIÓN CIVIL</a:t>
            </a: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/>
            </a:pPr>
            <a:endParaRPr lang="en-US" sz="30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3F339E1-A68D-98D0-6DF3-CDDF4730A5DD}"/>
              </a:ext>
            </a:extLst>
          </p:cNvPr>
          <p:cNvSpPr txBox="1"/>
          <p:nvPr/>
        </p:nvSpPr>
        <p:spPr>
          <a:xfrm>
            <a:off x="4654295" y="502920"/>
            <a:ext cx="6894576" cy="1463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just" defTabSz="914400">
              <a:lnSpc>
                <a:spcPct val="90000"/>
              </a:lnSpc>
              <a:spcAft>
                <a:spcPts val="600"/>
              </a:spcAft>
            </a:pPr>
            <a:r>
              <a:rPr lang="en-US" sz="1400" dirty="0">
                <a:effectLst/>
              </a:rPr>
              <a:t>EN LOS OPERATIVOS DE PROTECCIÓN CIVIL SE </a:t>
            </a:r>
            <a:r>
              <a:rPr lang="en-US" sz="1400" b="1" dirty="0">
                <a:effectLst/>
              </a:rPr>
              <a:t>OBTUVO EL 28% </a:t>
            </a:r>
            <a:r>
              <a:rPr lang="en-US" sz="1400" dirty="0">
                <a:effectLst/>
              </a:rPr>
              <a:t>YA QUE ESTOS EVENTOS PUEDEN SER DE CUALQUIER NATURALEZA; EN LAS QUEJAS CIUDADANAS SE </a:t>
            </a:r>
            <a:r>
              <a:rPr lang="en-US" sz="1400" b="1" dirty="0">
                <a:effectLst/>
              </a:rPr>
              <a:t>OBTIENE EL </a:t>
            </a:r>
            <a:r>
              <a:rPr lang="en-US" sz="1400" b="1" dirty="0"/>
              <a:t>4770</a:t>
            </a:r>
            <a:r>
              <a:rPr lang="en-US" sz="1400" b="1" dirty="0">
                <a:effectLst/>
              </a:rPr>
              <a:t>%</a:t>
            </a:r>
            <a:r>
              <a:rPr lang="en-US" sz="1400" dirty="0">
                <a:effectLst/>
              </a:rPr>
              <a:t> DANDO RESPUESTA OPORTUNA A LA CIUDADANÍA, YA QUE EN ESTE TRIMESTRE SE RECIBIÓ GRAN CANTIDAD DE ELLAS;  EN ACCIONES PREVENTIVAS SE </a:t>
            </a:r>
            <a:r>
              <a:rPr lang="en-US" sz="1400" b="1" dirty="0"/>
              <a:t>SUPERÓ LA META CON</a:t>
            </a:r>
            <a:r>
              <a:rPr lang="en-US" sz="1400" b="1" dirty="0">
                <a:effectLst/>
              </a:rPr>
              <a:t> UN 113.16% </a:t>
            </a:r>
            <a:r>
              <a:rPr lang="en-US" sz="1400" dirty="0">
                <a:effectLst/>
              </a:rPr>
              <a:t>DE CUMPLIMIENTO; Y EN LA INTEGRACIÓN DE LOS COMITÉS </a:t>
            </a:r>
            <a:r>
              <a:rPr lang="en-US" sz="1400" dirty="0"/>
              <a:t>NO</a:t>
            </a:r>
            <a:r>
              <a:rPr lang="en-US" sz="1400" dirty="0">
                <a:effectLst/>
              </a:rPr>
              <a:t> SE PROGRAMARON PARA ESTE TRIMESTRE. </a:t>
            </a:r>
          </a:p>
          <a:p>
            <a:pPr indent="-228600" algn="just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400" dirty="0">
              <a:effectLst/>
            </a:endParaRPr>
          </a:p>
          <a:p>
            <a:pPr indent="-228600" algn="just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400" dirty="0">
              <a:effectLst/>
            </a:endParaRP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6777EA3B-390A-4C8F-A9A6-658305A00E2B}"/>
              </a:ext>
            </a:extLst>
          </p:cNvPr>
          <p:cNvGraphicFramePr>
            <a:graphicFrameLocks/>
          </p:cNvGraphicFramePr>
          <p:nvPr/>
        </p:nvGraphicFramePr>
        <p:xfrm>
          <a:off x="630936" y="2290936"/>
          <a:ext cx="10917936" cy="3959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02026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4128368" y="4921823"/>
            <a:ext cx="4937937" cy="114715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400" b="1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EVIDENCIAS FOTOGRÁFICAS</a:t>
            </a: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400" b="1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DIRECCIÓN DE PROTECCIÓN CIVIL</a:t>
            </a: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C4F40F83-F210-383C-1B6B-F2F9789BF9F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7924" b="49231"/>
          <a:stretch/>
        </p:blipFill>
        <p:spPr>
          <a:xfrm>
            <a:off x="1246572" y="10"/>
            <a:ext cx="3913632" cy="2285224"/>
          </a:xfrm>
          <a:custGeom>
            <a:avLst/>
            <a:gdLst/>
            <a:ahLst/>
            <a:cxnLst/>
            <a:rect l="l" t="t" r="r" b="b"/>
            <a:pathLst>
              <a:path w="3913632" h="2285234">
                <a:moveTo>
                  <a:pt x="29691" y="0"/>
                </a:moveTo>
                <a:lnTo>
                  <a:pt x="3883942" y="0"/>
                </a:lnTo>
                <a:lnTo>
                  <a:pt x="3903529" y="128345"/>
                </a:lnTo>
                <a:cubicBezTo>
                  <a:pt x="3910210" y="194127"/>
                  <a:pt x="3913632" y="260873"/>
                  <a:pt x="3913632" y="328418"/>
                </a:cubicBezTo>
                <a:cubicBezTo>
                  <a:pt x="3913632" y="1409138"/>
                  <a:pt x="3037536" y="2285234"/>
                  <a:pt x="1956816" y="2285234"/>
                </a:cubicBezTo>
                <a:cubicBezTo>
                  <a:pt x="876096" y="2285234"/>
                  <a:pt x="0" y="1409138"/>
                  <a:pt x="0" y="328418"/>
                </a:cubicBezTo>
                <a:cubicBezTo>
                  <a:pt x="0" y="260873"/>
                  <a:pt x="3422" y="194127"/>
                  <a:pt x="10103" y="128345"/>
                </a:cubicBezTo>
                <a:close/>
              </a:path>
            </a:pathLst>
          </a:custGeom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8EAD6F77-B0BE-A6E9-E1CA-F2175325363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492" r="-1" b="-1"/>
          <a:stretch/>
        </p:blipFill>
        <p:spPr>
          <a:xfrm>
            <a:off x="-1" y="2288330"/>
            <a:ext cx="3564638" cy="4569668"/>
          </a:xfrm>
          <a:custGeom>
            <a:avLst/>
            <a:gdLst/>
            <a:ahLst/>
            <a:cxnLst/>
            <a:rect l="l" t="t" r="r" b="b"/>
            <a:pathLst>
              <a:path w="3564638" h="4569668">
                <a:moveTo>
                  <a:pt x="640080" y="0"/>
                </a:moveTo>
                <a:cubicBezTo>
                  <a:pt x="2255269" y="0"/>
                  <a:pt x="3564638" y="1309369"/>
                  <a:pt x="3564638" y="2924558"/>
                </a:cubicBezTo>
                <a:cubicBezTo>
                  <a:pt x="3564638" y="3530254"/>
                  <a:pt x="3380508" y="4092944"/>
                  <a:pt x="3065170" y="4559707"/>
                </a:cubicBezTo>
                <a:lnTo>
                  <a:pt x="3057720" y="4569668"/>
                </a:lnTo>
                <a:lnTo>
                  <a:pt x="0" y="4569668"/>
                </a:lnTo>
                <a:lnTo>
                  <a:pt x="0" y="72448"/>
                </a:lnTo>
                <a:lnTo>
                  <a:pt x="50679" y="59417"/>
                </a:lnTo>
                <a:cubicBezTo>
                  <a:pt x="241061" y="20459"/>
                  <a:pt x="438181" y="0"/>
                  <a:pt x="640080" y="0"/>
                </a:cubicBezTo>
                <a:close/>
              </a:path>
            </a:pathLst>
          </a:cu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E36F57C0-181A-D879-DE9F-1E529DDC477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9249" r="3" b="3"/>
          <a:stretch/>
        </p:blipFill>
        <p:spPr>
          <a:xfrm>
            <a:off x="3749701" y="2547568"/>
            <a:ext cx="1591056" cy="1591056"/>
          </a:xfrm>
          <a:custGeom>
            <a:avLst/>
            <a:gdLst/>
            <a:ahLst/>
            <a:cxnLst/>
            <a:rect l="l" t="t" r="r" b="b"/>
            <a:pathLst>
              <a:path w="1591056" h="1591056">
                <a:moveTo>
                  <a:pt x="795528" y="0"/>
                </a:moveTo>
                <a:cubicBezTo>
                  <a:pt x="1234886" y="0"/>
                  <a:pt x="1591056" y="356170"/>
                  <a:pt x="1591056" y="795528"/>
                </a:cubicBezTo>
                <a:cubicBezTo>
                  <a:pt x="1591056" y="1234886"/>
                  <a:pt x="1234886" y="1591056"/>
                  <a:pt x="795528" y="1591056"/>
                </a:cubicBezTo>
                <a:cubicBezTo>
                  <a:pt x="356170" y="1591056"/>
                  <a:pt x="0" y="1234886"/>
                  <a:pt x="0" y="795528"/>
                </a:cubicBezTo>
                <a:cubicBezTo>
                  <a:pt x="0" y="356170"/>
                  <a:pt x="356170" y="0"/>
                  <a:pt x="795528" y="0"/>
                </a:cubicBezTo>
                <a:close/>
              </a:path>
            </a:pathLst>
          </a:cu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F04DEB2D-A981-C8CF-D791-F77F2EDB02A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8495" r="25256" b="3"/>
          <a:stretch/>
        </p:blipFill>
        <p:spPr>
          <a:xfrm>
            <a:off x="5593799" y="468471"/>
            <a:ext cx="2852928" cy="2852928"/>
          </a:xfrm>
          <a:custGeom>
            <a:avLst/>
            <a:gdLst/>
            <a:ahLst/>
            <a:cxnLst/>
            <a:rect l="l" t="t" r="r" b="b"/>
            <a:pathLst>
              <a:path w="2852928" h="2852928">
                <a:moveTo>
                  <a:pt x="1426464" y="0"/>
                </a:moveTo>
                <a:cubicBezTo>
                  <a:pt x="2214278" y="0"/>
                  <a:pt x="2852928" y="638650"/>
                  <a:pt x="2852928" y="1426464"/>
                </a:cubicBezTo>
                <a:cubicBezTo>
                  <a:pt x="2852928" y="2214278"/>
                  <a:pt x="2214278" y="2852928"/>
                  <a:pt x="1426464" y="2852928"/>
                </a:cubicBezTo>
                <a:cubicBezTo>
                  <a:pt x="638650" y="2852928"/>
                  <a:pt x="0" y="2214278"/>
                  <a:pt x="0" y="1426464"/>
                </a:cubicBezTo>
                <a:cubicBezTo>
                  <a:pt x="0" y="638650"/>
                  <a:pt x="638650" y="0"/>
                  <a:pt x="1426464" y="0"/>
                </a:cubicBezTo>
                <a:close/>
              </a:path>
            </a:pathLst>
          </a:cu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AA34F2B6-5FA1-A997-D2E0-7800A38D95E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2387" r="14096" b="-2"/>
          <a:stretch/>
        </p:blipFill>
        <p:spPr>
          <a:xfrm>
            <a:off x="8918761" y="-4330"/>
            <a:ext cx="3273238" cy="3383891"/>
          </a:xfrm>
          <a:custGeom>
            <a:avLst/>
            <a:gdLst/>
            <a:ahLst/>
            <a:cxnLst/>
            <a:rect l="l" t="t" r="r" b="b"/>
            <a:pathLst>
              <a:path w="3273238" h="3383891">
                <a:moveTo>
                  <a:pt x="122841" y="0"/>
                </a:moveTo>
                <a:lnTo>
                  <a:pt x="3273238" y="0"/>
                </a:lnTo>
                <a:lnTo>
                  <a:pt x="3273238" y="3291335"/>
                </a:lnTo>
                <a:lnTo>
                  <a:pt x="3118338" y="3331164"/>
                </a:lnTo>
                <a:cubicBezTo>
                  <a:pt x="2949390" y="3365736"/>
                  <a:pt x="2774463" y="3383891"/>
                  <a:pt x="2595295" y="3383891"/>
                </a:cubicBezTo>
                <a:cubicBezTo>
                  <a:pt x="1161953" y="3383891"/>
                  <a:pt x="0" y="2221938"/>
                  <a:pt x="0" y="788596"/>
                </a:cubicBezTo>
                <a:cubicBezTo>
                  <a:pt x="0" y="519845"/>
                  <a:pt x="40850" y="260634"/>
                  <a:pt x="116679" y="16835"/>
                </a:cubicBezTo>
                <a:close/>
              </a:path>
            </a:pathLst>
          </a:cu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E368EE02-F0C0-2ED7-4C85-600BEF9E9C1E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3565" r="-5" b="-5"/>
          <a:stretch/>
        </p:blipFill>
        <p:spPr>
          <a:xfrm>
            <a:off x="9363238" y="4071322"/>
            <a:ext cx="2828765" cy="2786678"/>
          </a:xfrm>
          <a:custGeom>
            <a:avLst/>
            <a:gdLst/>
            <a:ahLst/>
            <a:cxnLst/>
            <a:rect l="l" t="t" r="r" b="b"/>
            <a:pathLst>
              <a:path w="2828765" h="2786678">
                <a:moveTo>
                  <a:pt x="1888236" y="0"/>
                </a:moveTo>
                <a:cubicBezTo>
                  <a:pt x="2214125" y="0"/>
                  <a:pt x="2520731" y="82558"/>
                  <a:pt x="2788281" y="227900"/>
                </a:cubicBezTo>
                <a:lnTo>
                  <a:pt x="2828765" y="252495"/>
                </a:lnTo>
                <a:lnTo>
                  <a:pt x="2828765" y="2786678"/>
                </a:lnTo>
                <a:lnTo>
                  <a:pt x="227128" y="2786678"/>
                </a:lnTo>
                <a:lnTo>
                  <a:pt x="148387" y="2623223"/>
                </a:lnTo>
                <a:cubicBezTo>
                  <a:pt x="52837" y="2397318"/>
                  <a:pt x="0" y="2148947"/>
                  <a:pt x="0" y="1888236"/>
                </a:cubicBezTo>
                <a:cubicBezTo>
                  <a:pt x="0" y="845392"/>
                  <a:pt x="845392" y="0"/>
                  <a:pt x="1888236" y="0"/>
                </a:cubicBezTo>
                <a:close/>
              </a:path>
            </a:pathLst>
          </a:custGeom>
        </p:spPr>
      </p:pic>
      <p:sp>
        <p:nvSpPr>
          <p:cNvPr id="2" name="AutoShape 2">
            <a:extLst>
              <a:ext uri="{FF2B5EF4-FFF2-40B4-BE49-F238E27FC236}">
                <a16:creationId xmlns:a16="http://schemas.microsoft.com/office/drawing/2014/main" id="{D17640BC-19C2-04AF-C695-0C7CCD1A845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352800" y="0"/>
            <a:ext cx="54864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326369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D6242067-7E92-D6DF-3D52-3978CFBCCC70}"/>
              </a:ext>
            </a:extLst>
          </p:cNvPr>
          <p:cNvSpPr txBox="1"/>
          <p:nvPr/>
        </p:nvSpPr>
        <p:spPr>
          <a:xfrm>
            <a:off x="1616763" y="214463"/>
            <a:ext cx="8958469" cy="480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2800" b="1" dirty="0"/>
              <a:t>COMPONENTE UNIDAD TÉCNICA JURÍDICA Y DOCUMENTAL</a:t>
            </a:r>
            <a:endParaRPr lang="es-ES_tradnl" sz="2800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3F339E1-A68D-98D0-6DF3-CDDF4730A5DD}"/>
              </a:ext>
            </a:extLst>
          </p:cNvPr>
          <p:cNvSpPr txBox="1"/>
          <p:nvPr/>
        </p:nvSpPr>
        <p:spPr>
          <a:xfrm>
            <a:off x="-3" y="860213"/>
            <a:ext cx="12191999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 ESTE TRIMESTRE, EN LAS SESIONES DE CABILDO SE </a:t>
            </a:r>
            <a:r>
              <a:rPr lang="es-MX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OBTIENE EL 130% DE CUMPLIMIENTO, </a:t>
            </a:r>
            <a:r>
              <a:rPr lang="es-MX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YA QUE SE CELEBRARON 13 SESIONES ORDINARIAS.</a:t>
            </a:r>
            <a:endParaRPr lang="es-MX" sz="18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00000000-0008-0000-0B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39742516"/>
              </p:ext>
            </p:extLst>
          </p:nvPr>
        </p:nvGraphicFramePr>
        <p:xfrm>
          <a:off x="3129713" y="1616764"/>
          <a:ext cx="5932570" cy="50618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878376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D6242067-7E92-D6DF-3D52-3978CFBCCC70}"/>
              </a:ext>
            </a:extLst>
          </p:cNvPr>
          <p:cNvSpPr txBox="1"/>
          <p:nvPr/>
        </p:nvSpPr>
        <p:spPr>
          <a:xfrm>
            <a:off x="630936" y="639520"/>
            <a:ext cx="3429000" cy="171907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/>
            </a:pPr>
            <a:r>
              <a:rPr lang="en-US" sz="26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ACTIVIDADES  UNIDAD TÉCNICA JURÍDICA Y DOCUMENTAL</a:t>
            </a:r>
            <a:endParaRPr lang="en-US" sz="2600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3F339E1-A68D-98D0-6DF3-CDDF4730A5DD}"/>
              </a:ext>
            </a:extLst>
          </p:cNvPr>
          <p:cNvSpPr txBox="1"/>
          <p:nvPr/>
        </p:nvSpPr>
        <p:spPr>
          <a:xfrm>
            <a:off x="630936" y="2807208"/>
            <a:ext cx="3429000" cy="3410712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indent="-228600" algn="just" defTabSz="914400">
              <a:lnSpc>
                <a:spcPct val="9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effectLst/>
              </a:rPr>
              <a:t>SE </a:t>
            </a:r>
            <a:r>
              <a:rPr lang="en-US" sz="1400" b="1" dirty="0">
                <a:effectLst/>
              </a:rPr>
              <a:t>OBTIENE EL </a:t>
            </a:r>
            <a:r>
              <a:rPr lang="en-US" sz="1400" b="1" dirty="0"/>
              <a:t>141</a:t>
            </a:r>
            <a:r>
              <a:rPr lang="en-US" sz="1400" b="1" dirty="0">
                <a:effectLst/>
              </a:rPr>
              <a:t>% DE AVANCE EN LAS ASISTENCIAS</a:t>
            </a:r>
            <a:r>
              <a:rPr lang="en-US" sz="1400" b="1" dirty="0"/>
              <a:t>; </a:t>
            </a:r>
            <a:r>
              <a:rPr lang="en-US" sz="1400" dirty="0"/>
              <a:t> EN LAS </a:t>
            </a:r>
            <a:r>
              <a:rPr lang="en-US" sz="1400" dirty="0">
                <a:effectLst/>
              </a:rPr>
              <a:t>ACTAS DE CABILDO SE OBTUVO UN </a:t>
            </a:r>
            <a:r>
              <a:rPr lang="en-US" sz="1400" b="1" dirty="0">
                <a:effectLst/>
              </a:rPr>
              <a:t>40%</a:t>
            </a:r>
            <a:r>
              <a:rPr lang="en-US" sz="1400" dirty="0">
                <a:effectLst/>
              </a:rPr>
              <a:t>; EN LO REFERENTE A LOS ACUERDOS DE CABILDO, SE OBTUVO EL  </a:t>
            </a:r>
            <a:r>
              <a:rPr lang="en-US" sz="1400" b="1" dirty="0"/>
              <a:t>117.85</a:t>
            </a:r>
            <a:r>
              <a:rPr lang="en-US" sz="1400" b="1" dirty="0">
                <a:effectLst/>
              </a:rPr>
              <a:t>% </a:t>
            </a:r>
            <a:r>
              <a:rPr lang="en-US" sz="1400" dirty="0">
                <a:effectLst/>
              </a:rPr>
              <a:t>DE</a:t>
            </a:r>
            <a:r>
              <a:rPr lang="en-US" sz="1400" b="1" dirty="0">
                <a:effectLst/>
              </a:rPr>
              <a:t> </a:t>
            </a:r>
            <a:r>
              <a:rPr lang="en-US" sz="1400" dirty="0">
                <a:effectLst/>
              </a:rPr>
              <a:t>AVANCE YA QUE ESTE TRIMESTRE </a:t>
            </a:r>
            <a:r>
              <a:rPr lang="en-US" sz="1400" dirty="0"/>
              <a:t>SE REALIZARON LAS </a:t>
            </a:r>
            <a:r>
              <a:rPr lang="en-US" sz="1400" dirty="0">
                <a:effectLst/>
              </a:rPr>
              <a:t>PUBLICACIONES EN EL PERIÓDICO OFICIAL DEL ESTADO</a:t>
            </a:r>
            <a:r>
              <a:rPr lang="en-US" sz="1400" b="1" dirty="0"/>
              <a:t>;</a:t>
            </a:r>
            <a:r>
              <a:rPr lang="en-US" sz="1400" dirty="0">
                <a:effectLst/>
              </a:rPr>
              <a:t> SE OBTIENE EL </a:t>
            </a:r>
            <a:r>
              <a:rPr lang="en-US" sz="1400" b="1" dirty="0"/>
              <a:t>130</a:t>
            </a:r>
            <a:r>
              <a:rPr lang="en-US" sz="1400" b="1" dirty="0">
                <a:effectLst/>
              </a:rPr>
              <a:t>% EN   LOS PRECABILDEOS REALIZADOS PROGRAMADOS EN ESTE TRIMESTRE </a:t>
            </a:r>
            <a:r>
              <a:rPr lang="en-US" sz="1400" dirty="0">
                <a:effectLst/>
              </a:rPr>
              <a:t>CONTANDO CON EL FÓRUM NECESARIO PARA DAR CONTINUIDAD A LOS TEMAS; ASIMISMO, SE </a:t>
            </a:r>
            <a:r>
              <a:rPr lang="en-US" sz="1400" b="1" dirty="0">
                <a:effectLst/>
              </a:rPr>
              <a:t>OBTIENE EL 135% EN RELACIÓN A LA APROBACIÓN DE ACUERDOS APROBADOS </a:t>
            </a:r>
            <a:r>
              <a:rPr lang="en-US" sz="1400" dirty="0">
                <a:effectLst/>
              </a:rPr>
              <a:t>EN CUESTIONES DE JORNADAS DE DESCUENTOS, PRÓRROGAS PARA REALIZAR TRÁMITES, REGULARIZACIÓN DE VIVIENDAS.</a:t>
            </a: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00000000-0008-0000-0C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27489168"/>
              </p:ext>
            </p:extLst>
          </p:nvPr>
        </p:nvGraphicFramePr>
        <p:xfrm>
          <a:off x="4386471" y="640079"/>
          <a:ext cx="7394712" cy="57077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93435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9267909" y="2023110"/>
            <a:ext cx="2469624" cy="28460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6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EVIDENCIAS FOTOGRÁFICAS</a:t>
            </a: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6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UNIDAD TÉCNICA JURÍDICA Y DOCUMENTAL</a:t>
            </a: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2600" b="1" kern="12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30A7578E-B47C-A06E-4C9C-E03AEDE42ED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140" b="-5"/>
          <a:stretch/>
        </p:blipFill>
        <p:spPr>
          <a:xfrm>
            <a:off x="561862" y="883463"/>
            <a:ext cx="3719192" cy="2542032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BDAF8B29-25E1-EE1A-FDCA-73D749B7513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7762" b="-4"/>
          <a:stretch/>
        </p:blipFill>
        <p:spPr>
          <a:xfrm>
            <a:off x="4416141" y="883463"/>
            <a:ext cx="3721608" cy="2542032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D9E975E1-F6B0-2E47-958E-317D9663DD4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2342" b="3"/>
          <a:stretch/>
        </p:blipFill>
        <p:spPr>
          <a:xfrm>
            <a:off x="556436" y="3548347"/>
            <a:ext cx="3719192" cy="2542032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8AF9C453-B187-8668-577C-9631475A784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2279" b="3"/>
          <a:stretch/>
        </p:blipFill>
        <p:spPr>
          <a:xfrm>
            <a:off x="4416141" y="3548348"/>
            <a:ext cx="3721608" cy="2542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4589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D6242067-7E92-D6DF-3D52-3978CFBCCC70}"/>
              </a:ext>
            </a:extLst>
          </p:cNvPr>
          <p:cNvSpPr txBox="1"/>
          <p:nvPr/>
        </p:nvSpPr>
        <p:spPr>
          <a:xfrm>
            <a:off x="2604247" y="213953"/>
            <a:ext cx="698350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2000" b="1" dirty="0">
                <a:latin typeface="Gotham-MediumItalic" panose="02000604030000020004" pitchFamily="2" charset="0"/>
              </a:rPr>
              <a:t>DIRECCIÓN GENERAL DE LA COORDINACIÓN GENERAL ADMINISTRATIVA</a:t>
            </a:r>
            <a:endParaRPr lang="es-ES_tradnl" sz="2000" dirty="0">
              <a:latin typeface="Gotham-MediumItalic" panose="02000604030000020004" pitchFamily="2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3F339E1-A68D-98D0-6DF3-CDDF4730A5DD}"/>
              </a:ext>
            </a:extLst>
          </p:cNvPr>
          <p:cNvSpPr txBox="1"/>
          <p:nvPr/>
        </p:nvSpPr>
        <p:spPr>
          <a:xfrm>
            <a:off x="457143" y="988999"/>
            <a:ext cx="11277714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  <a:defRPr/>
            </a:pPr>
            <a:r>
              <a: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 </a:t>
            </a:r>
            <a:r>
              <a:rPr lang="es-ES" sz="1800" dirty="0"/>
              <a:t>DIRECCIÓN GENERAL DE LA COORDINACIÓN GENERAL ADMINISTRATIVA LOGRÓ EL CUMPLIMIENTO</a:t>
            </a:r>
            <a:r>
              <a:rPr lang="es-ES" dirty="0"/>
              <a:t> </a:t>
            </a:r>
            <a:r>
              <a:rPr lang="es-ES" b="1" dirty="0"/>
              <a:t>DEL 100</a:t>
            </a:r>
            <a:r>
              <a:rPr lang="es-ES" sz="1800" b="1" dirty="0"/>
              <a:t>%</a:t>
            </a:r>
            <a:r>
              <a:rPr lang="es-ES" sz="1800" dirty="0"/>
              <a:t> EN SU COMPONENTE.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00000000-0008-0000-0D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16014171"/>
              </p:ext>
            </p:extLst>
          </p:nvPr>
        </p:nvGraphicFramePr>
        <p:xfrm>
          <a:off x="3384055" y="1579931"/>
          <a:ext cx="5423890" cy="5064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807032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E9188C30-821C-8ED7-8D5E-71FE5D575173}"/>
              </a:ext>
            </a:extLst>
          </p:cNvPr>
          <p:cNvSpPr txBox="1"/>
          <p:nvPr/>
        </p:nvSpPr>
        <p:spPr>
          <a:xfrm>
            <a:off x="3073831" y="31729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" sz="2000" b="1" dirty="0">
                <a:solidFill>
                  <a:prstClr val="black"/>
                </a:solidFill>
                <a:latin typeface="Calibri" panose="020F0502020204030204"/>
              </a:rPr>
              <a:t>PROPÓSITO DE LA SECRETARÍA GENERAL</a:t>
            </a: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3F104A3F-4F68-F92E-8E7B-02E06A480E78}"/>
              </a:ext>
            </a:extLst>
          </p:cNvPr>
          <p:cNvSpPr txBox="1"/>
          <p:nvPr/>
        </p:nvSpPr>
        <p:spPr>
          <a:xfrm>
            <a:off x="243281" y="783246"/>
            <a:ext cx="11601974" cy="11664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EN </a:t>
            </a:r>
            <a:r>
              <a:rPr lang="es-ES_tradnl" b="1" dirty="0">
                <a:latin typeface="Arial" panose="020B0604020202020204" pitchFamily="34" charset="0"/>
                <a:cs typeface="Arial" panose="020B0604020202020204" pitchFamily="34" charset="0"/>
              </a:rPr>
              <a:t>ESTE TERCER TRIMESTRE</a:t>
            </a:r>
            <a:r>
              <a:rPr kumimoji="0" lang="es-ES_tradnl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EN EL PROPÓSITO </a:t>
            </a:r>
            <a:r>
              <a:rPr kumimoji="0" lang="es-ES_tradnl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SE TUVO UN AVANCE DEL </a:t>
            </a:r>
            <a:r>
              <a:rPr kumimoji="0" lang="es-ES_tradnl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200%.</a:t>
            </a:r>
            <a:endParaRPr lang="es-ES_tradnl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_tradnl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EL COMPONENTE </a:t>
            </a:r>
            <a:r>
              <a:rPr lang="es-ES_tradnl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 LOGRÓ EL </a:t>
            </a:r>
            <a:r>
              <a:rPr lang="es-ES_tradnl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130%</a:t>
            </a:r>
            <a:r>
              <a:rPr lang="es-ES_tradnl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AVANCE DANDO CUMPLIMIENTO AMBOS A LA ATENCIÓN Y RESOLUCIÓN DE DEMANDAS DE LAS Y LOS CIUDADANOS DE BENITO JUÁREZ Y SE TIENE UN AVANCE EN LA </a:t>
            </a:r>
            <a:r>
              <a:rPr lang="es-ES_tradnl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META ANUAL DE 47.12%.</a:t>
            </a:r>
            <a:endParaRPr kumimoji="0" lang="es-ES_tradnl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00000000-0008-0000-00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29309984"/>
              </p:ext>
            </p:extLst>
          </p:nvPr>
        </p:nvGraphicFramePr>
        <p:xfrm>
          <a:off x="243281" y="2085795"/>
          <a:ext cx="3212984" cy="40284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CuadroTexto 8">
            <a:extLst>
              <a:ext uri="{FF2B5EF4-FFF2-40B4-BE49-F238E27FC236}">
                <a16:creationId xmlns:a16="http://schemas.microsoft.com/office/drawing/2014/main" id="{E2A67ED6-8CA7-EDB9-F11E-18DF994F5AB0}"/>
              </a:ext>
            </a:extLst>
          </p:cNvPr>
          <p:cNvSpPr txBox="1"/>
          <p:nvPr/>
        </p:nvSpPr>
        <p:spPr>
          <a:xfrm>
            <a:off x="1580929" y="3456428"/>
            <a:ext cx="774123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s-ES_tradnl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200%</a:t>
            </a:r>
            <a:endParaRPr lang="es-MX" sz="1050" dirty="0"/>
          </a:p>
        </p:txBody>
      </p:sp>
      <p:graphicFrame>
        <p:nvGraphicFramePr>
          <p:cNvPr id="10" name="Gráfico 9">
            <a:extLst>
              <a:ext uri="{FF2B5EF4-FFF2-40B4-BE49-F238E27FC236}">
                <a16:creationId xmlns:a16="http://schemas.microsoft.com/office/drawing/2014/main" id="{229C5093-0071-BE4D-A582-7095100A17C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61355014"/>
              </p:ext>
            </p:extLst>
          </p:nvPr>
        </p:nvGraphicFramePr>
        <p:xfrm>
          <a:off x="3624823" y="2046339"/>
          <a:ext cx="3773503" cy="40678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CuadroTexto 11">
            <a:extLst>
              <a:ext uri="{FF2B5EF4-FFF2-40B4-BE49-F238E27FC236}">
                <a16:creationId xmlns:a16="http://schemas.microsoft.com/office/drawing/2014/main" id="{19DDF82F-504C-D13E-FB58-F28C89224EB1}"/>
              </a:ext>
            </a:extLst>
          </p:cNvPr>
          <p:cNvSpPr txBox="1"/>
          <p:nvPr/>
        </p:nvSpPr>
        <p:spPr>
          <a:xfrm>
            <a:off x="5368667" y="3718038"/>
            <a:ext cx="69099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_tradnl" sz="1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47.12%</a:t>
            </a:r>
            <a:r>
              <a:rPr lang="es-ES_tradnl" sz="1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MX" sz="1100" dirty="0"/>
          </a:p>
        </p:txBody>
      </p:sp>
      <p:graphicFrame>
        <p:nvGraphicFramePr>
          <p:cNvPr id="15" name="Gráfico 14">
            <a:extLst>
              <a:ext uri="{FF2B5EF4-FFF2-40B4-BE49-F238E27FC236}">
                <a16:creationId xmlns:a16="http://schemas.microsoft.com/office/drawing/2014/main" id="{00000000-0008-0000-01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11314435"/>
              </p:ext>
            </p:extLst>
          </p:nvPr>
        </p:nvGraphicFramePr>
        <p:xfrm>
          <a:off x="7642371" y="2046339"/>
          <a:ext cx="4202884" cy="40284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1151105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D6242067-7E92-D6DF-3D52-3978CFBCCC70}"/>
              </a:ext>
            </a:extLst>
          </p:cNvPr>
          <p:cNvSpPr txBox="1"/>
          <p:nvPr/>
        </p:nvSpPr>
        <p:spPr>
          <a:xfrm>
            <a:off x="630936" y="539267"/>
            <a:ext cx="3429000" cy="171907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/>
            </a:pPr>
            <a:r>
              <a:rPr lang="en-US" sz="22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DIRECCIÓN GENERAL DE LA COORDINACIÓN GENERAL ADMINISTRATIVA</a:t>
            </a:r>
            <a:endParaRPr lang="en-US" sz="22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3F339E1-A68D-98D0-6DF3-CDDF4730A5DD}"/>
              </a:ext>
            </a:extLst>
          </p:cNvPr>
          <p:cNvSpPr txBox="1"/>
          <p:nvPr/>
        </p:nvSpPr>
        <p:spPr>
          <a:xfrm>
            <a:off x="293615" y="2807207"/>
            <a:ext cx="4261608" cy="38056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algn="just" defTabSz="914400">
              <a:lnSpc>
                <a:spcPct val="90000"/>
              </a:lnSpc>
              <a:spcAft>
                <a:spcPts val="600"/>
              </a:spcAft>
              <a:defRPr/>
            </a:pPr>
            <a:r>
              <a:rPr kumimoji="0" lang="en-US" sz="20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LA </a:t>
            </a:r>
            <a:r>
              <a:rPr lang="en-US" sz="2000" dirty="0"/>
              <a:t>DIRECCIÓN GENERAL DE LA COORDINACIÓN GENERAL ADMINISTRATIVA LOGRÓ EL </a:t>
            </a:r>
            <a:r>
              <a:rPr lang="en-US" sz="2000" b="1" dirty="0"/>
              <a:t>CUMPLIMIENTO DEL 100%  EN LAS ACTIVIDADES: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600" dirty="0"/>
              <a:t>DOCUMENTOS DE MOVIMIENTOS DE PERSONAL.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600" dirty="0"/>
              <a:t>GESTIONES TÉCNICAS.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600" dirty="0"/>
              <a:t>SOLICITUDES DE RECURSOS MATERIALES.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kumimoji="0" lang="en-US" sz="2200" b="0" i="0" u="none" strike="noStrike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00000000-0008-0000-0E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22862706"/>
              </p:ext>
            </p:extLst>
          </p:nvPr>
        </p:nvGraphicFramePr>
        <p:xfrm>
          <a:off x="4654296" y="640080"/>
          <a:ext cx="6903720" cy="55778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779462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Texto&#10;&#10;Descripción generada automáticamente con confianza media">
            <a:extLst>
              <a:ext uri="{FF2B5EF4-FFF2-40B4-BE49-F238E27FC236}">
                <a16:creationId xmlns:a16="http://schemas.microsoft.com/office/drawing/2014/main" id="{763EB4BB-DF0F-1F68-A710-D2743C3DBC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1" r="833" b="1"/>
          <a:stretch/>
        </p:blipFill>
        <p:spPr bwMode="auto">
          <a:xfrm>
            <a:off x="411479" y="634000"/>
            <a:ext cx="3785616" cy="5495544"/>
          </a:xfrm>
          <a:prstGeom prst="rect">
            <a:avLst/>
          </a:prstGeom>
          <a:noFill/>
        </p:spPr>
      </p:pic>
      <p:pic>
        <p:nvPicPr>
          <p:cNvPr id="2" name="Imagen 1" descr="Texto&#10;&#10;Descripción generada automáticamente">
            <a:extLst>
              <a:ext uri="{FF2B5EF4-FFF2-40B4-BE49-F238E27FC236}">
                <a16:creationId xmlns:a16="http://schemas.microsoft.com/office/drawing/2014/main" id="{357C1B3D-6DBE-9803-F078-73A59CD7DB8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00" r="-2" b="9823"/>
          <a:stretch/>
        </p:blipFill>
        <p:spPr bwMode="auto">
          <a:xfrm>
            <a:off x="4363804" y="633619"/>
            <a:ext cx="2651760" cy="2679192"/>
          </a:xfrm>
          <a:prstGeom prst="rect">
            <a:avLst/>
          </a:prstGeom>
          <a:noFill/>
        </p:spPr>
      </p:pic>
      <p:pic>
        <p:nvPicPr>
          <p:cNvPr id="5" name="Imagen 4" descr="Calendario&#10;&#10;Descripción generada automáticamente">
            <a:extLst>
              <a:ext uri="{FF2B5EF4-FFF2-40B4-BE49-F238E27FC236}">
                <a16:creationId xmlns:a16="http://schemas.microsoft.com/office/drawing/2014/main" id="{49D98DB0-3A87-01D2-4C3D-6C6A0417B9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89" r="15182" b="4"/>
          <a:stretch/>
        </p:blipFill>
        <p:spPr bwMode="auto">
          <a:xfrm>
            <a:off x="4363804" y="3450352"/>
            <a:ext cx="2651760" cy="2679192"/>
          </a:xfrm>
          <a:prstGeom prst="rect">
            <a:avLst/>
          </a:prstGeom>
          <a:noFill/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7710186" y="2368296"/>
            <a:ext cx="3721608" cy="35021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228600" algn="just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EVIDENCIAS FOTOGRÁFICAS DIRECCIÓN GENERAL DE LA COORDINACIÓN GENERAL ADMINISTRATIVA</a:t>
            </a:r>
          </a:p>
          <a:p>
            <a:pPr indent="-228600" algn="just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7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919773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D6242067-7E92-D6DF-3D52-3978CFBCCC70}"/>
              </a:ext>
            </a:extLst>
          </p:cNvPr>
          <p:cNvSpPr txBox="1"/>
          <p:nvPr/>
        </p:nvSpPr>
        <p:spPr>
          <a:xfrm>
            <a:off x="630936" y="639520"/>
            <a:ext cx="3429000" cy="171907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/>
            </a:pPr>
            <a:r>
              <a:rPr lang="en-US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COMPONENTE DIRECCIÓN GENERAL DEL CENTRO DE RETENCIONES Y SANCIONES ADMINISTRATIVAS</a:t>
            </a:r>
            <a:endParaRPr lang="en-US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3F339E1-A68D-98D0-6DF3-CDDF4730A5DD}"/>
              </a:ext>
            </a:extLst>
          </p:cNvPr>
          <p:cNvSpPr txBox="1"/>
          <p:nvPr/>
        </p:nvSpPr>
        <p:spPr>
          <a:xfrm>
            <a:off x="630936" y="2807208"/>
            <a:ext cx="3429000" cy="34107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indent="-228600" defTabSz="914400">
              <a:lnSpc>
                <a:spcPct val="9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effectLst/>
              </a:rPr>
              <a:t>PARA ESTE TERCER TRIMESTRE, EN EL CENTRO DE RETENCIÓN SE RETUVIERON A </a:t>
            </a:r>
            <a:r>
              <a:rPr lang="en-US" sz="2200" dirty="0"/>
              <a:t>3358 </a:t>
            </a:r>
            <a:r>
              <a:rPr lang="en-US" sz="2200" dirty="0">
                <a:effectLst/>
              </a:rPr>
              <a:t>INFRACTORES, </a:t>
            </a:r>
            <a:r>
              <a:rPr lang="en-US" sz="2200" b="1" dirty="0">
                <a:effectLst/>
              </a:rPr>
              <a:t>OBTENIENDO UN 51.66% </a:t>
            </a:r>
            <a:r>
              <a:rPr lang="en-US" sz="2200" dirty="0">
                <a:effectLst/>
              </a:rPr>
              <a:t>DE AVANCE TRIMESTRAL.</a:t>
            </a:r>
            <a:endParaRPr lang="en-US" sz="2200" b="1" dirty="0">
              <a:effectLst/>
            </a:endParaRPr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00000000-0008-0000-0F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02272142"/>
              </p:ext>
            </p:extLst>
          </p:nvPr>
        </p:nvGraphicFramePr>
        <p:xfrm>
          <a:off x="4654296" y="640080"/>
          <a:ext cx="6903720" cy="55778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504448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D6242067-7E92-D6DF-3D52-3978CFBCCC70}"/>
              </a:ext>
            </a:extLst>
          </p:cNvPr>
          <p:cNvSpPr txBox="1"/>
          <p:nvPr/>
        </p:nvSpPr>
        <p:spPr>
          <a:xfrm>
            <a:off x="469373" y="639520"/>
            <a:ext cx="3429000" cy="171907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/>
            </a:pPr>
            <a:r>
              <a:rPr lang="en-US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COMPONENTE DIRECCIÓN GENERAL DEL CENTRO DE RETENCIONES Y SANCIONES ADMINISTRATIVAS</a:t>
            </a:r>
            <a:endParaRPr lang="en-US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3F339E1-A68D-98D0-6DF3-CDDF4730A5DD}"/>
              </a:ext>
            </a:extLst>
          </p:cNvPr>
          <p:cNvSpPr txBox="1"/>
          <p:nvPr/>
        </p:nvSpPr>
        <p:spPr>
          <a:xfrm>
            <a:off x="450574" y="2807208"/>
            <a:ext cx="3609362" cy="3410712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algn="just" defTabSz="914400">
              <a:lnSpc>
                <a:spcPct val="90000"/>
              </a:lnSpc>
              <a:spcAft>
                <a:spcPts val="800"/>
              </a:spcAft>
            </a:pPr>
            <a:r>
              <a:rPr lang="en-US" sz="2000" dirty="0">
                <a:effectLst/>
              </a:rPr>
              <a:t>EL CENTRO DE RETENCIONES </a:t>
            </a:r>
            <a:r>
              <a:rPr lang="en-US" sz="2000" b="1" dirty="0">
                <a:effectLst/>
              </a:rPr>
              <a:t>CUMPLIÓ AL 100% EN DOS DE SUS ACTIVIDADES </a:t>
            </a:r>
            <a:r>
              <a:rPr lang="en-US" sz="2000" dirty="0">
                <a:effectLst/>
              </a:rPr>
              <a:t>LAS CUALES SON:</a:t>
            </a:r>
          </a:p>
          <a:p>
            <a:pPr indent="-228600" algn="just" defTabSz="914400">
              <a:lnSpc>
                <a:spcPct val="9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effectLst/>
              </a:rPr>
              <a:t> ATENCIÓN OPORTUNA A LAS INCIDENCIAS; Y</a:t>
            </a:r>
          </a:p>
          <a:p>
            <a:pPr indent="-228600" algn="just" defTabSz="914400">
              <a:lnSpc>
                <a:spcPct val="9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effectLst/>
              </a:rPr>
              <a:t> CONSERVACIÓN DE EQUIPOS</a:t>
            </a:r>
            <a:endParaRPr lang="en-US" sz="2000" dirty="0"/>
          </a:p>
          <a:p>
            <a:pPr algn="just" defTabSz="914400">
              <a:lnSpc>
                <a:spcPct val="90000"/>
              </a:lnSpc>
              <a:spcAft>
                <a:spcPts val="800"/>
              </a:spcAft>
            </a:pPr>
            <a:endParaRPr lang="en-US" sz="2000" dirty="0">
              <a:effectLst/>
            </a:endParaRPr>
          </a:p>
          <a:p>
            <a:pPr algn="just" defTabSz="914400">
              <a:lnSpc>
                <a:spcPct val="90000"/>
              </a:lnSpc>
              <a:spcAft>
                <a:spcPts val="800"/>
              </a:spcAft>
            </a:pPr>
            <a:r>
              <a:rPr lang="en-US" sz="2000" dirty="0">
                <a:effectLst/>
              </a:rPr>
              <a:t>EN LA ACTIVIDAD DE </a:t>
            </a:r>
            <a:r>
              <a:rPr lang="en-US" sz="2000" dirty="0"/>
              <a:t>Ó</a:t>
            </a:r>
            <a:r>
              <a:rPr lang="en-US" sz="2000" dirty="0">
                <a:effectLst/>
              </a:rPr>
              <a:t>RDENES DE ALIMENTOS SE OBTIENE EL </a:t>
            </a:r>
            <a:r>
              <a:rPr lang="en-US" sz="2000" b="1" dirty="0"/>
              <a:t>85.93</a:t>
            </a:r>
            <a:r>
              <a:rPr lang="en-US" sz="2000" b="1" dirty="0">
                <a:effectLst/>
              </a:rPr>
              <a:t>%</a:t>
            </a:r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00000000-0008-0000-10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58938698"/>
              </p:ext>
            </p:extLst>
          </p:nvPr>
        </p:nvGraphicFramePr>
        <p:xfrm>
          <a:off x="4654296" y="640080"/>
          <a:ext cx="6903720" cy="55778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688782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312516" y="-452754"/>
            <a:ext cx="10451939" cy="21018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indent="-2286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EVIDENCIAS FOTOGRÁFICAS 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DIRECCIÓN GENERAL DEL CENTRO DE RETENCIONES Y SANCIONES ADMINISTRATIVAS</a:t>
            </a:r>
          </a:p>
        </p:txBody>
      </p:sp>
      <p:pic>
        <p:nvPicPr>
          <p:cNvPr id="3074" name="Imagen 7">
            <a:extLst>
              <a:ext uri="{FF2B5EF4-FFF2-40B4-BE49-F238E27FC236}">
                <a16:creationId xmlns:a16="http://schemas.microsoft.com/office/drawing/2014/main" id="{4312643F-D4B8-6014-A6B3-DDF6892233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286" y="1018577"/>
            <a:ext cx="3493558" cy="2790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3">
            <a:extLst>
              <a:ext uri="{FF2B5EF4-FFF2-40B4-BE49-F238E27FC236}">
                <a16:creationId xmlns:a16="http://schemas.microsoft.com/office/drawing/2014/main" id="{CA601BC9-4F47-D54E-794A-A9FECFB240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MX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0B1B85FA-05D5-9B73-7281-9B5C946914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2225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_tradnl" altLang="es-MX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endParaRPr kumimoji="0" lang="es-ES_tradnl" altLang="es-MX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D85D1DC1-0040-F456-0130-1B1C8C9907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9751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MX"/>
          </a:p>
        </p:txBody>
      </p:sp>
      <p:pic>
        <p:nvPicPr>
          <p:cNvPr id="3080" name="Imagen 3">
            <a:extLst>
              <a:ext uri="{FF2B5EF4-FFF2-40B4-BE49-F238E27FC236}">
                <a16:creationId xmlns:a16="http://schemas.microsoft.com/office/drawing/2014/main" id="{A6583DFF-2B85-9CC1-1D7F-69EC52407E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6155" y="1018577"/>
            <a:ext cx="4050816" cy="548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Imagen 4">
            <a:extLst>
              <a:ext uri="{FF2B5EF4-FFF2-40B4-BE49-F238E27FC236}">
                <a16:creationId xmlns:a16="http://schemas.microsoft.com/office/drawing/2014/main" id="{5855CE0A-66BC-D52F-1868-5971337CC1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785" y="3886551"/>
            <a:ext cx="2325838" cy="2782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Imagen 5">
            <a:extLst>
              <a:ext uri="{FF2B5EF4-FFF2-40B4-BE49-F238E27FC236}">
                <a16:creationId xmlns:a16="http://schemas.microsoft.com/office/drawing/2014/main" id="{61CD90A6-3B5A-D84B-6F00-0ECFAD7ABF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0774" y="3911601"/>
            <a:ext cx="2223984" cy="2757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9">
            <a:extLst>
              <a:ext uri="{FF2B5EF4-FFF2-40B4-BE49-F238E27FC236}">
                <a16:creationId xmlns:a16="http://schemas.microsoft.com/office/drawing/2014/main" id="{14DA2732-52AE-2259-5ACE-9D0216B29D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MX"/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9FA49CE3-27C7-9119-F3E1-4B31B06FB4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1971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altLang="es-MX" sz="10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   </a:t>
            </a:r>
            <a:endParaRPr kumimoji="0" lang="es-MX" altLang="es-MX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11">
            <a:extLst>
              <a:ext uri="{FF2B5EF4-FFF2-40B4-BE49-F238E27FC236}">
                <a16:creationId xmlns:a16="http://schemas.microsoft.com/office/drawing/2014/main" id="{7F891CCE-A1EC-71C9-20F3-B5113B9A31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3561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altLang="es-MX" sz="10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   </a:t>
            </a:r>
            <a:endParaRPr kumimoji="0" lang="es-MX" altLang="es-MX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Rectangle 12">
            <a:extLst>
              <a:ext uri="{FF2B5EF4-FFF2-40B4-BE49-F238E27FC236}">
                <a16:creationId xmlns:a16="http://schemas.microsoft.com/office/drawing/2014/main" id="{206350F0-12C2-4AF3-AFD2-F7A9BCF7E9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5024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MX"/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66362F00-6FB5-3340-F0A1-AF6B8CDF4CF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9614" y="1018577"/>
            <a:ext cx="2587402" cy="27908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465526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D6242067-7E92-D6DF-3D52-3978CFBCCC70}"/>
              </a:ext>
            </a:extLst>
          </p:cNvPr>
          <p:cNvSpPr txBox="1"/>
          <p:nvPr/>
        </p:nvSpPr>
        <p:spPr>
          <a:xfrm>
            <a:off x="630936" y="639520"/>
            <a:ext cx="3429000" cy="171907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/>
            </a:pPr>
            <a:r>
              <a:rPr lang="en-US" sz="26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COMPONENTE DIRECCIÓN DE JUZGADOS CÍVICOS</a:t>
            </a:r>
            <a:endParaRPr lang="en-US" sz="2600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3F339E1-A68D-98D0-6DF3-CDDF4730A5DD}"/>
              </a:ext>
            </a:extLst>
          </p:cNvPr>
          <p:cNvSpPr txBox="1"/>
          <p:nvPr/>
        </p:nvSpPr>
        <p:spPr>
          <a:xfrm>
            <a:off x="630936" y="2807208"/>
            <a:ext cx="3429000" cy="34107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indent="-228600" algn="just" defTabSz="914400">
              <a:lnSpc>
                <a:spcPct val="9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700" dirty="0">
                <a:effectLst/>
              </a:rPr>
              <a:t>SE OBTIENE EL </a:t>
            </a:r>
            <a:r>
              <a:rPr lang="en-US" sz="1700" b="1" dirty="0">
                <a:effectLst/>
              </a:rPr>
              <a:t>70.69% EN LAS SANCIONES APLICADAS A LA CIUDADANÍA</a:t>
            </a:r>
            <a:r>
              <a:rPr lang="en-US" sz="1700" dirty="0">
                <a:effectLst/>
              </a:rPr>
              <a:t> YA QUE DE </a:t>
            </a:r>
            <a:r>
              <a:rPr lang="en-US" sz="1700" dirty="0"/>
              <a:t>3358</a:t>
            </a:r>
            <a:r>
              <a:rPr lang="en-US" sz="1700" dirty="0">
                <a:effectLst/>
              </a:rPr>
              <a:t> SANCIONES PROGRAMADAS SE LLEVARON A CABO </a:t>
            </a:r>
            <a:r>
              <a:rPr lang="en-US" sz="1700" dirty="0"/>
              <a:t>4,750, </a:t>
            </a:r>
            <a:r>
              <a:rPr lang="en-US" sz="1700" dirty="0">
                <a:effectLst/>
              </a:rPr>
              <a:t>ESTO DERIVADO DE LA PUESTA EN MARCHA DEL NUEVO MODELO HOMOLOGADO DE JUSTICIA CÍVICA, QUE SE HA INICIADO CON LA ACTUACIÓN DE LA POLICÍA QUE DA ATENCIÓN Y RESOLUCIÓN.</a:t>
            </a:r>
            <a:endParaRPr lang="en-US" sz="1700" b="1" dirty="0">
              <a:effectLst/>
            </a:endParaRPr>
          </a:p>
        </p:txBody>
      </p:sp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00000000-0008-0000-11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1771445"/>
              </p:ext>
            </p:extLst>
          </p:nvPr>
        </p:nvGraphicFramePr>
        <p:xfrm>
          <a:off x="4654296" y="640080"/>
          <a:ext cx="6903720" cy="55778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1083594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D6242067-7E92-D6DF-3D52-3978CFBCCC70}"/>
              </a:ext>
            </a:extLst>
          </p:cNvPr>
          <p:cNvSpPr txBox="1"/>
          <p:nvPr/>
        </p:nvSpPr>
        <p:spPr>
          <a:xfrm>
            <a:off x="2380129" y="382765"/>
            <a:ext cx="69835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2000" b="1" dirty="0">
                <a:latin typeface="Gotham-MediumItalic" panose="02000604030000020004" pitchFamily="2" charset="0"/>
              </a:rPr>
              <a:t>ACTIVIDAD DIRECCIÓN DE JUZGADOS CÍVICOS</a:t>
            </a:r>
            <a:endParaRPr lang="es-ES_tradnl" sz="2000" dirty="0">
              <a:latin typeface="Gotham-MediumItalic" panose="02000604030000020004" pitchFamily="2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3F339E1-A68D-98D0-6DF3-CDDF4730A5DD}"/>
              </a:ext>
            </a:extLst>
          </p:cNvPr>
          <p:cNvSpPr txBox="1"/>
          <p:nvPr/>
        </p:nvSpPr>
        <p:spPr>
          <a:xfrm>
            <a:off x="543615" y="846574"/>
            <a:ext cx="11277714" cy="12646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MX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 LOS </a:t>
            </a:r>
            <a:r>
              <a:rPr lang="es-MX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CONVENIOS CONCILIATORIOS SE OBTINE EL 55.10% DE CUMPLIMIENTO; </a:t>
            </a:r>
            <a:r>
              <a:rPr lang="es-MX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EN LAS </a:t>
            </a:r>
            <a:r>
              <a:rPr lang="es-MX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ASESORIAS PSICOLÓGICAS SE OBTUVO EL 13.75% DE AVANCE TRIMESTRAL, </a:t>
            </a:r>
            <a:r>
              <a:rPr lang="es-MX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YA QUE NO TODOS LOS INFRACTORES REQUIEREN DE LAS ASESORÍAS; Y FINALMENTE, SE CUMPLIÓ CON EL </a:t>
            </a:r>
            <a:r>
              <a:rPr lang="es-MX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100%</a:t>
            </a:r>
            <a:r>
              <a:rPr lang="es-MX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EN LOS CURSOS DE CAPACITACIÓN DEL PERSONAL Y EN LOS TALLERES PARA FAMILIAS. </a:t>
            </a:r>
            <a:endParaRPr lang="es-MX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00000000-0008-0000-12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8678364"/>
              </p:ext>
            </p:extLst>
          </p:nvPr>
        </p:nvGraphicFramePr>
        <p:xfrm>
          <a:off x="2467721" y="1960625"/>
          <a:ext cx="7429501" cy="47596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2887292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0000F2BC-0088-E1B5-9830-66102936F9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42" r="-2" b="8143"/>
          <a:stretch/>
        </p:blipFill>
        <p:spPr>
          <a:xfrm>
            <a:off x="3136389" y="10"/>
            <a:ext cx="4979304" cy="3401558"/>
          </a:xfrm>
          <a:custGeom>
            <a:avLst/>
            <a:gdLst/>
            <a:ahLst/>
            <a:cxnLst/>
            <a:rect l="l" t="t" r="r" b="b"/>
            <a:pathLst>
              <a:path w="4979304" h="3364992">
                <a:moveTo>
                  <a:pt x="0" y="0"/>
                </a:moveTo>
                <a:lnTo>
                  <a:pt x="4211250" y="0"/>
                </a:lnTo>
                <a:lnTo>
                  <a:pt x="4309461" y="192282"/>
                </a:lnTo>
                <a:cubicBezTo>
                  <a:pt x="4697535" y="1033269"/>
                  <a:pt x="4937593" y="2032690"/>
                  <a:pt x="4974907" y="3110424"/>
                </a:cubicBezTo>
                <a:lnTo>
                  <a:pt x="4979304" y="3364992"/>
                </a:lnTo>
                <a:lnTo>
                  <a:pt x="800592" y="3364992"/>
                </a:lnTo>
                <a:lnTo>
                  <a:pt x="797493" y="3185579"/>
                </a:lnTo>
                <a:cubicBezTo>
                  <a:pt x="756786" y="2009870"/>
                  <a:pt x="474799" y="927359"/>
                  <a:pt x="22579" y="42066"/>
                </a:cubicBezTo>
                <a:close/>
              </a:path>
            </a:pathLst>
          </a:cu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ACE83EC6-6F18-DEA9-CE8A-22D778FB2DF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14" r="2" b="2"/>
          <a:stretch/>
        </p:blipFill>
        <p:spPr>
          <a:xfrm>
            <a:off x="7381690" y="3456433"/>
            <a:ext cx="4810310" cy="3401568"/>
          </a:xfrm>
          <a:custGeom>
            <a:avLst/>
            <a:gdLst/>
            <a:ahLst/>
            <a:cxnLst/>
            <a:rect l="l" t="t" r="r" b="b"/>
            <a:pathLst>
              <a:path w="4810310" h="3401568">
                <a:moveTo>
                  <a:pt x="781270" y="0"/>
                </a:moveTo>
                <a:lnTo>
                  <a:pt x="4810310" y="0"/>
                </a:lnTo>
                <a:lnTo>
                  <a:pt x="4810310" y="3401568"/>
                </a:lnTo>
                <a:lnTo>
                  <a:pt x="0" y="3401568"/>
                </a:lnTo>
                <a:lnTo>
                  <a:pt x="1963" y="3397912"/>
                </a:lnTo>
                <a:cubicBezTo>
                  <a:pt x="454182" y="2512619"/>
                  <a:pt x="736170" y="1430108"/>
                  <a:pt x="776876" y="254399"/>
                </a:cubicBezTo>
                <a:close/>
              </a:path>
            </a:pathLst>
          </a:cu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E8F61B09-E1F5-7048-036C-03F14945B8B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27" r="2" b="2"/>
          <a:stretch/>
        </p:blipFill>
        <p:spPr>
          <a:xfrm>
            <a:off x="3189428" y="3456432"/>
            <a:ext cx="4925479" cy="3401568"/>
          </a:xfrm>
          <a:custGeom>
            <a:avLst/>
            <a:gdLst/>
            <a:ahLst/>
            <a:cxnLst/>
            <a:rect l="l" t="t" r="r" b="b"/>
            <a:pathLst>
              <a:path w="4925479" h="3364992">
                <a:moveTo>
                  <a:pt x="749362" y="0"/>
                </a:moveTo>
                <a:lnTo>
                  <a:pt x="4925479" y="0"/>
                </a:lnTo>
                <a:lnTo>
                  <a:pt x="4921868" y="209033"/>
                </a:lnTo>
                <a:cubicBezTo>
                  <a:pt x="4884554" y="1286766"/>
                  <a:pt x="4644496" y="2286187"/>
                  <a:pt x="4256422" y="3127175"/>
                </a:cubicBezTo>
                <a:lnTo>
                  <a:pt x="4134952" y="3364992"/>
                </a:lnTo>
                <a:lnTo>
                  <a:pt x="0" y="3364992"/>
                </a:lnTo>
                <a:lnTo>
                  <a:pt x="79008" y="3202330"/>
                </a:lnTo>
                <a:cubicBezTo>
                  <a:pt x="467082" y="2361343"/>
                  <a:pt x="707140" y="1361922"/>
                  <a:pt x="744454" y="284189"/>
                </a:cubicBezTo>
                <a:close/>
              </a:path>
            </a:pathLst>
          </a:cu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448055" y="2258568"/>
            <a:ext cx="3497759" cy="39227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EVIDENCIAS FOTOGRÁFICAS</a:t>
            </a: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DIRECCIÓN DE JUZGADOS CÍVICOS</a:t>
            </a:r>
          </a:p>
          <a:p>
            <a:pPr indent="-228600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7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246806E1-3A9C-58DD-F03F-829DB633D77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 b="4311"/>
          <a:stretch/>
        </p:blipFill>
        <p:spPr>
          <a:xfrm>
            <a:off x="7404372" y="10"/>
            <a:ext cx="4787628" cy="3401558"/>
          </a:xfrm>
          <a:custGeom>
            <a:avLst/>
            <a:gdLst/>
            <a:ahLst/>
            <a:cxnLst/>
            <a:rect l="l" t="t" r="r" b="b"/>
            <a:pathLst>
              <a:path w="4787628" h="3401568">
                <a:moveTo>
                  <a:pt x="0" y="0"/>
                </a:moveTo>
                <a:lnTo>
                  <a:pt x="4787628" y="0"/>
                </a:lnTo>
                <a:lnTo>
                  <a:pt x="4787628" y="3401568"/>
                </a:lnTo>
                <a:lnTo>
                  <a:pt x="762748" y="3401568"/>
                </a:lnTo>
                <a:lnTo>
                  <a:pt x="751436" y="2963954"/>
                </a:lnTo>
                <a:cubicBezTo>
                  <a:pt x="698408" y="1942163"/>
                  <a:pt x="463174" y="995044"/>
                  <a:pt x="93264" y="192283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18468183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D6242067-7E92-D6DF-3D52-3978CFBCCC70}"/>
              </a:ext>
            </a:extLst>
          </p:cNvPr>
          <p:cNvSpPr txBox="1"/>
          <p:nvPr/>
        </p:nvSpPr>
        <p:spPr>
          <a:xfrm>
            <a:off x="630936" y="639520"/>
            <a:ext cx="3429000" cy="171907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/>
            </a:pPr>
            <a:r>
              <a:rPr lang="en-US" sz="26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COMPONENTE DIRECCIÓN GENERAL DE GOBIERNO</a:t>
            </a:r>
            <a:endParaRPr lang="en-US" sz="26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3F339E1-A68D-98D0-6DF3-CDDF4730A5DD}"/>
              </a:ext>
            </a:extLst>
          </p:cNvPr>
          <p:cNvSpPr txBox="1"/>
          <p:nvPr/>
        </p:nvSpPr>
        <p:spPr>
          <a:xfrm>
            <a:off x="630936" y="2807208"/>
            <a:ext cx="3429000" cy="34107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indent="-228600" algn="just" defTabSz="914400">
              <a:lnSpc>
                <a:spcPct val="9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effectLst/>
              </a:rPr>
              <a:t>SE </a:t>
            </a:r>
            <a:r>
              <a:rPr lang="en-US" sz="2200" b="1" dirty="0">
                <a:effectLst/>
              </a:rPr>
              <a:t>OBTIENE UN </a:t>
            </a:r>
            <a:r>
              <a:rPr lang="en-US" sz="2200" b="1" dirty="0"/>
              <a:t>59</a:t>
            </a:r>
            <a:r>
              <a:rPr lang="en-US" sz="2200" b="1" dirty="0">
                <a:effectLst/>
              </a:rPr>
              <a:t>% </a:t>
            </a:r>
            <a:r>
              <a:rPr lang="en-US" sz="2200" dirty="0">
                <a:effectLst/>
              </a:rPr>
              <a:t>EN LA RECEPCIÓN DE </a:t>
            </a:r>
            <a:r>
              <a:rPr lang="en-US" sz="2200" dirty="0"/>
              <a:t>295</a:t>
            </a:r>
            <a:r>
              <a:rPr lang="en-US" sz="2200" dirty="0">
                <a:effectLst/>
              </a:rPr>
              <a:t> CONSTANCIAS ENTRE VECINDAD Y DE RESIDENCIA QUE LA CIUDADANÍA SOLICITÓ</a:t>
            </a:r>
            <a:r>
              <a:rPr lang="en-US" sz="2200" dirty="0"/>
              <a:t>.</a:t>
            </a:r>
            <a:endParaRPr lang="en-US" sz="2200" b="1" dirty="0">
              <a:effectLst/>
            </a:endParaRP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00000000-0008-0000-13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54367653"/>
              </p:ext>
            </p:extLst>
          </p:nvPr>
        </p:nvGraphicFramePr>
        <p:xfrm>
          <a:off x="4654296" y="640080"/>
          <a:ext cx="6903720" cy="55778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2672852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D6242067-7E92-D6DF-3D52-3978CFBCCC70}"/>
              </a:ext>
            </a:extLst>
          </p:cNvPr>
          <p:cNvSpPr txBox="1"/>
          <p:nvPr/>
        </p:nvSpPr>
        <p:spPr>
          <a:xfrm>
            <a:off x="371094" y="1161288"/>
            <a:ext cx="3438144" cy="12390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/>
            </a:pPr>
            <a:r>
              <a:rPr lang="en-US" sz="26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ACTIVIDAD DIRECCIÓN GENERAL DE GOBIERNO</a:t>
            </a:r>
            <a:endParaRPr lang="en-US" sz="2600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3F339E1-A68D-98D0-6DF3-CDDF4730A5DD}"/>
              </a:ext>
            </a:extLst>
          </p:cNvPr>
          <p:cNvSpPr txBox="1"/>
          <p:nvPr/>
        </p:nvSpPr>
        <p:spPr>
          <a:xfrm>
            <a:off x="371094" y="2718054"/>
            <a:ext cx="3438906" cy="320725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indent="-228600" algn="just" defTabSz="914400">
              <a:lnSpc>
                <a:spcPct val="9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700" dirty="0">
                <a:effectLst/>
              </a:rPr>
              <a:t>SE OBTIENE EL </a:t>
            </a:r>
            <a:r>
              <a:rPr lang="en-US" sz="1700" b="1" dirty="0"/>
              <a:t>30.60</a:t>
            </a:r>
            <a:r>
              <a:rPr lang="en-US" sz="1700" b="1" dirty="0">
                <a:effectLst/>
              </a:rPr>
              <a:t>% </a:t>
            </a:r>
            <a:r>
              <a:rPr lang="en-US" sz="1700" dirty="0">
                <a:effectLst/>
              </a:rPr>
              <a:t>DE AVANCE EN LAS CARTILLAS MILITARES, YA QUE SE ATENDIERON A </a:t>
            </a:r>
            <a:r>
              <a:rPr lang="en-US" sz="1700" dirty="0"/>
              <a:t>306</a:t>
            </a:r>
            <a:r>
              <a:rPr lang="en-US" sz="1700" dirty="0">
                <a:effectLst/>
              </a:rPr>
              <a:t> JÓVENES PARA REALIZAR EL TRÁMITE DEL SERVICIO NACIONAL MILITAR;  EN LAS REUNIONES DE COESPO SE REALIZÓ UNA SESIÓN ALCANZANDO UN </a:t>
            </a:r>
            <a:r>
              <a:rPr lang="en-US" sz="1700" b="1" dirty="0"/>
              <a:t>2</a:t>
            </a:r>
            <a:r>
              <a:rPr lang="en-US" sz="1700" b="1" dirty="0">
                <a:effectLst/>
              </a:rPr>
              <a:t>0%</a:t>
            </a:r>
            <a:r>
              <a:rPr lang="en-US" sz="1700" b="1" dirty="0"/>
              <a:t> DE AVANCE; </a:t>
            </a:r>
            <a:r>
              <a:rPr lang="en-US" sz="1700" dirty="0"/>
              <a:t>Y</a:t>
            </a:r>
            <a:r>
              <a:rPr lang="en-US" sz="1700" b="1" dirty="0"/>
              <a:t> </a:t>
            </a:r>
            <a:r>
              <a:rPr lang="en-US" sz="1700" dirty="0"/>
              <a:t>EN EL TRIMESTRE </a:t>
            </a:r>
            <a:r>
              <a:rPr lang="en-US" sz="1700" dirty="0">
                <a:effectLst/>
              </a:rPr>
              <a:t>NO SE REALIZARÓN REUNIONES CON LAS SUBDELEGACIONES.</a:t>
            </a: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00000000-0008-0000-14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53283399"/>
              </p:ext>
            </p:extLst>
          </p:nvPr>
        </p:nvGraphicFramePr>
        <p:xfrm>
          <a:off x="4901184" y="841248"/>
          <a:ext cx="6922008" cy="52760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160431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D6242067-7E92-D6DF-3D52-3978CFBCCC70}"/>
              </a:ext>
            </a:extLst>
          </p:cNvPr>
          <p:cNvSpPr txBox="1"/>
          <p:nvPr/>
        </p:nvSpPr>
        <p:spPr>
          <a:xfrm>
            <a:off x="630936" y="639520"/>
            <a:ext cx="3429000" cy="171907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/>
            </a:pPr>
            <a:r>
              <a:rPr lang="en-US" sz="38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OFICINA DE LA SECRETARÍA GENERAL</a:t>
            </a:r>
            <a:endParaRPr lang="en-US" sz="3800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3F339E1-A68D-98D0-6DF3-CDDF4730A5DD}"/>
              </a:ext>
            </a:extLst>
          </p:cNvPr>
          <p:cNvSpPr txBox="1"/>
          <p:nvPr/>
        </p:nvSpPr>
        <p:spPr>
          <a:xfrm>
            <a:off x="630936" y="2807208"/>
            <a:ext cx="3429000" cy="34107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-228600" algn="just" defTabSz="914400" fontAlgn="auto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9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LA OFICINA DE LA SECRETARÍA </a:t>
            </a:r>
            <a:r>
              <a:rPr lang="en-US" sz="1900" dirty="0"/>
              <a:t>GENERAL</a:t>
            </a:r>
            <a:r>
              <a:rPr kumimoji="0" lang="en-US" sz="19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ALCANZÓ UN </a:t>
            </a:r>
            <a:r>
              <a:rPr lang="en-US" sz="1900" b="1" dirty="0"/>
              <a:t>104</a:t>
            </a:r>
            <a:r>
              <a:rPr kumimoji="0" lang="en-US" sz="1900" b="1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%</a:t>
            </a:r>
            <a:r>
              <a:rPr kumimoji="0" lang="en-US" sz="19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, BRINDANDO </a:t>
            </a:r>
            <a:r>
              <a:rPr lang="en-US" sz="1900" dirty="0"/>
              <a:t>LOS APOYOS ADMINISTRATIVOS Y FINANCIEROS; EN LA GESTIÓN DE SOLICITUDES DEL CABILDO SE ALCANZÓ UN </a:t>
            </a:r>
            <a:r>
              <a:rPr lang="en-US" sz="1900" b="1" dirty="0"/>
              <a:t>211.11%;</a:t>
            </a:r>
            <a:r>
              <a:rPr lang="en-US" sz="1900" dirty="0"/>
              <a:t> Y EN LA ATENCIÓN DE SOLICITUDES FORMULADAS POR LA CIUDADANÍA SE SUPERÓ LA META CON UN </a:t>
            </a:r>
            <a:r>
              <a:rPr lang="en-US" sz="1900" b="1" dirty="0"/>
              <a:t>500%.</a:t>
            </a:r>
            <a:endParaRPr kumimoji="0" lang="en-US" sz="1900" b="1" i="0" u="none" strike="noStrike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00000000-0008-0000-02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73843211"/>
              </p:ext>
            </p:extLst>
          </p:nvPr>
        </p:nvGraphicFramePr>
        <p:xfrm>
          <a:off x="4541651" y="640079"/>
          <a:ext cx="7016365" cy="58269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123695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D6242067-7E92-D6DF-3D52-3978CFBCCC70}"/>
              </a:ext>
            </a:extLst>
          </p:cNvPr>
          <p:cNvSpPr txBox="1"/>
          <p:nvPr/>
        </p:nvSpPr>
        <p:spPr>
          <a:xfrm>
            <a:off x="630936" y="639520"/>
            <a:ext cx="3429000" cy="171907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/>
            </a:pPr>
            <a:r>
              <a:rPr lang="en-US" sz="26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DIRECCIÓN GENERAL DE GOBIERNO  </a:t>
            </a: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/>
            </a:pPr>
            <a:r>
              <a:rPr lang="en-US" sz="26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(ASUNTOS RELIGIOSOS)</a:t>
            </a:r>
            <a:endParaRPr lang="en-US" sz="2600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3F339E1-A68D-98D0-6DF3-CDDF4730A5DD}"/>
              </a:ext>
            </a:extLst>
          </p:cNvPr>
          <p:cNvSpPr txBox="1"/>
          <p:nvPr/>
        </p:nvSpPr>
        <p:spPr>
          <a:xfrm>
            <a:off x="630936" y="2807208"/>
            <a:ext cx="3429000" cy="34107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kumimoji="0" lang="en-US" sz="200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SE </a:t>
            </a:r>
            <a:r>
              <a:rPr kumimoji="0" lang="en-US" sz="2000" b="1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OBTIENE EL 95.60% </a:t>
            </a:r>
            <a:r>
              <a:rPr kumimoji="0" lang="en-US" sz="200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YA QUE SE MANTUVO UNA CONSTANTE PARTICIPACIÓN DE LAS ASOCIACIONES Y AGRUPACIONES RELIGIOSAS REPRESENTADAS POR LOS MINISTROS DE CULTO O LIDERES DE LAS MISMAS.</a:t>
            </a:r>
            <a:endParaRPr kumimoji="0" lang="en-US" sz="2000" b="1" i="0" u="none" strike="noStrike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00000000-0008-0000-15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0980729"/>
              </p:ext>
            </p:extLst>
          </p:nvPr>
        </p:nvGraphicFramePr>
        <p:xfrm>
          <a:off x="4654296" y="640080"/>
          <a:ext cx="6903720" cy="55778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1590115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D6242067-7E92-D6DF-3D52-3978CFBCCC70}"/>
              </a:ext>
            </a:extLst>
          </p:cNvPr>
          <p:cNvSpPr txBox="1"/>
          <p:nvPr/>
        </p:nvSpPr>
        <p:spPr>
          <a:xfrm>
            <a:off x="630936" y="502920"/>
            <a:ext cx="3419856" cy="1463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/>
            </a:pPr>
            <a:r>
              <a:rPr lang="en-US" sz="23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DIRECCIÓN GENERAL DE GOBIERNO </a:t>
            </a: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/>
            </a:pPr>
            <a:r>
              <a:rPr lang="en-US" sz="23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(ASUNTOS RELIGIOSOS)</a:t>
            </a:r>
            <a:endParaRPr lang="en-US" sz="23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3F339E1-A68D-98D0-6DF3-CDDF4730A5DD}"/>
              </a:ext>
            </a:extLst>
          </p:cNvPr>
          <p:cNvSpPr txBox="1"/>
          <p:nvPr/>
        </p:nvSpPr>
        <p:spPr>
          <a:xfrm>
            <a:off x="4636006" y="318052"/>
            <a:ext cx="6925057" cy="19745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indent="-228600" algn="just" defTabSz="914400">
              <a:lnSpc>
                <a:spcPct val="9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SE LOGRÓ EL CUMPLIMIENTO DEL </a:t>
            </a:r>
            <a:r>
              <a:rPr lang="en-US" b="1" dirty="0">
                <a:effectLst/>
              </a:rPr>
              <a:t>100%</a:t>
            </a:r>
            <a:r>
              <a:rPr lang="en-US" dirty="0">
                <a:effectLst/>
              </a:rPr>
              <a:t> EN LAS ACTIVIDADES COMUNITARIAS; SE SUPERÓ LA META CON EL </a:t>
            </a:r>
            <a:r>
              <a:rPr lang="en-US" b="1" dirty="0">
                <a:effectLst/>
              </a:rPr>
              <a:t>110% </a:t>
            </a:r>
            <a:r>
              <a:rPr lang="en-US" dirty="0">
                <a:effectLst/>
              </a:rPr>
              <a:t>EN LAS CAPACITACIONES EN MATERIA RELIGIOSA; EL </a:t>
            </a:r>
            <a:r>
              <a:rPr lang="en-US" b="1" dirty="0"/>
              <a:t>90</a:t>
            </a:r>
            <a:r>
              <a:rPr lang="en-US" b="1" dirty="0">
                <a:effectLst/>
              </a:rPr>
              <a:t>%</a:t>
            </a:r>
            <a:r>
              <a:rPr lang="en-US" dirty="0">
                <a:effectLst/>
              </a:rPr>
              <a:t> EN LA ACTUALIZACIÓN DEL PADRÓN MUNICIPAL DE TEMPLOS; EN LA VERIFICACIÓN DE CENTROS DE CULTO SE SUPERÓ CON EL </a:t>
            </a:r>
            <a:r>
              <a:rPr lang="en-US" b="1" dirty="0"/>
              <a:t>110%;</a:t>
            </a:r>
            <a:r>
              <a:rPr lang="en-US" dirty="0">
                <a:effectLst/>
              </a:rPr>
              <a:t> EN LAS ACTIVIDADES PARA LA RECONSTRUCCIÓN DEL TEJIDO SOCIAL SE SUPERÓ LA META CON UN </a:t>
            </a:r>
            <a:r>
              <a:rPr lang="en-US" b="1" dirty="0">
                <a:effectLst/>
              </a:rPr>
              <a:t>108.50%</a:t>
            </a:r>
            <a:r>
              <a:rPr lang="en-US" b="1" dirty="0"/>
              <a:t>; </a:t>
            </a:r>
            <a:r>
              <a:rPr lang="en-US" dirty="0"/>
              <a:t>DE IGUAL FORMA, SE OBTUVO EL</a:t>
            </a:r>
            <a:r>
              <a:rPr lang="en-US" dirty="0">
                <a:effectLst/>
              </a:rPr>
              <a:t> </a:t>
            </a:r>
            <a:r>
              <a:rPr lang="en-US" b="1" dirty="0">
                <a:effectLst/>
              </a:rPr>
              <a:t>170%</a:t>
            </a:r>
            <a:r>
              <a:rPr lang="en-US" dirty="0">
                <a:effectLst/>
              </a:rPr>
              <a:t> EN TRÁMITES DIVERSOS DEL SECTOR RELIGIOSO; Y SE SUPERÓ CON EL </a:t>
            </a:r>
            <a:r>
              <a:rPr lang="en-US" b="1" dirty="0">
                <a:effectLst/>
              </a:rPr>
              <a:t>104% </a:t>
            </a:r>
            <a:r>
              <a:rPr lang="en-US" dirty="0">
                <a:effectLst/>
              </a:rPr>
              <a:t>EN LAS ASESORÍAS JURÍDICAS A LOS MINISTROS DE CULTO.</a:t>
            </a:r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00000000-0008-0000-16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83875917"/>
              </p:ext>
            </p:extLst>
          </p:nvPr>
        </p:nvGraphicFramePr>
        <p:xfrm>
          <a:off x="630936" y="2146852"/>
          <a:ext cx="10917936" cy="4571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2682051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612649" y="713232"/>
            <a:ext cx="3522934" cy="329184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8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EVIDENCIAS FOTOGRÁFICAS</a:t>
            </a: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8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DIRECCIÓN GENERAL DE GOBIERNO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F03974B6-31BD-EFA1-E0AF-4D7A5D5696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3" b="-2"/>
          <a:stretch/>
        </p:blipFill>
        <p:spPr bwMode="auto">
          <a:xfrm>
            <a:off x="4654842" y="10"/>
            <a:ext cx="3008523" cy="4115294"/>
          </a:xfrm>
          <a:custGeom>
            <a:avLst/>
            <a:gdLst/>
            <a:ahLst/>
            <a:cxnLst/>
            <a:rect l="l" t="t" r="r" b="b"/>
            <a:pathLst>
              <a:path w="3008523" h="4115304">
                <a:moveTo>
                  <a:pt x="24852" y="0"/>
                </a:moveTo>
                <a:lnTo>
                  <a:pt x="2979215" y="0"/>
                </a:lnTo>
                <a:lnTo>
                  <a:pt x="2994066" y="116180"/>
                </a:lnTo>
                <a:cubicBezTo>
                  <a:pt x="3005186" y="195816"/>
                  <a:pt x="3009899" y="276075"/>
                  <a:pt x="3008178" y="356320"/>
                </a:cubicBezTo>
                <a:cubicBezTo>
                  <a:pt x="3008319" y="552394"/>
                  <a:pt x="2998582" y="748086"/>
                  <a:pt x="2980941" y="943653"/>
                </a:cubicBezTo>
                <a:cubicBezTo>
                  <a:pt x="2976665" y="1015643"/>
                  <a:pt x="2978598" y="1087813"/>
                  <a:pt x="2986727" y="1159537"/>
                </a:cubicBezTo>
                <a:cubicBezTo>
                  <a:pt x="2994856" y="1240519"/>
                  <a:pt x="2992019" y="1322097"/>
                  <a:pt x="2978260" y="1402470"/>
                </a:cubicBezTo>
                <a:cubicBezTo>
                  <a:pt x="2960902" y="1497713"/>
                  <a:pt x="2968664" y="1592956"/>
                  <a:pt x="2975014" y="1688199"/>
                </a:cubicBezTo>
                <a:cubicBezTo>
                  <a:pt x="2992372" y="1949673"/>
                  <a:pt x="3013541" y="2211147"/>
                  <a:pt x="2999428" y="2473510"/>
                </a:cubicBezTo>
                <a:cubicBezTo>
                  <a:pt x="2996464" y="2529513"/>
                  <a:pt x="2983482" y="2584119"/>
                  <a:pt x="2978118" y="2639740"/>
                </a:cubicBezTo>
                <a:cubicBezTo>
                  <a:pt x="2962453" y="2801400"/>
                  <a:pt x="2980801" y="2962424"/>
                  <a:pt x="2988280" y="3123702"/>
                </a:cubicBezTo>
                <a:cubicBezTo>
                  <a:pt x="2999033" y="3302188"/>
                  <a:pt x="2996860" y="3481118"/>
                  <a:pt x="2981788" y="3659349"/>
                </a:cubicBezTo>
                <a:cubicBezTo>
                  <a:pt x="2972333" y="3756116"/>
                  <a:pt x="2969123" y="3853010"/>
                  <a:pt x="2970287" y="3949936"/>
                </a:cubicBezTo>
                <a:lnTo>
                  <a:pt x="2976835" y="4079050"/>
                </a:lnTo>
                <a:lnTo>
                  <a:pt x="2975002" y="4079008"/>
                </a:lnTo>
                <a:cubicBezTo>
                  <a:pt x="2922505" y="4079573"/>
                  <a:pt x="2870008" y="4083101"/>
                  <a:pt x="2817511" y="4086276"/>
                </a:cubicBezTo>
                <a:cubicBezTo>
                  <a:pt x="2529266" y="4103634"/>
                  <a:pt x="2241021" y="4124803"/>
                  <a:pt x="1951796" y="4110690"/>
                </a:cubicBezTo>
                <a:cubicBezTo>
                  <a:pt x="1890059" y="4107726"/>
                  <a:pt x="1829862" y="4094744"/>
                  <a:pt x="1768546" y="4089380"/>
                </a:cubicBezTo>
                <a:cubicBezTo>
                  <a:pt x="1590335" y="4073715"/>
                  <a:pt x="1412824" y="4092063"/>
                  <a:pt x="1235034" y="4099542"/>
                </a:cubicBezTo>
                <a:cubicBezTo>
                  <a:pt x="1038273" y="4110295"/>
                  <a:pt x="841024" y="4108122"/>
                  <a:pt x="644545" y="4093050"/>
                </a:cubicBezTo>
                <a:cubicBezTo>
                  <a:pt x="537871" y="4083595"/>
                  <a:pt x="431056" y="4080385"/>
                  <a:pt x="324207" y="4081549"/>
                </a:cubicBezTo>
                <a:lnTo>
                  <a:pt x="14165" y="4095812"/>
                </a:lnTo>
                <a:lnTo>
                  <a:pt x="15439" y="4046690"/>
                </a:lnTo>
                <a:cubicBezTo>
                  <a:pt x="18374" y="4018368"/>
                  <a:pt x="22584" y="3990046"/>
                  <a:pt x="28197" y="3961979"/>
                </a:cubicBezTo>
                <a:cubicBezTo>
                  <a:pt x="40955" y="3897553"/>
                  <a:pt x="31514" y="3834402"/>
                  <a:pt x="21563" y="3770614"/>
                </a:cubicBezTo>
                <a:cubicBezTo>
                  <a:pt x="13335" y="3723257"/>
                  <a:pt x="13335" y="3674829"/>
                  <a:pt x="21563" y="3627473"/>
                </a:cubicBezTo>
                <a:cubicBezTo>
                  <a:pt x="40700" y="3525411"/>
                  <a:pt x="30111" y="3423350"/>
                  <a:pt x="20543" y="3322437"/>
                </a:cubicBezTo>
                <a:cubicBezTo>
                  <a:pt x="7785" y="3186823"/>
                  <a:pt x="1406" y="3052357"/>
                  <a:pt x="33300" y="2917763"/>
                </a:cubicBezTo>
                <a:cubicBezTo>
                  <a:pt x="53330" y="2833053"/>
                  <a:pt x="36872" y="2747066"/>
                  <a:pt x="26284" y="2662610"/>
                </a:cubicBezTo>
                <a:cubicBezTo>
                  <a:pt x="18272" y="2599804"/>
                  <a:pt x="17328" y="2536296"/>
                  <a:pt x="23477" y="2473286"/>
                </a:cubicBezTo>
                <a:cubicBezTo>
                  <a:pt x="32790" y="2377718"/>
                  <a:pt x="29486" y="2281334"/>
                  <a:pt x="13654" y="2186621"/>
                </a:cubicBezTo>
                <a:cubicBezTo>
                  <a:pt x="4264" y="2133256"/>
                  <a:pt x="7899" y="2078424"/>
                  <a:pt x="24242" y="2026768"/>
                </a:cubicBezTo>
                <a:cubicBezTo>
                  <a:pt x="48099" y="1952646"/>
                  <a:pt x="33683" y="1876993"/>
                  <a:pt x="24242" y="1802105"/>
                </a:cubicBezTo>
                <a:cubicBezTo>
                  <a:pt x="10081" y="1684607"/>
                  <a:pt x="-6887" y="1567364"/>
                  <a:pt x="3192" y="1448463"/>
                </a:cubicBezTo>
                <a:cubicBezTo>
                  <a:pt x="4787" y="1415892"/>
                  <a:pt x="9316" y="1383526"/>
                  <a:pt x="16716" y="1351759"/>
                </a:cubicBezTo>
                <a:cubicBezTo>
                  <a:pt x="50153" y="1229069"/>
                  <a:pt x="51646" y="1099859"/>
                  <a:pt x="21053" y="976429"/>
                </a:cubicBezTo>
                <a:cubicBezTo>
                  <a:pt x="-11352" y="843621"/>
                  <a:pt x="-4463" y="711579"/>
                  <a:pt x="28835" y="579920"/>
                </a:cubicBezTo>
                <a:cubicBezTo>
                  <a:pt x="65552" y="440185"/>
                  <a:pt x="68779" y="293753"/>
                  <a:pt x="38276" y="152538"/>
                </a:cubicBezTo>
                <a:cubicBezTo>
                  <a:pt x="32318" y="125065"/>
                  <a:pt x="28191" y="97256"/>
                  <a:pt x="25911" y="69298"/>
                </a:cubicBezTo>
                <a:close/>
              </a:path>
            </a:pathLst>
          </a:custGeom>
          <a:solidFill>
            <a:srgbClr val="FFFFFF">
              <a:shade val="85000"/>
            </a:srgbClr>
          </a:solidFill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B6656ED7-2F32-9FB6-DD02-71D795407FA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67" r="9576" b="2"/>
          <a:stretch/>
        </p:blipFill>
        <p:spPr bwMode="auto">
          <a:xfrm>
            <a:off x="4660458" y="4311230"/>
            <a:ext cx="3851767" cy="2546773"/>
          </a:xfrm>
          <a:custGeom>
            <a:avLst/>
            <a:gdLst/>
            <a:ahLst/>
            <a:cxnLst/>
            <a:rect l="l" t="t" r="r" b="b"/>
            <a:pathLst>
              <a:path w="3851767" h="2546773">
                <a:moveTo>
                  <a:pt x="2228768" y="1329"/>
                </a:moveTo>
                <a:cubicBezTo>
                  <a:pt x="2306504" y="3895"/>
                  <a:pt x="2384120" y="10183"/>
                  <a:pt x="2461354" y="20181"/>
                </a:cubicBezTo>
                <a:cubicBezTo>
                  <a:pt x="2577127" y="36835"/>
                  <a:pt x="2693882" y="26532"/>
                  <a:pt x="2810216" y="19476"/>
                </a:cubicBezTo>
                <a:cubicBezTo>
                  <a:pt x="2951049" y="10867"/>
                  <a:pt x="3091741" y="6210"/>
                  <a:pt x="3232853" y="20323"/>
                </a:cubicBezTo>
                <a:cubicBezTo>
                  <a:pt x="3333228" y="30483"/>
                  <a:pt x="3434162" y="21028"/>
                  <a:pt x="3534817" y="15383"/>
                </a:cubicBezTo>
                <a:cubicBezTo>
                  <a:pt x="3587342" y="11714"/>
                  <a:pt x="3639965" y="9879"/>
                  <a:pt x="3692589" y="9879"/>
                </a:cubicBezTo>
                <a:lnTo>
                  <a:pt x="3834056" y="14814"/>
                </a:lnTo>
                <a:lnTo>
                  <a:pt x="3836624" y="266102"/>
                </a:lnTo>
                <a:cubicBezTo>
                  <a:pt x="3833493" y="376950"/>
                  <a:pt x="3829341" y="487798"/>
                  <a:pt x="3833895" y="598646"/>
                </a:cubicBezTo>
                <a:cubicBezTo>
                  <a:pt x="3842870" y="818327"/>
                  <a:pt x="3853184" y="1038005"/>
                  <a:pt x="3838717" y="1257560"/>
                </a:cubicBezTo>
                <a:cubicBezTo>
                  <a:pt x="3828806" y="1408046"/>
                  <a:pt x="3815811" y="1559288"/>
                  <a:pt x="3819831" y="1710531"/>
                </a:cubicBezTo>
                <a:cubicBezTo>
                  <a:pt x="3824117" y="1865807"/>
                  <a:pt x="3838181" y="2020453"/>
                  <a:pt x="3848495" y="2175350"/>
                </a:cubicBezTo>
                <a:cubicBezTo>
                  <a:pt x="3855955" y="2288984"/>
                  <a:pt x="3850652" y="2403058"/>
                  <a:pt x="3832690" y="2515646"/>
                </a:cubicBezTo>
                <a:lnTo>
                  <a:pt x="3830673" y="2546773"/>
                </a:lnTo>
                <a:lnTo>
                  <a:pt x="20600" y="2546773"/>
                </a:lnTo>
                <a:lnTo>
                  <a:pt x="22581" y="2532072"/>
                </a:lnTo>
                <a:cubicBezTo>
                  <a:pt x="35339" y="2420570"/>
                  <a:pt x="24877" y="2309706"/>
                  <a:pt x="14289" y="2199097"/>
                </a:cubicBezTo>
                <a:cubicBezTo>
                  <a:pt x="2577" y="2063804"/>
                  <a:pt x="6226" y="1927626"/>
                  <a:pt x="25133" y="1793147"/>
                </a:cubicBezTo>
                <a:cubicBezTo>
                  <a:pt x="35786" y="1702096"/>
                  <a:pt x="35530" y="1610100"/>
                  <a:pt x="24367" y="1519113"/>
                </a:cubicBezTo>
                <a:cubicBezTo>
                  <a:pt x="5996" y="1349691"/>
                  <a:pt x="-19775" y="1179121"/>
                  <a:pt x="24367" y="1008806"/>
                </a:cubicBezTo>
                <a:cubicBezTo>
                  <a:pt x="43121" y="936342"/>
                  <a:pt x="37125" y="860307"/>
                  <a:pt x="26663" y="786440"/>
                </a:cubicBezTo>
                <a:cubicBezTo>
                  <a:pt x="9721" y="659871"/>
                  <a:pt x="8778" y="531669"/>
                  <a:pt x="23857" y="404858"/>
                </a:cubicBezTo>
                <a:cubicBezTo>
                  <a:pt x="32239" y="337778"/>
                  <a:pt x="31895" y="269894"/>
                  <a:pt x="22836" y="202904"/>
                </a:cubicBezTo>
                <a:cubicBezTo>
                  <a:pt x="16458" y="161314"/>
                  <a:pt x="17159" y="119533"/>
                  <a:pt x="18260" y="77719"/>
                </a:cubicBezTo>
                <a:lnTo>
                  <a:pt x="17201" y="16987"/>
                </a:lnTo>
                <a:lnTo>
                  <a:pt x="155607" y="20171"/>
                </a:lnTo>
                <a:cubicBezTo>
                  <a:pt x="345286" y="19609"/>
                  <a:pt x="534670" y="7199"/>
                  <a:pt x="723345" y="9315"/>
                </a:cubicBezTo>
                <a:cubicBezTo>
                  <a:pt x="828339" y="10444"/>
                  <a:pt x="933054" y="31612"/>
                  <a:pt x="1038328" y="27661"/>
                </a:cubicBezTo>
                <a:cubicBezTo>
                  <a:pt x="1357371" y="16089"/>
                  <a:pt x="1676555" y="19899"/>
                  <a:pt x="1995458" y="4798"/>
                </a:cubicBezTo>
                <a:cubicBezTo>
                  <a:pt x="2073175" y="-85"/>
                  <a:pt x="2151032" y="-1238"/>
                  <a:pt x="2228768" y="1329"/>
                </a:cubicBezTo>
                <a:close/>
              </a:path>
            </a:pathLst>
          </a:custGeom>
          <a:solidFill>
            <a:srgbClr val="FFFFFF">
              <a:shade val="85000"/>
            </a:srgbClr>
          </a:solidFill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624D9873-B146-ABE4-4D89-C77A9A87908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89" r="1" b="19273"/>
          <a:stretch/>
        </p:blipFill>
        <p:spPr bwMode="auto">
          <a:xfrm>
            <a:off x="8699547" y="4187535"/>
            <a:ext cx="3492455" cy="2670464"/>
          </a:xfrm>
          <a:custGeom>
            <a:avLst/>
            <a:gdLst/>
            <a:ahLst/>
            <a:cxnLst/>
            <a:rect l="l" t="t" r="r" b="b"/>
            <a:pathLst>
              <a:path w="3492455" h="2670464">
                <a:moveTo>
                  <a:pt x="3492454" y="0"/>
                </a:moveTo>
                <a:lnTo>
                  <a:pt x="3492455" y="0"/>
                </a:lnTo>
                <a:lnTo>
                  <a:pt x="3492455" y="2670464"/>
                </a:lnTo>
                <a:lnTo>
                  <a:pt x="22094" y="2670464"/>
                </a:lnTo>
                <a:lnTo>
                  <a:pt x="26537" y="2636565"/>
                </a:lnTo>
                <a:cubicBezTo>
                  <a:pt x="37788" y="2451923"/>
                  <a:pt x="28413" y="2267533"/>
                  <a:pt x="15822" y="2083521"/>
                </a:cubicBezTo>
                <a:cubicBezTo>
                  <a:pt x="-1861" y="1835118"/>
                  <a:pt x="-387" y="1585844"/>
                  <a:pt x="20242" y="1337642"/>
                </a:cubicBezTo>
                <a:cubicBezTo>
                  <a:pt x="41459" y="1117571"/>
                  <a:pt x="37454" y="895988"/>
                  <a:pt x="8320" y="676712"/>
                </a:cubicBezTo>
                <a:cubicBezTo>
                  <a:pt x="-9495" y="552441"/>
                  <a:pt x="6579" y="427036"/>
                  <a:pt x="8320" y="302134"/>
                </a:cubicBezTo>
                <a:lnTo>
                  <a:pt x="12190" y="139575"/>
                </a:lnTo>
                <a:lnTo>
                  <a:pt x="99516" y="133852"/>
                </a:lnTo>
                <a:cubicBezTo>
                  <a:pt x="211510" y="121998"/>
                  <a:pt x="323504" y="131171"/>
                  <a:pt x="435498" y="139780"/>
                </a:cubicBezTo>
                <a:cubicBezTo>
                  <a:pt x="632608" y="155162"/>
                  <a:pt x="829578" y="148247"/>
                  <a:pt x="1026268" y="136957"/>
                </a:cubicBezTo>
                <a:cubicBezTo>
                  <a:pt x="1161684" y="129731"/>
                  <a:pt x="1297462" y="133697"/>
                  <a:pt x="1432246" y="148811"/>
                </a:cubicBezTo>
                <a:lnTo>
                  <a:pt x="1479476" y="151347"/>
                </a:lnTo>
                <a:lnTo>
                  <a:pt x="1505794" y="154630"/>
                </a:lnTo>
                <a:lnTo>
                  <a:pt x="1623334" y="159020"/>
                </a:lnTo>
                <a:lnTo>
                  <a:pt x="1624456" y="159537"/>
                </a:lnTo>
                <a:lnTo>
                  <a:pt x="1638454" y="159537"/>
                </a:lnTo>
                <a:lnTo>
                  <a:pt x="1639578" y="158918"/>
                </a:lnTo>
                <a:lnTo>
                  <a:pt x="1754394" y="154630"/>
                </a:lnTo>
                <a:lnTo>
                  <a:pt x="1839394" y="144027"/>
                </a:lnTo>
                <a:lnTo>
                  <a:pt x="1958902" y="138104"/>
                </a:lnTo>
                <a:cubicBezTo>
                  <a:pt x="2055700" y="136855"/>
                  <a:pt x="2152544" y="139151"/>
                  <a:pt x="2249244" y="145001"/>
                </a:cubicBezTo>
                <a:cubicBezTo>
                  <a:pt x="2427314" y="153610"/>
                  <a:pt x="2605104" y="144719"/>
                  <a:pt x="2783036" y="134275"/>
                </a:cubicBezTo>
                <a:cubicBezTo>
                  <a:pt x="2994564" y="121857"/>
                  <a:pt x="3205954" y="141614"/>
                  <a:pt x="3417482" y="144578"/>
                </a:cubicBezTo>
                <a:cubicBezTo>
                  <a:pt x="3436450" y="144861"/>
                  <a:pt x="3455454" y="143802"/>
                  <a:pt x="3474460" y="142496"/>
                </a:cubicBezTo>
                <a:lnTo>
                  <a:pt x="3492454" y="141371"/>
                </a:lnTo>
                <a:close/>
              </a:path>
            </a:pathLst>
          </a:custGeom>
          <a:solidFill>
            <a:srgbClr val="FFFFFF">
              <a:shade val="85000"/>
            </a:srgbClr>
          </a:solidFill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ACA2B42A-1F91-BBCC-B18A-0927129CE00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9" r="15856" b="2"/>
          <a:stretch/>
        </p:blipFill>
        <p:spPr bwMode="auto">
          <a:xfrm>
            <a:off x="7854807" y="-2"/>
            <a:ext cx="4337195" cy="4244532"/>
          </a:xfrm>
          <a:custGeom>
            <a:avLst/>
            <a:gdLst/>
            <a:ahLst/>
            <a:cxnLst/>
            <a:rect l="l" t="t" r="r" b="b"/>
            <a:pathLst>
              <a:path w="4337195" h="4244532">
                <a:moveTo>
                  <a:pt x="24052" y="0"/>
                </a:moveTo>
                <a:lnTo>
                  <a:pt x="4337195" y="0"/>
                </a:lnTo>
                <a:lnTo>
                  <a:pt x="4337195" y="4244532"/>
                </a:lnTo>
                <a:lnTo>
                  <a:pt x="4337193" y="4244532"/>
                </a:lnTo>
                <a:lnTo>
                  <a:pt x="4337193" y="4095069"/>
                </a:lnTo>
                <a:lnTo>
                  <a:pt x="3956757" y="4077385"/>
                </a:lnTo>
                <a:cubicBezTo>
                  <a:pt x="3688111" y="4074422"/>
                  <a:pt x="3418905" y="4066377"/>
                  <a:pt x="3151099" y="4091498"/>
                </a:cubicBezTo>
                <a:cubicBezTo>
                  <a:pt x="2969669" y="4108573"/>
                  <a:pt x="2789079" y="4101800"/>
                  <a:pt x="2607789" y="4098695"/>
                </a:cubicBezTo>
                <a:cubicBezTo>
                  <a:pt x="2404097" y="4095167"/>
                  <a:pt x="2200271" y="4096860"/>
                  <a:pt x="1996579" y="4096860"/>
                </a:cubicBezTo>
                <a:cubicBezTo>
                  <a:pt x="1907965" y="4097143"/>
                  <a:pt x="1819909" y="4092344"/>
                  <a:pt x="1731715" y="4084159"/>
                </a:cubicBezTo>
                <a:cubicBezTo>
                  <a:pt x="1603761" y="4072445"/>
                  <a:pt x="1476507" y="4086558"/>
                  <a:pt x="1350515" y="4105328"/>
                </a:cubicBezTo>
                <a:cubicBezTo>
                  <a:pt x="1262725" y="4116448"/>
                  <a:pt x="1174249" y="4121161"/>
                  <a:pt x="1085789" y="4119440"/>
                </a:cubicBezTo>
                <a:cubicBezTo>
                  <a:pt x="869639" y="4119581"/>
                  <a:pt x="653911" y="4109844"/>
                  <a:pt x="438322" y="4092203"/>
                </a:cubicBezTo>
                <a:cubicBezTo>
                  <a:pt x="358961" y="4087927"/>
                  <a:pt x="279402" y="4089860"/>
                  <a:pt x="200334" y="4097989"/>
                </a:cubicBezTo>
                <a:cubicBezTo>
                  <a:pt x="155697" y="4102053"/>
                  <a:pt x="110897" y="4103376"/>
                  <a:pt x="66180" y="4101963"/>
                </a:cubicBezTo>
                <a:lnTo>
                  <a:pt x="20169" y="4097680"/>
                </a:lnTo>
                <a:lnTo>
                  <a:pt x="13739" y="3839937"/>
                </a:lnTo>
                <a:cubicBezTo>
                  <a:pt x="10831" y="3754087"/>
                  <a:pt x="8257" y="3668350"/>
                  <a:pt x="9315" y="3582774"/>
                </a:cubicBezTo>
                <a:cubicBezTo>
                  <a:pt x="10444" y="3487531"/>
                  <a:pt x="31612" y="3392542"/>
                  <a:pt x="27661" y="3297045"/>
                </a:cubicBezTo>
                <a:cubicBezTo>
                  <a:pt x="16089" y="3007633"/>
                  <a:pt x="19899" y="2718094"/>
                  <a:pt x="4798" y="2428809"/>
                </a:cubicBezTo>
                <a:cubicBezTo>
                  <a:pt x="-4968" y="2287812"/>
                  <a:pt x="184" y="2146305"/>
                  <a:pt x="20181" y="2006184"/>
                </a:cubicBezTo>
                <a:cubicBezTo>
                  <a:pt x="36835" y="1901163"/>
                  <a:pt x="26532" y="1795252"/>
                  <a:pt x="19476" y="1689723"/>
                </a:cubicBezTo>
                <a:cubicBezTo>
                  <a:pt x="10867" y="1561970"/>
                  <a:pt x="6210" y="1434344"/>
                  <a:pt x="20323" y="1306338"/>
                </a:cubicBezTo>
                <a:cubicBezTo>
                  <a:pt x="30483" y="1215286"/>
                  <a:pt x="21028" y="1123726"/>
                  <a:pt x="15383" y="1032419"/>
                </a:cubicBezTo>
                <a:cubicBezTo>
                  <a:pt x="8045" y="937126"/>
                  <a:pt x="8045" y="841475"/>
                  <a:pt x="15383" y="746182"/>
                </a:cubicBezTo>
                <a:cubicBezTo>
                  <a:pt x="22749" y="659066"/>
                  <a:pt x="20999" y="571532"/>
                  <a:pt x="10161" y="484708"/>
                </a:cubicBezTo>
                <a:cubicBezTo>
                  <a:pt x="-1693" y="383115"/>
                  <a:pt x="7480" y="281523"/>
                  <a:pt x="16089" y="179930"/>
                </a:cubicBezTo>
                <a:cubicBezTo>
                  <a:pt x="19935" y="135229"/>
                  <a:pt x="22387" y="90537"/>
                  <a:pt x="23725" y="45854"/>
                </a:cubicBezTo>
                <a:close/>
              </a:path>
            </a:pathLst>
          </a:custGeom>
          <a:noFill/>
        </p:spPr>
      </p:pic>
    </p:spTree>
    <p:extLst>
      <p:ext uri="{BB962C8B-B14F-4D97-AF65-F5344CB8AC3E}">
        <p14:creationId xmlns:p14="http://schemas.microsoft.com/office/powerpoint/2010/main" val="79273602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D6242067-7E92-D6DF-3D52-3978CFBCCC70}"/>
              </a:ext>
            </a:extLst>
          </p:cNvPr>
          <p:cNvSpPr txBox="1"/>
          <p:nvPr/>
        </p:nvSpPr>
        <p:spPr>
          <a:xfrm>
            <a:off x="2380129" y="382765"/>
            <a:ext cx="69835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2000" b="1" dirty="0">
                <a:latin typeface="Gotham-MediumItalic" panose="02000604030000020004" pitchFamily="2" charset="0"/>
              </a:rPr>
              <a:t>DIRECCIÓN DE ARCHIVO MUNICIPAL</a:t>
            </a:r>
            <a:endParaRPr lang="es-ES_tradnl" sz="2000" dirty="0">
              <a:latin typeface="Gotham-MediumItalic" panose="02000604030000020004" pitchFamily="2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3F339E1-A68D-98D0-6DF3-CDDF4730A5DD}"/>
              </a:ext>
            </a:extLst>
          </p:cNvPr>
          <p:cNvSpPr txBox="1"/>
          <p:nvPr/>
        </p:nvSpPr>
        <p:spPr>
          <a:xfrm>
            <a:off x="615332" y="1048150"/>
            <a:ext cx="11277714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 DIRECCIÓN DE ARCHIVO MUNICIPAL EN ESTE TRIMESTRE </a:t>
            </a:r>
            <a:r>
              <a:rPr lang="es-ES" sz="18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 TUVO RECEPCIÓN </a:t>
            </a:r>
            <a:r>
              <a:rPr lang="es-ES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 TRÁMITES DE LAS UNIDADES ADMINISTRATIVAS DE ESTA MUNICIPALIDAD.</a:t>
            </a:r>
            <a:endParaRPr lang="es-MX" sz="1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00000000-0008-0000-17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08854708"/>
              </p:ext>
            </p:extLst>
          </p:nvPr>
        </p:nvGraphicFramePr>
        <p:xfrm>
          <a:off x="3405156" y="1639081"/>
          <a:ext cx="5381688" cy="51254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9985894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D6242067-7E92-D6DF-3D52-3978CFBCCC70}"/>
              </a:ext>
            </a:extLst>
          </p:cNvPr>
          <p:cNvSpPr txBox="1"/>
          <p:nvPr/>
        </p:nvSpPr>
        <p:spPr>
          <a:xfrm>
            <a:off x="2604247" y="173759"/>
            <a:ext cx="6983506" cy="4247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2400" b="1" dirty="0">
                <a:latin typeface="Gotham-MediumItalic" panose="02000604030000020004" pitchFamily="2" charset="0"/>
              </a:rPr>
              <a:t>DIRECCIÓN DE ARCHIVO MUNICIPAL</a:t>
            </a:r>
            <a:endParaRPr lang="es-ES_tradnl" sz="2400" dirty="0">
              <a:latin typeface="Gotham-MediumItalic" panose="02000604030000020004" pitchFamily="2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3F339E1-A68D-98D0-6DF3-CDDF4730A5DD}"/>
              </a:ext>
            </a:extLst>
          </p:cNvPr>
          <p:cNvSpPr txBox="1"/>
          <p:nvPr/>
        </p:nvSpPr>
        <p:spPr>
          <a:xfrm>
            <a:off x="457143" y="662819"/>
            <a:ext cx="1127771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1600" dirty="0">
                <a:solidFill>
                  <a:srgbClr val="444444"/>
                </a:solidFill>
                <a:highlight>
                  <a:srgbClr val="FFFFFF"/>
                </a:highlight>
                <a:latin typeface="verdana" panose="020B0604030504040204" pitchFamily="34" charset="0"/>
              </a:rPr>
              <a:t>EN ESTE TRIMESTRE </a:t>
            </a:r>
            <a:r>
              <a:rPr lang="es-MX" sz="1600" b="0" i="0" u="none" strike="noStrike" dirty="0">
                <a:solidFill>
                  <a:srgbClr val="444444"/>
                </a:solidFill>
                <a:effectLst/>
                <a:highlight>
                  <a:srgbClr val="FFFFFF"/>
                </a:highlight>
                <a:latin typeface="verdana" panose="020B0604030504040204" pitchFamily="34" charset="0"/>
              </a:rPr>
              <a:t>SE </a:t>
            </a:r>
            <a:r>
              <a:rPr lang="es-MX" sz="1600" b="0" i="0" u="none" strike="noStrike" dirty="0">
                <a:solidFill>
                  <a:srgbClr val="444444"/>
                </a:solidFill>
                <a:effectLst/>
                <a:latin typeface="verdana" panose="020B0604030504040204" pitchFamily="34" charset="0"/>
              </a:rPr>
              <a:t>ALCANZÓ </a:t>
            </a:r>
            <a:r>
              <a:rPr lang="es-MX" sz="1600" b="0" i="0" u="none" strike="noStrike" dirty="0">
                <a:solidFill>
                  <a:srgbClr val="444444"/>
                </a:solidFill>
                <a:effectLst/>
                <a:highlight>
                  <a:srgbClr val="FFFFFF"/>
                </a:highlight>
                <a:latin typeface="verdana" panose="020B0604030504040204" pitchFamily="34" charset="0"/>
              </a:rPr>
              <a:t>EL </a:t>
            </a:r>
            <a:r>
              <a:rPr lang="es-MX" sz="1600" b="1" dirty="0">
                <a:solidFill>
                  <a:srgbClr val="444444"/>
                </a:solidFill>
                <a:highlight>
                  <a:srgbClr val="FFFFFF"/>
                </a:highlight>
                <a:latin typeface="verdana" panose="020B0604030504040204" pitchFamily="34" charset="0"/>
              </a:rPr>
              <a:t>60</a:t>
            </a:r>
            <a:r>
              <a:rPr lang="es-MX" sz="1600" b="1" i="0" u="none" strike="noStrike" dirty="0">
                <a:solidFill>
                  <a:srgbClr val="444444"/>
                </a:solidFill>
                <a:effectLst/>
                <a:highlight>
                  <a:srgbClr val="FFFFFF"/>
                </a:highlight>
                <a:latin typeface="verdana" panose="020B0604030504040204" pitchFamily="34" charset="0"/>
              </a:rPr>
              <a:t>0% </a:t>
            </a:r>
            <a:r>
              <a:rPr lang="es-MX" sz="1600" dirty="0">
                <a:solidFill>
                  <a:srgbClr val="444444"/>
                </a:solidFill>
                <a:highlight>
                  <a:srgbClr val="FFFFFF"/>
                </a:highlight>
                <a:latin typeface="verdana" panose="020B0604030504040204" pitchFamily="34" charset="0"/>
              </a:rPr>
              <a:t>EN</a:t>
            </a:r>
            <a:r>
              <a:rPr lang="es-MX" sz="1600" b="0" i="0" u="none" strike="noStrike" dirty="0">
                <a:solidFill>
                  <a:srgbClr val="444444"/>
                </a:solidFill>
                <a:effectLst/>
                <a:highlight>
                  <a:srgbClr val="FFFFFF"/>
                </a:highlight>
                <a:latin typeface="verdana" panose="020B0604030504040204" pitchFamily="34" charset="0"/>
              </a:rPr>
              <a:t> LAS TRANSFERENCIAS PRIMARIAS; EN ESTE PERIODO, SE RECIBIERON 3 SOLICITUDES DE VALIDACIÓN, SIN EMBARGO NO SE TENÍAN PROGRAMADOS; EN MATERIAL AUDIOVISUAL SE </a:t>
            </a:r>
            <a:r>
              <a:rPr lang="es-MX" sz="1600" b="0" i="0" u="none" strike="noStrike" dirty="0">
                <a:solidFill>
                  <a:srgbClr val="444444"/>
                </a:solidFill>
                <a:effectLst/>
                <a:latin typeface="verdana" panose="020B0604030504040204" pitchFamily="34" charset="0"/>
              </a:rPr>
              <a:t>ALCANZÓ </a:t>
            </a:r>
            <a:r>
              <a:rPr lang="es-MX" sz="1600" b="0" i="0" u="none" strike="noStrike" dirty="0">
                <a:solidFill>
                  <a:srgbClr val="444444"/>
                </a:solidFill>
                <a:effectLst/>
                <a:highlight>
                  <a:srgbClr val="FFFFFF"/>
                </a:highlight>
                <a:latin typeface="verdana" panose="020B0604030504040204" pitchFamily="34" charset="0"/>
              </a:rPr>
              <a:t>UN </a:t>
            </a:r>
            <a:r>
              <a:rPr lang="es-MX" sz="1600" b="1" dirty="0">
                <a:solidFill>
                  <a:srgbClr val="444444"/>
                </a:solidFill>
                <a:highlight>
                  <a:srgbClr val="FFFFFF"/>
                </a:highlight>
                <a:latin typeface="verdana" panose="020B0604030504040204" pitchFamily="34" charset="0"/>
              </a:rPr>
              <a:t>144.44</a:t>
            </a:r>
            <a:r>
              <a:rPr lang="es-MX" sz="1600" b="1" i="0" u="none" strike="noStrike" dirty="0">
                <a:solidFill>
                  <a:srgbClr val="444444"/>
                </a:solidFill>
                <a:effectLst/>
                <a:highlight>
                  <a:srgbClr val="FFFFFF"/>
                </a:highlight>
                <a:latin typeface="verdana" panose="020B0604030504040204" pitchFamily="34" charset="0"/>
              </a:rPr>
              <a:t>%;</a:t>
            </a:r>
            <a:r>
              <a:rPr lang="es-MX" sz="1600" b="0" i="0" u="none" strike="noStrike" dirty="0">
                <a:solidFill>
                  <a:srgbClr val="444444"/>
                </a:solidFill>
                <a:effectLst/>
                <a:highlight>
                  <a:srgbClr val="FFFFFF"/>
                </a:highlight>
                <a:latin typeface="verdana" panose="020B0604030504040204" pitchFamily="34" charset="0"/>
              </a:rPr>
              <a:t> </a:t>
            </a:r>
            <a:r>
              <a:rPr lang="es-MX" sz="1600" dirty="0">
                <a:solidFill>
                  <a:srgbClr val="444444"/>
                </a:solidFill>
                <a:highlight>
                  <a:srgbClr val="FFFFFF"/>
                </a:highlight>
                <a:latin typeface="verdana" panose="020B0604030504040204" pitchFamily="34" charset="0"/>
              </a:rPr>
              <a:t>EN LA</a:t>
            </a:r>
            <a:r>
              <a:rPr lang="es-MX" sz="1600" b="0" i="0" u="none" strike="noStrike" dirty="0">
                <a:solidFill>
                  <a:srgbClr val="444444"/>
                </a:solidFill>
                <a:effectLst/>
                <a:highlight>
                  <a:srgbClr val="FFFFFF"/>
                </a:highlight>
                <a:latin typeface="verdana" panose="020B0604030504040204" pitchFamily="34" charset="0"/>
              </a:rPr>
              <a:t> CAPACITACIÓN EN MATERIA DE ARCHIVO SE </a:t>
            </a:r>
            <a:r>
              <a:rPr lang="es-MX" sz="1600" b="0" i="0" u="none" strike="noStrike" dirty="0">
                <a:solidFill>
                  <a:srgbClr val="444444"/>
                </a:solidFill>
                <a:effectLst/>
                <a:latin typeface="verdana" panose="020B0604030504040204" pitchFamily="34" charset="0"/>
              </a:rPr>
              <a:t>SUPERÓ </a:t>
            </a:r>
            <a:r>
              <a:rPr lang="es-MX" sz="1600" b="0" i="0" u="none" strike="noStrike" dirty="0">
                <a:solidFill>
                  <a:srgbClr val="444444"/>
                </a:solidFill>
                <a:effectLst/>
                <a:highlight>
                  <a:srgbClr val="FFFFFF"/>
                </a:highlight>
                <a:latin typeface="verdana" panose="020B0604030504040204" pitchFamily="34" charset="0"/>
              </a:rPr>
              <a:t>LA META ESTABLECIDA, AL REALIZAR 72 CAPACITACIONES ALCANZANDO UN </a:t>
            </a:r>
            <a:r>
              <a:rPr lang="es-MX" sz="1600" b="1" dirty="0">
                <a:solidFill>
                  <a:srgbClr val="444444"/>
                </a:solidFill>
                <a:highlight>
                  <a:srgbClr val="FFFFFF"/>
                </a:highlight>
                <a:latin typeface="verdana" panose="020B0604030504040204" pitchFamily="34" charset="0"/>
              </a:rPr>
              <a:t>24</a:t>
            </a:r>
            <a:r>
              <a:rPr lang="es-MX" sz="1600" b="1" i="0" u="none" strike="noStrike" dirty="0">
                <a:solidFill>
                  <a:srgbClr val="444444"/>
                </a:solidFill>
                <a:effectLst/>
                <a:highlight>
                  <a:srgbClr val="FFFFFF"/>
                </a:highlight>
                <a:latin typeface="verdana" panose="020B0604030504040204" pitchFamily="34" charset="0"/>
              </a:rPr>
              <a:t>00%; </a:t>
            </a:r>
            <a:r>
              <a:rPr lang="es-MX" sz="1600" i="0" u="none" strike="noStrike" dirty="0">
                <a:solidFill>
                  <a:srgbClr val="444444"/>
                </a:solidFill>
                <a:effectLst/>
                <a:highlight>
                  <a:srgbClr val="FFFFFF"/>
                </a:highlight>
                <a:latin typeface="verdana" panose="020B0604030504040204" pitchFamily="34" charset="0"/>
              </a:rPr>
              <a:t>Y EN ESTE TRIMESTRE </a:t>
            </a:r>
            <a:r>
              <a:rPr lang="es-MX" sz="1600" dirty="0">
                <a:solidFill>
                  <a:srgbClr val="444444"/>
                </a:solidFill>
                <a:highlight>
                  <a:srgbClr val="FFFFFF"/>
                </a:highlight>
                <a:latin typeface="verdana" panose="020B0604030504040204" pitchFamily="34" charset="0"/>
              </a:rPr>
              <a:t>NO SE PROGRAMARON BAJAS DOCUMENTALES, SIN EMBARGO SE RECIBIERON 9 SOLICITUDES.</a:t>
            </a:r>
            <a:endParaRPr lang="es-MX" sz="16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00000000-0008-0000-18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03062683"/>
              </p:ext>
            </p:extLst>
          </p:nvPr>
        </p:nvGraphicFramePr>
        <p:xfrm>
          <a:off x="457142" y="2411895"/>
          <a:ext cx="11277713" cy="42723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4143601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8136709" y="3746496"/>
            <a:ext cx="3479809" cy="2163872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algn="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3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EVIDENCIAS FOTOGRÁFICAS</a:t>
            </a:r>
          </a:p>
          <a:p>
            <a:pPr algn="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3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DIRECCIÓN GENERAL DE ARCHIVO MUNICIPAL</a:t>
            </a:r>
          </a:p>
        </p:txBody>
      </p:sp>
      <p:pic>
        <p:nvPicPr>
          <p:cNvPr id="4097" name="Imagen 19">
            <a:extLst>
              <a:ext uri="{FF2B5EF4-FFF2-40B4-BE49-F238E27FC236}">
                <a16:creationId xmlns:a16="http://schemas.microsoft.com/office/drawing/2014/main" id="{27FD39D9-60BA-4302-8BEC-32740A57E8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434" y="345055"/>
            <a:ext cx="3293660" cy="2944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Imagen 20">
            <a:extLst>
              <a:ext uri="{FF2B5EF4-FFF2-40B4-BE49-F238E27FC236}">
                <a16:creationId xmlns:a16="http://schemas.microsoft.com/office/drawing/2014/main" id="{B74D0B45-A6F8-EEFC-27D3-4CA5F2AAD3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4924" y="345056"/>
            <a:ext cx="3698875" cy="2944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>
            <a:extLst>
              <a:ext uri="{FF2B5EF4-FFF2-40B4-BE49-F238E27FC236}">
                <a16:creationId xmlns:a16="http://schemas.microsoft.com/office/drawing/2014/main" id="{D145B7DF-54C6-4C3A-0B23-4B56F74901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MX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DAEA52CD-3C2E-4443-9667-F9E6DADFE9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572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MX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CD3718C1-99D6-C812-3BD9-054577176D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2098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MX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CFE5F664-C23D-CDBA-C546-3C2BD28F17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541" y="345056"/>
            <a:ext cx="3826978" cy="2944240"/>
          </a:xfrm>
          <a:prstGeom prst="rect">
            <a:avLst/>
          </a:prstGeom>
          <a:noFill/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F346A5EC-0F20-1668-054D-32EC2D53B9E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480" y="3626605"/>
            <a:ext cx="3792220" cy="2951996"/>
          </a:xfrm>
          <a:prstGeom prst="rect">
            <a:avLst/>
          </a:prstGeom>
          <a:noFill/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B8B5ECBB-7DF3-D530-47B4-3D71AC0FD56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4931" y="3634349"/>
            <a:ext cx="3803547" cy="29519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8187649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D6242067-7E92-D6DF-3D52-3978CFBCCC70}"/>
              </a:ext>
            </a:extLst>
          </p:cNvPr>
          <p:cNvSpPr txBox="1"/>
          <p:nvPr/>
        </p:nvSpPr>
        <p:spPr>
          <a:xfrm>
            <a:off x="630936" y="639520"/>
            <a:ext cx="3429000" cy="171907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/>
            </a:pPr>
            <a:r>
              <a:rPr lang="en-US" sz="26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COMPONENTE COORDINACIÓN DEL REGISTRO CIVIL</a:t>
            </a:r>
            <a:endParaRPr lang="en-US" sz="26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3F339E1-A68D-98D0-6DF3-CDDF4730A5DD}"/>
              </a:ext>
            </a:extLst>
          </p:cNvPr>
          <p:cNvSpPr txBox="1"/>
          <p:nvPr/>
        </p:nvSpPr>
        <p:spPr>
          <a:xfrm>
            <a:off x="630936" y="2807208"/>
            <a:ext cx="3429000" cy="34107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indent="-228600" algn="just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effectLst/>
              </a:rPr>
              <a:t>EN ESTE TRIMESTRE,</a:t>
            </a:r>
            <a:r>
              <a:rPr lang="en-US" sz="2000" dirty="0"/>
              <a:t> SE</a:t>
            </a:r>
            <a:r>
              <a:rPr lang="en-US" sz="2000" dirty="0">
                <a:effectLst/>
              </a:rPr>
              <a:t> </a:t>
            </a:r>
            <a:r>
              <a:rPr lang="en-US" sz="2000" b="1" dirty="0">
                <a:effectLst/>
              </a:rPr>
              <a:t>ALCANZÓ UN 49.21% EN LA ACTIVIDAD DE ACTOS REGISTRALES, YA QUE DURANTE EL PERIODO SE INSCRIBIERON 15,841 </a:t>
            </a:r>
            <a:r>
              <a:rPr lang="en-US" sz="2000" dirty="0">
                <a:effectLst/>
              </a:rPr>
              <a:t>ACTOS, EN LAS 09 OFICIALÍAS DEL REGISTRO CIVIL, QUE SE ENCUENTRAN UBICADAS EN LOS DIFERENTES PUNTOS DEL MUNICIPIO DE BENITO JUÁREZ.</a:t>
            </a:r>
            <a:endParaRPr lang="en-US" sz="2000" b="1" dirty="0">
              <a:effectLst/>
            </a:endParaRPr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00000000-0008-0000-19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18661762"/>
              </p:ext>
            </p:extLst>
          </p:nvPr>
        </p:nvGraphicFramePr>
        <p:xfrm>
          <a:off x="4654296" y="640080"/>
          <a:ext cx="6903720" cy="55778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7486396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D6242067-7E92-D6DF-3D52-3978CFBCCC70}"/>
              </a:ext>
            </a:extLst>
          </p:cNvPr>
          <p:cNvSpPr txBox="1"/>
          <p:nvPr/>
        </p:nvSpPr>
        <p:spPr>
          <a:xfrm>
            <a:off x="0" y="382765"/>
            <a:ext cx="121919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2000" b="1" dirty="0">
                <a:latin typeface="Arial" panose="020B0604020202020204" pitchFamily="34" charset="0"/>
                <a:cs typeface="Arial" panose="020B0604020202020204" pitchFamily="34" charset="0"/>
              </a:rPr>
              <a:t>ACTIVIDADES COORDINACIÓN DEL REGISTRO CIVIL</a:t>
            </a:r>
            <a:endParaRPr lang="es-ES_tradnl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3F339E1-A68D-98D0-6DF3-CDDF4730A5DD}"/>
              </a:ext>
            </a:extLst>
          </p:cNvPr>
          <p:cNvSpPr txBox="1"/>
          <p:nvPr/>
        </p:nvSpPr>
        <p:spPr>
          <a:xfrm>
            <a:off x="457143" y="791358"/>
            <a:ext cx="11277714" cy="3061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MX" sz="14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LA COORDINACIÓN DE REGISTRO CIVIL </a:t>
            </a:r>
            <a:r>
              <a:rPr lang="es-MX" sz="1400" b="1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ALCANZÓ UN 49.20% EN LA ADQUISICIÓN DE FORMATOS DE REGISTRO VALORADOS.</a:t>
            </a:r>
            <a:endParaRPr lang="es-MX" sz="14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00000000-0008-0000-19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66576371"/>
              </p:ext>
            </p:extLst>
          </p:nvPr>
        </p:nvGraphicFramePr>
        <p:xfrm>
          <a:off x="2805545" y="1136728"/>
          <a:ext cx="6764482" cy="55965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5528678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1028700" y="1967266"/>
            <a:ext cx="2628900" cy="2547257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400" b="1" kern="1200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  <a:ea typeface="+mj-ea"/>
                <a:cs typeface="+mj-cs"/>
              </a:rPr>
              <a:t>EVIDENCIAS FOTOGRÁFICAS</a:t>
            </a: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400" b="1" kern="1200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j-lt"/>
                <a:ea typeface="+mj-ea"/>
                <a:cs typeface="+mj-cs"/>
              </a:rPr>
              <a:t>COORDINACIÓN DEL REGISTRO CIVIL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3349D428-ABF0-5502-D95F-B58BA7B96F9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45" t="11467" r="33808" b="5251"/>
          <a:stretch/>
        </p:blipFill>
        <p:spPr bwMode="auto">
          <a:xfrm>
            <a:off x="4965556" y="-2271"/>
            <a:ext cx="4734484" cy="6877913"/>
          </a:xfrm>
          <a:prstGeom prst="rect">
            <a:avLst/>
          </a:prstGeom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6643788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D6242067-7E92-D6DF-3D52-3978CFBCCC70}"/>
              </a:ext>
            </a:extLst>
          </p:cNvPr>
          <p:cNvSpPr txBox="1"/>
          <p:nvPr/>
        </p:nvSpPr>
        <p:spPr>
          <a:xfrm>
            <a:off x="630936" y="502920"/>
            <a:ext cx="3419856" cy="1463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/>
            </a:pPr>
            <a:r>
              <a:rPr lang="en-US" sz="23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SISTEMA DE PROTECCIÓN INTEGRAL DE LAS NIÑAS, NIÑOS Y ADOLESCENTES SIPINNA</a:t>
            </a:r>
            <a:endParaRPr lang="en-US" sz="2300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3F339E1-A68D-98D0-6DF3-CDDF4730A5DD}"/>
              </a:ext>
            </a:extLst>
          </p:cNvPr>
          <p:cNvSpPr txBox="1"/>
          <p:nvPr/>
        </p:nvSpPr>
        <p:spPr>
          <a:xfrm>
            <a:off x="4654295" y="502920"/>
            <a:ext cx="6894576" cy="1463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indent="-228600" algn="just" defTabSz="914400">
              <a:lnSpc>
                <a:spcPct val="9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900" dirty="0">
                <a:effectLst/>
              </a:rPr>
              <a:t>SE </a:t>
            </a:r>
            <a:r>
              <a:rPr lang="en-US" sz="1900" dirty="0"/>
              <a:t>OBTUVO UN AVANCE DEL </a:t>
            </a:r>
            <a:r>
              <a:rPr lang="en-US" sz="1900" b="1" dirty="0"/>
              <a:t>40.90</a:t>
            </a:r>
            <a:r>
              <a:rPr lang="en-US" sz="1900" b="1" dirty="0">
                <a:effectLst/>
              </a:rPr>
              <a:t>% DE LO PROGRAMADO </a:t>
            </a:r>
            <a:r>
              <a:rPr lang="en-US" sz="1900" dirty="0">
                <a:effectLst/>
              </a:rPr>
              <a:t>GRACIAS A LA PRONTA ATENCIÓN A LA RESTITUCIÓN DE LOS DERECHOS DE LOS INFANTES Y LA BUENA RELACIÓN CON LAS INSTITUCIONES INVOLUCRADAS EN ESTOS TEMAS</a:t>
            </a:r>
            <a:r>
              <a:rPr lang="en-US" sz="1900" dirty="0"/>
              <a:t>.</a:t>
            </a:r>
            <a:endParaRPr lang="en-US" sz="1900" b="1" dirty="0">
              <a:effectLst/>
            </a:endParaRPr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00000000-0008-0000-1B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06024028"/>
              </p:ext>
            </p:extLst>
          </p:nvPr>
        </p:nvGraphicFramePr>
        <p:xfrm>
          <a:off x="630936" y="2290936"/>
          <a:ext cx="10917936" cy="3959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636720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77E478A2-E93C-E581-5E45-11C415A1AFB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716" r="6716"/>
          <a:stretch/>
        </p:blipFill>
        <p:spPr bwMode="auto">
          <a:xfrm>
            <a:off x="1" y="-6235"/>
            <a:ext cx="3255403" cy="2505456"/>
          </a:xfrm>
          <a:custGeom>
            <a:avLst/>
            <a:gdLst/>
            <a:ahLst/>
            <a:cxnLst/>
            <a:rect l="l" t="t" r="r" b="b"/>
            <a:pathLst>
              <a:path w="3255403" h="2505456">
                <a:moveTo>
                  <a:pt x="0" y="0"/>
                </a:moveTo>
                <a:lnTo>
                  <a:pt x="3255403" y="0"/>
                </a:lnTo>
                <a:lnTo>
                  <a:pt x="2094477" y="2505456"/>
                </a:lnTo>
                <a:lnTo>
                  <a:pt x="0" y="2505456"/>
                </a:lnTo>
                <a:close/>
              </a:path>
            </a:pathLst>
          </a:custGeom>
          <a:noFill/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5482C20A-CF69-5E8A-D7C7-E9A201DFE8C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5326" b="15326"/>
          <a:stretch/>
        </p:blipFill>
        <p:spPr bwMode="auto">
          <a:xfrm>
            <a:off x="7381876" y="10"/>
            <a:ext cx="4810125" cy="2501827"/>
          </a:xfrm>
          <a:custGeom>
            <a:avLst/>
            <a:gdLst/>
            <a:ahLst/>
            <a:cxnLst/>
            <a:rect l="l" t="t" r="r" b="b"/>
            <a:pathLst>
              <a:path w="4810125" h="2501837">
                <a:moveTo>
                  <a:pt x="1159248" y="0"/>
                </a:moveTo>
                <a:lnTo>
                  <a:pt x="4810125" y="0"/>
                </a:lnTo>
                <a:lnTo>
                  <a:pt x="4810125" y="2501837"/>
                </a:lnTo>
                <a:lnTo>
                  <a:pt x="0" y="2501837"/>
                </a:lnTo>
                <a:close/>
              </a:path>
            </a:pathLst>
          </a:custGeom>
          <a:noFill/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F5A95578-DA00-DE3E-07A0-98F3398C6A9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117" r="1117"/>
          <a:stretch/>
        </p:blipFill>
        <p:spPr bwMode="auto">
          <a:xfrm>
            <a:off x="4675537" y="-6235"/>
            <a:ext cx="3677817" cy="2505456"/>
          </a:xfrm>
          <a:custGeom>
            <a:avLst/>
            <a:gdLst/>
            <a:ahLst/>
            <a:cxnLst/>
            <a:rect l="l" t="t" r="r" b="b"/>
            <a:pathLst>
              <a:path w="3677817" h="2505456">
                <a:moveTo>
                  <a:pt x="1160926" y="0"/>
                </a:moveTo>
                <a:lnTo>
                  <a:pt x="3677817" y="0"/>
                </a:lnTo>
                <a:lnTo>
                  <a:pt x="2516891" y="2505456"/>
                </a:lnTo>
                <a:lnTo>
                  <a:pt x="0" y="2505456"/>
                </a:lnTo>
                <a:close/>
              </a:path>
            </a:pathLst>
          </a:custGeom>
          <a:noFill/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37E21D64-BB4B-D29C-5191-5470045FFE3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5818" b="5818"/>
          <a:stretch/>
        </p:blipFill>
        <p:spPr bwMode="auto">
          <a:xfrm>
            <a:off x="1" y="2660089"/>
            <a:ext cx="7122523" cy="4197911"/>
          </a:xfrm>
          <a:custGeom>
            <a:avLst/>
            <a:gdLst/>
            <a:ahLst/>
            <a:cxnLst/>
            <a:rect l="l" t="t" r="r" b="b"/>
            <a:pathLst>
              <a:path w="7122523" h="4197911">
                <a:moveTo>
                  <a:pt x="0" y="0"/>
                </a:moveTo>
                <a:lnTo>
                  <a:pt x="7122523" y="0"/>
                </a:lnTo>
                <a:lnTo>
                  <a:pt x="5177382" y="4197911"/>
                </a:lnTo>
                <a:lnTo>
                  <a:pt x="5171159" y="4197911"/>
                </a:lnTo>
                <a:lnTo>
                  <a:pt x="3981368" y="4197911"/>
                </a:lnTo>
                <a:lnTo>
                  <a:pt x="2331323" y="4197911"/>
                </a:lnTo>
                <a:lnTo>
                  <a:pt x="0" y="4197911"/>
                </a:lnTo>
                <a:close/>
              </a:path>
            </a:pathLst>
          </a:custGeom>
          <a:noFill/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6493726" y="3799148"/>
            <a:ext cx="5698274" cy="216387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3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EVIDENCIAS FOTOGRÁFICAS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3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OFICINA DE LA SECRETARÍA GENERAL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A27FF14C-2BB7-87C5-62EA-4C63B115805B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1928" r="11928"/>
          <a:stretch/>
        </p:blipFill>
        <p:spPr bwMode="auto">
          <a:xfrm>
            <a:off x="2261968" y="10"/>
            <a:ext cx="3393943" cy="2502833"/>
          </a:xfrm>
          <a:custGeom>
            <a:avLst/>
            <a:gdLst/>
            <a:ahLst/>
            <a:cxnLst/>
            <a:rect l="l" t="t" r="r" b="b"/>
            <a:pathLst>
              <a:path w="3393943" h="2502843">
                <a:moveTo>
                  <a:pt x="1159715" y="0"/>
                </a:moveTo>
                <a:lnTo>
                  <a:pt x="3393943" y="0"/>
                </a:lnTo>
                <a:lnTo>
                  <a:pt x="2234228" y="2502843"/>
                </a:lnTo>
                <a:lnTo>
                  <a:pt x="0" y="2502843"/>
                </a:lnTo>
                <a:close/>
              </a:path>
            </a:pathLst>
          </a:custGeom>
          <a:noFill/>
        </p:spPr>
      </p:pic>
      <p:sp>
        <p:nvSpPr>
          <p:cNvPr id="6" name="AutoShape 4" descr="Puede ser una imagen de 6 personas y personas sonriendo">
            <a:extLst>
              <a:ext uri="{FF2B5EF4-FFF2-40B4-BE49-F238E27FC236}">
                <a16:creationId xmlns:a16="http://schemas.microsoft.com/office/drawing/2014/main" id="{AD989146-E4A6-8A8C-5790-BFFDB03AF27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802912" cy="380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9367543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D6242067-7E92-D6DF-3D52-3978CFBCCC70}"/>
              </a:ext>
            </a:extLst>
          </p:cNvPr>
          <p:cNvSpPr txBox="1"/>
          <p:nvPr/>
        </p:nvSpPr>
        <p:spPr>
          <a:xfrm>
            <a:off x="630936" y="502920"/>
            <a:ext cx="3419856" cy="1463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/>
            </a:pPr>
            <a:r>
              <a:rPr lang="en-US" sz="23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SISTEMA DE PROTECCIÓN INTEGRAL DE LAS NIÑAS, NIÑOS Y ADOLESCENTES SIPINNA</a:t>
            </a:r>
            <a:endParaRPr lang="en-US" sz="23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3F339E1-A68D-98D0-6DF3-CDDF4730A5DD}"/>
              </a:ext>
            </a:extLst>
          </p:cNvPr>
          <p:cNvSpPr txBox="1"/>
          <p:nvPr/>
        </p:nvSpPr>
        <p:spPr>
          <a:xfrm>
            <a:off x="4654295" y="502920"/>
            <a:ext cx="6894576" cy="1463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algn="just" defTabSz="914400">
              <a:lnSpc>
                <a:spcPct val="90000"/>
              </a:lnSpc>
              <a:spcAft>
                <a:spcPts val="800"/>
              </a:spcAft>
            </a:pPr>
            <a:r>
              <a:rPr lang="en-US" sz="1700" b="1" dirty="0"/>
              <a:t>EN EL TRIMESTRE, SE ALCANZÓ UN CUMPLIMIENTO DEL 66.66% EN LA </a:t>
            </a:r>
            <a:r>
              <a:rPr lang="en-US" sz="1700" b="1" dirty="0">
                <a:effectLst/>
              </a:rPr>
              <a:t>META EN LAS CAPACITACIONES PARA ERRADICAR EL TRABAJO INFANTIL</a:t>
            </a:r>
            <a:r>
              <a:rPr lang="en-US" sz="1700" b="1" dirty="0"/>
              <a:t>;</a:t>
            </a:r>
            <a:r>
              <a:rPr lang="en-US" sz="1700" dirty="0">
                <a:effectLst/>
              </a:rPr>
              <a:t> EN LAS ACTIVIDADES DE </a:t>
            </a:r>
            <a:r>
              <a:rPr lang="en-US" sz="1700" b="1" dirty="0">
                <a:effectLst/>
              </a:rPr>
              <a:t>PREVENCIÓN DEL EMBARAZO Y CAMPAÑAS MASIVAS SOBRE LOS DERECHOS DE LA NIÑÉZ Y LA ADOLECENCIA SE ALCANZÓ UN 100%; Y </a:t>
            </a:r>
            <a:r>
              <a:rPr lang="en-US" sz="1700" dirty="0">
                <a:effectLst/>
              </a:rPr>
              <a:t>SE OBTUVO UN </a:t>
            </a:r>
            <a:r>
              <a:rPr lang="en-US" sz="1700" b="1" dirty="0">
                <a:effectLst/>
              </a:rPr>
              <a:t>159% EN LAS ACTIVIDADES SOBRE LOS DERECHOS HUMANOS.</a:t>
            </a: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00000000-0008-0000-1C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17513512"/>
              </p:ext>
            </p:extLst>
          </p:nvPr>
        </p:nvGraphicFramePr>
        <p:xfrm>
          <a:off x="630936" y="2197916"/>
          <a:ext cx="10917936" cy="40523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CuadroTexto 5">
            <a:extLst>
              <a:ext uri="{FF2B5EF4-FFF2-40B4-BE49-F238E27FC236}">
                <a16:creationId xmlns:a16="http://schemas.microsoft.com/office/drawing/2014/main" id="{429E527A-298E-4336-EF4C-65C1BB64B223}"/>
              </a:ext>
            </a:extLst>
          </p:cNvPr>
          <p:cNvSpPr txBox="1"/>
          <p:nvPr/>
        </p:nvSpPr>
        <p:spPr>
          <a:xfrm>
            <a:off x="2218459" y="4397724"/>
            <a:ext cx="59747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/>
              <a:t>66.66%</a:t>
            </a:r>
            <a:endParaRPr lang="es-MX" sz="900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36ACFCDD-899F-98B9-D891-8B5FC1D12093}"/>
              </a:ext>
            </a:extLst>
          </p:cNvPr>
          <p:cNvSpPr txBox="1"/>
          <p:nvPr/>
        </p:nvSpPr>
        <p:spPr>
          <a:xfrm>
            <a:off x="4535632" y="4282308"/>
            <a:ext cx="74295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/>
              <a:t>100.00%</a:t>
            </a:r>
            <a:endParaRPr lang="es-MX" sz="900" dirty="0"/>
          </a:p>
        </p:txBody>
      </p:sp>
    </p:spTree>
    <p:extLst>
      <p:ext uri="{BB962C8B-B14F-4D97-AF65-F5344CB8AC3E}">
        <p14:creationId xmlns:p14="http://schemas.microsoft.com/office/powerpoint/2010/main" val="46865792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32260540-FE04-657D-DAFE-AC2D381EDAE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7936" r="2" b="2"/>
          <a:stretch/>
        </p:blipFill>
        <p:spPr>
          <a:xfrm>
            <a:off x="3136389" y="10"/>
            <a:ext cx="4979304" cy="3401558"/>
          </a:xfrm>
          <a:custGeom>
            <a:avLst/>
            <a:gdLst/>
            <a:ahLst/>
            <a:cxnLst/>
            <a:rect l="l" t="t" r="r" b="b"/>
            <a:pathLst>
              <a:path w="4979304" h="3364992">
                <a:moveTo>
                  <a:pt x="0" y="0"/>
                </a:moveTo>
                <a:lnTo>
                  <a:pt x="4211250" y="0"/>
                </a:lnTo>
                <a:lnTo>
                  <a:pt x="4309461" y="192282"/>
                </a:lnTo>
                <a:cubicBezTo>
                  <a:pt x="4697535" y="1033269"/>
                  <a:pt x="4937593" y="2032690"/>
                  <a:pt x="4974907" y="3110424"/>
                </a:cubicBezTo>
                <a:lnTo>
                  <a:pt x="4979304" y="3364992"/>
                </a:lnTo>
                <a:lnTo>
                  <a:pt x="800592" y="3364992"/>
                </a:lnTo>
                <a:lnTo>
                  <a:pt x="797493" y="3185579"/>
                </a:lnTo>
                <a:cubicBezTo>
                  <a:pt x="756786" y="2009870"/>
                  <a:pt x="474799" y="927359"/>
                  <a:pt x="22579" y="42066"/>
                </a:cubicBezTo>
                <a:close/>
              </a:path>
            </a:pathLst>
          </a:cu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9D40770C-826A-5B89-3DEE-4878CA73C05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0555" r="1"/>
          <a:stretch/>
        </p:blipFill>
        <p:spPr>
          <a:xfrm>
            <a:off x="7381690" y="3456433"/>
            <a:ext cx="4810310" cy="3401568"/>
          </a:xfrm>
          <a:custGeom>
            <a:avLst/>
            <a:gdLst/>
            <a:ahLst/>
            <a:cxnLst/>
            <a:rect l="l" t="t" r="r" b="b"/>
            <a:pathLst>
              <a:path w="4810310" h="3401568">
                <a:moveTo>
                  <a:pt x="781270" y="0"/>
                </a:moveTo>
                <a:lnTo>
                  <a:pt x="4810310" y="0"/>
                </a:lnTo>
                <a:lnTo>
                  <a:pt x="4810310" y="3401568"/>
                </a:lnTo>
                <a:lnTo>
                  <a:pt x="0" y="3401568"/>
                </a:lnTo>
                <a:lnTo>
                  <a:pt x="1963" y="3397912"/>
                </a:lnTo>
                <a:cubicBezTo>
                  <a:pt x="454182" y="2512619"/>
                  <a:pt x="736170" y="1430108"/>
                  <a:pt x="776876" y="254399"/>
                </a:cubicBezTo>
                <a:close/>
              </a:path>
            </a:pathLst>
          </a:cu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601DD492-9BC9-40D4-9887-831589B4F25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6515" r="2" b="1407"/>
          <a:stretch/>
        </p:blipFill>
        <p:spPr>
          <a:xfrm>
            <a:off x="3189428" y="3456432"/>
            <a:ext cx="4925479" cy="3401568"/>
          </a:xfrm>
          <a:custGeom>
            <a:avLst/>
            <a:gdLst/>
            <a:ahLst/>
            <a:cxnLst/>
            <a:rect l="l" t="t" r="r" b="b"/>
            <a:pathLst>
              <a:path w="4925479" h="3364992">
                <a:moveTo>
                  <a:pt x="749362" y="0"/>
                </a:moveTo>
                <a:lnTo>
                  <a:pt x="4925479" y="0"/>
                </a:lnTo>
                <a:lnTo>
                  <a:pt x="4921868" y="209033"/>
                </a:lnTo>
                <a:cubicBezTo>
                  <a:pt x="4884554" y="1286766"/>
                  <a:pt x="4644496" y="2286187"/>
                  <a:pt x="4256422" y="3127175"/>
                </a:cubicBezTo>
                <a:lnTo>
                  <a:pt x="4134952" y="3364992"/>
                </a:lnTo>
                <a:lnTo>
                  <a:pt x="0" y="3364992"/>
                </a:lnTo>
                <a:lnTo>
                  <a:pt x="79008" y="3202330"/>
                </a:lnTo>
                <a:cubicBezTo>
                  <a:pt x="467082" y="2361343"/>
                  <a:pt x="707140" y="1361922"/>
                  <a:pt x="744454" y="284189"/>
                </a:cubicBezTo>
                <a:close/>
              </a:path>
            </a:pathLst>
          </a:cu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448056" y="2258568"/>
            <a:ext cx="2807208" cy="39227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228600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EVIDENCIAS FOTOGRÁFICAS</a:t>
            </a:r>
          </a:p>
          <a:p>
            <a:pPr indent="-228600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SISTEMA DE PROTECCIÓN INTEGRAL DE LAS NIÑAS, NIÑOS Y ADOLESCENTES SIPINNA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7E1FA5E-E2CE-5737-CEDB-0FEF0B80D94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2" r="20432" b="1"/>
          <a:stretch/>
        </p:blipFill>
        <p:spPr>
          <a:xfrm>
            <a:off x="7404372" y="10"/>
            <a:ext cx="4787628" cy="3401558"/>
          </a:xfrm>
          <a:custGeom>
            <a:avLst/>
            <a:gdLst/>
            <a:ahLst/>
            <a:cxnLst/>
            <a:rect l="l" t="t" r="r" b="b"/>
            <a:pathLst>
              <a:path w="4787628" h="3401568">
                <a:moveTo>
                  <a:pt x="0" y="0"/>
                </a:moveTo>
                <a:lnTo>
                  <a:pt x="4787628" y="0"/>
                </a:lnTo>
                <a:lnTo>
                  <a:pt x="4787628" y="3401568"/>
                </a:lnTo>
                <a:lnTo>
                  <a:pt x="762748" y="3401568"/>
                </a:lnTo>
                <a:lnTo>
                  <a:pt x="751436" y="2963954"/>
                </a:lnTo>
                <a:cubicBezTo>
                  <a:pt x="698408" y="1942163"/>
                  <a:pt x="463174" y="995044"/>
                  <a:pt x="93264" y="192283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21910791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D6242067-7E92-D6DF-3D52-3978CFBCCC70}"/>
              </a:ext>
            </a:extLst>
          </p:cNvPr>
          <p:cNvSpPr txBox="1"/>
          <p:nvPr/>
        </p:nvSpPr>
        <p:spPr>
          <a:xfrm>
            <a:off x="2604246" y="302083"/>
            <a:ext cx="69835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2000" b="1" dirty="0"/>
              <a:t>DIRECCIÓN GENERAL DE ASUNTOS JURÍDICOS</a:t>
            </a:r>
            <a:endParaRPr lang="es-ES_tradnl" sz="2000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3F339E1-A68D-98D0-6DF3-CDDF4730A5DD}"/>
              </a:ext>
            </a:extLst>
          </p:cNvPr>
          <p:cNvSpPr txBox="1"/>
          <p:nvPr/>
        </p:nvSpPr>
        <p:spPr>
          <a:xfrm>
            <a:off x="226503" y="777829"/>
            <a:ext cx="11615129" cy="375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s-MX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 EL TERCER TRIMESTRE SE OBTUVO UN </a:t>
            </a:r>
            <a:r>
              <a:rPr lang="es-MX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386.95</a:t>
            </a:r>
            <a:r>
              <a:rPr lang="es-MX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%</a:t>
            </a:r>
            <a:r>
              <a:rPr lang="es-MX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EN EL COMPONENTE DE SEGUIMIENTO A PROCEDIMIENTOS JURÍDICOS</a:t>
            </a:r>
            <a:endParaRPr lang="es-MX" sz="18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594534AF-7B3F-CD46-AE90-F22D12C7169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58773330"/>
              </p:ext>
            </p:extLst>
          </p:nvPr>
        </p:nvGraphicFramePr>
        <p:xfrm>
          <a:off x="2395305" y="1635348"/>
          <a:ext cx="7401390" cy="50194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7859682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D6242067-7E92-D6DF-3D52-3978CFBCCC70}"/>
              </a:ext>
            </a:extLst>
          </p:cNvPr>
          <p:cNvSpPr txBox="1"/>
          <p:nvPr/>
        </p:nvSpPr>
        <p:spPr>
          <a:xfrm>
            <a:off x="630936" y="639520"/>
            <a:ext cx="3429000" cy="171907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/>
            </a:pPr>
            <a:r>
              <a:rPr lang="en-US" sz="26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DIRECCIÓN GENERAL DE ASUNTOS JURÍDICOS</a:t>
            </a:r>
            <a:endParaRPr lang="en-US" sz="26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3F339E1-A68D-98D0-6DF3-CDDF4730A5DD}"/>
              </a:ext>
            </a:extLst>
          </p:cNvPr>
          <p:cNvSpPr txBox="1"/>
          <p:nvPr/>
        </p:nvSpPr>
        <p:spPr>
          <a:xfrm>
            <a:off x="630936" y="2807208"/>
            <a:ext cx="3429000" cy="34107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algn="just" defTabSz="914400">
              <a:lnSpc>
                <a:spcPct val="90000"/>
              </a:lnSpc>
              <a:spcAft>
                <a:spcPts val="800"/>
              </a:spcAft>
            </a:pPr>
            <a:r>
              <a:rPr lang="en-US" sz="2200" dirty="0">
                <a:effectLst/>
              </a:rPr>
              <a:t>SE OBTUVO </a:t>
            </a:r>
            <a:r>
              <a:rPr lang="en-US" sz="2200" b="1" dirty="0"/>
              <a:t>75.75</a:t>
            </a:r>
            <a:r>
              <a:rPr lang="en-US" sz="2200" b="1" dirty="0">
                <a:effectLst/>
              </a:rPr>
              <a:t>%</a:t>
            </a:r>
            <a:r>
              <a:rPr lang="en-US" sz="2200" dirty="0">
                <a:effectLst/>
              </a:rPr>
              <a:t> EN LA REVISIÓN DE PROYECTOS JURIDICOS; SE SUPERÓ LA META CON UN </a:t>
            </a:r>
            <a:r>
              <a:rPr lang="en-US" sz="2200" b="1" dirty="0">
                <a:effectLst/>
              </a:rPr>
              <a:t>513.33%</a:t>
            </a:r>
            <a:r>
              <a:rPr lang="en-US" sz="2200" dirty="0">
                <a:effectLst/>
              </a:rPr>
              <a:t> EN LA ELABORACIÓN DE PROYECTOS JURÍDICOS DE DEMANDA; Y </a:t>
            </a:r>
            <a:r>
              <a:rPr lang="en-US" sz="2200" dirty="0"/>
              <a:t>ASIMISMO, EN LA PRESENTACIÓN DE RECURSOS NECESARIOS DE JUICIOS DE GARANTIA CON EL </a:t>
            </a:r>
            <a:r>
              <a:rPr lang="en-US" sz="2200" dirty="0">
                <a:effectLst/>
              </a:rPr>
              <a:t> </a:t>
            </a:r>
            <a:r>
              <a:rPr lang="en-US" sz="2200" b="1" dirty="0"/>
              <a:t>113.33</a:t>
            </a:r>
            <a:r>
              <a:rPr lang="en-US" sz="2200" b="1" dirty="0">
                <a:effectLst/>
              </a:rPr>
              <a:t>% DE AVANCE</a:t>
            </a:r>
            <a:r>
              <a:rPr lang="en-US" sz="2200" dirty="0">
                <a:effectLst/>
              </a:rPr>
              <a:t>.</a:t>
            </a:r>
            <a:endParaRPr lang="en-US" sz="2200" b="1" dirty="0">
              <a:effectLst/>
            </a:endParaRP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012338FC-2524-7E4B-8009-C5897D380D8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66888294"/>
              </p:ext>
            </p:extLst>
          </p:nvPr>
        </p:nvGraphicFramePr>
        <p:xfrm>
          <a:off x="4654296" y="640080"/>
          <a:ext cx="6903720" cy="55778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CuadroTexto 5">
            <a:extLst>
              <a:ext uri="{FF2B5EF4-FFF2-40B4-BE49-F238E27FC236}">
                <a16:creationId xmlns:a16="http://schemas.microsoft.com/office/drawing/2014/main" id="{C41F58AE-1F2E-3067-1387-383D934EA00B}"/>
              </a:ext>
            </a:extLst>
          </p:cNvPr>
          <p:cNvSpPr txBox="1"/>
          <p:nvPr/>
        </p:nvSpPr>
        <p:spPr>
          <a:xfrm>
            <a:off x="6177396" y="4979616"/>
            <a:ext cx="59747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/>
              <a:t>75.75%</a:t>
            </a:r>
            <a:endParaRPr lang="es-MX" sz="900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1DD72CC-44F7-9A54-80A4-F83ADCE26DFF}"/>
              </a:ext>
            </a:extLst>
          </p:cNvPr>
          <p:cNvSpPr txBox="1"/>
          <p:nvPr/>
        </p:nvSpPr>
        <p:spPr>
          <a:xfrm>
            <a:off x="7745210" y="1855954"/>
            <a:ext cx="72189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b="1" dirty="0"/>
              <a:t>513.33%</a:t>
            </a:r>
            <a:endParaRPr lang="es-MX" sz="900" b="1" dirty="0"/>
          </a:p>
        </p:txBody>
      </p:sp>
    </p:spTree>
    <p:extLst>
      <p:ext uri="{BB962C8B-B14F-4D97-AF65-F5344CB8AC3E}">
        <p14:creationId xmlns:p14="http://schemas.microsoft.com/office/powerpoint/2010/main" val="5395939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477981" y="1122363"/>
            <a:ext cx="4023360" cy="320413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700" b="1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EVIDENCIAS FOTOGRÁFICAS DE LA DIRECCIÓN GENERAL DE ASUNTOS JURÍDICOS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C4464926-E155-4426-0754-1FA6FE67C5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5977141" y="-69808"/>
            <a:ext cx="4621295" cy="68463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5815842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D6242067-7E92-D6DF-3D52-3978CFBCCC70}"/>
              </a:ext>
            </a:extLst>
          </p:cNvPr>
          <p:cNvSpPr txBox="1"/>
          <p:nvPr/>
        </p:nvSpPr>
        <p:spPr>
          <a:xfrm>
            <a:off x="2604246" y="302083"/>
            <a:ext cx="6983506" cy="6481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2000" b="1" dirty="0"/>
              <a:t>DIRECCIÓN DE DERECHOS HUMANOS Y GRUPOS VULNERABLES</a:t>
            </a:r>
            <a:endParaRPr lang="es-ES_tradnl" sz="2000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3F339E1-A68D-98D0-6DF3-CDDF4730A5DD}"/>
              </a:ext>
            </a:extLst>
          </p:cNvPr>
          <p:cNvSpPr txBox="1"/>
          <p:nvPr/>
        </p:nvSpPr>
        <p:spPr>
          <a:xfrm>
            <a:off x="471639" y="948414"/>
            <a:ext cx="11277714" cy="6719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s-MX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 PERIODO QUE SE INFORMA, LA DIRECCIÓN</a:t>
            </a:r>
            <a:r>
              <a:rPr lang="es-MX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OBTUVO UN </a:t>
            </a:r>
            <a:r>
              <a:rPr lang="es-MX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100%</a:t>
            </a:r>
            <a:r>
              <a:rPr lang="es-MX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CUMPLIMIENTO EN EL COMPONENTE DE </a:t>
            </a:r>
            <a:r>
              <a:rPr lang="es-MX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ATENCIÓN A QUEJAS EN MATERIA DE DERECHOS HUMANOS</a:t>
            </a:r>
            <a:endParaRPr lang="es-MX" sz="18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0DAF1605-A854-B949-83E5-62D4D32461E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22199959"/>
              </p:ext>
            </p:extLst>
          </p:nvPr>
        </p:nvGraphicFramePr>
        <p:xfrm>
          <a:off x="2395305" y="1435100"/>
          <a:ext cx="7401390" cy="51838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5845777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D6242067-7E92-D6DF-3D52-3978CFBCCC70}"/>
              </a:ext>
            </a:extLst>
          </p:cNvPr>
          <p:cNvSpPr txBox="1"/>
          <p:nvPr/>
        </p:nvSpPr>
        <p:spPr>
          <a:xfrm>
            <a:off x="2604246" y="302083"/>
            <a:ext cx="6983506" cy="6481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2000" b="1" dirty="0"/>
              <a:t>DIRECCIÓN DE DERECHOS HUMANOS Y GRUPOS VULNERABLES</a:t>
            </a:r>
            <a:endParaRPr lang="es-ES_tradnl" sz="2000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3F339E1-A68D-98D0-6DF3-CDDF4730A5DD}"/>
              </a:ext>
            </a:extLst>
          </p:cNvPr>
          <p:cNvSpPr txBox="1"/>
          <p:nvPr/>
        </p:nvSpPr>
        <p:spPr>
          <a:xfrm>
            <a:off x="471639" y="948414"/>
            <a:ext cx="11277714" cy="6719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s-MX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ASIMISMO, SE OBTUVO </a:t>
            </a:r>
            <a:r>
              <a:rPr lang="es-MX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 </a:t>
            </a:r>
            <a:r>
              <a:rPr lang="es-MX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100</a:t>
            </a:r>
            <a:r>
              <a:rPr lang="es-MX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% DE CUMPLIMIENTO</a:t>
            </a:r>
            <a:r>
              <a:rPr lang="es-MX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EN EL COMPONENTE DE </a:t>
            </a:r>
            <a:r>
              <a:rPr lang="es-MX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ASESORÍAS JURÍDICAS, CAPACITACIÓN Y ATENCIÓN A QUEJAS EN MATERIA DE DERECHOS HUMANOS </a:t>
            </a:r>
            <a:endParaRPr lang="es-MX" sz="18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06EFA798-DBB1-B142-BC70-997BC44545C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04431458"/>
              </p:ext>
            </p:extLst>
          </p:nvPr>
        </p:nvGraphicFramePr>
        <p:xfrm>
          <a:off x="1493652" y="1770077"/>
          <a:ext cx="9204695" cy="47858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CuadroTexto 7">
            <a:extLst>
              <a:ext uri="{FF2B5EF4-FFF2-40B4-BE49-F238E27FC236}">
                <a16:creationId xmlns:a16="http://schemas.microsoft.com/office/drawing/2014/main" id="{9990A647-EA2D-A874-B99A-63A6246F80AB}"/>
              </a:ext>
            </a:extLst>
          </p:cNvPr>
          <p:cNvSpPr txBox="1"/>
          <p:nvPr/>
        </p:nvSpPr>
        <p:spPr>
          <a:xfrm>
            <a:off x="5626926" y="2832100"/>
            <a:ext cx="5597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200" b="1" dirty="0"/>
              <a:t>100%</a:t>
            </a:r>
          </a:p>
        </p:txBody>
      </p:sp>
    </p:spTree>
    <p:extLst>
      <p:ext uri="{BB962C8B-B14F-4D97-AF65-F5344CB8AC3E}">
        <p14:creationId xmlns:p14="http://schemas.microsoft.com/office/powerpoint/2010/main" val="293662864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4654295" y="381000"/>
            <a:ext cx="6894576" cy="20030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indent="-228600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EVIDENCIAS FOTOGRÁFICAS</a:t>
            </a:r>
          </a:p>
          <a:p>
            <a:pPr indent="-228600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DIRECCIÓN DE DERECHOS HUMANOS Y GRUPO VULNERABLES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68F2D1FF-7855-BA94-E45A-BF73BBEB36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75"/>
          <a:stretch/>
        </p:blipFill>
        <p:spPr bwMode="auto">
          <a:xfrm>
            <a:off x="8" y="2668687"/>
            <a:ext cx="6095992" cy="4189309"/>
          </a:xfrm>
          <a:custGeom>
            <a:avLst/>
            <a:gdLst/>
            <a:ahLst/>
            <a:cxnLst/>
            <a:rect l="l" t="t" r="r" b="b"/>
            <a:pathLst>
              <a:path w="6005375" h="4189309">
                <a:moveTo>
                  <a:pt x="5422311" y="873"/>
                </a:moveTo>
                <a:cubicBezTo>
                  <a:pt x="5467738" y="-1249"/>
                  <a:pt x="5513346" y="499"/>
                  <a:pt x="5558643" y="6137"/>
                </a:cubicBezTo>
                <a:cubicBezTo>
                  <a:pt x="5633356" y="13367"/>
                  <a:pt x="5708323" y="18441"/>
                  <a:pt x="5783036" y="26052"/>
                </a:cubicBezTo>
                <a:cubicBezTo>
                  <a:pt x="5816269" y="29477"/>
                  <a:pt x="5849884" y="16792"/>
                  <a:pt x="5882612" y="28462"/>
                </a:cubicBezTo>
                <a:cubicBezTo>
                  <a:pt x="5909726" y="38166"/>
                  <a:pt x="5937089" y="43856"/>
                  <a:pt x="5964555" y="46416"/>
                </a:cubicBezTo>
                <a:lnTo>
                  <a:pt x="5997178" y="46088"/>
                </a:lnTo>
                <a:lnTo>
                  <a:pt x="5995170" y="275470"/>
                </a:lnTo>
                <a:cubicBezTo>
                  <a:pt x="5993432" y="411056"/>
                  <a:pt x="5993035" y="546624"/>
                  <a:pt x="5999656" y="682159"/>
                </a:cubicBezTo>
                <a:cubicBezTo>
                  <a:pt x="6009854" y="891918"/>
                  <a:pt x="6003364" y="1101545"/>
                  <a:pt x="5999656" y="1311172"/>
                </a:cubicBezTo>
                <a:cubicBezTo>
                  <a:pt x="5992506" y="1713210"/>
                  <a:pt x="6003364" y="2114718"/>
                  <a:pt x="5998730" y="2516227"/>
                </a:cubicBezTo>
                <a:cubicBezTo>
                  <a:pt x="5996744" y="2694204"/>
                  <a:pt x="5998994" y="2871916"/>
                  <a:pt x="6003364" y="3049893"/>
                </a:cubicBezTo>
                <a:cubicBezTo>
                  <a:pt x="6009720" y="3304015"/>
                  <a:pt x="5999922" y="3558268"/>
                  <a:pt x="5989196" y="3812257"/>
                </a:cubicBezTo>
                <a:cubicBezTo>
                  <a:pt x="5985594" y="3882097"/>
                  <a:pt x="5984646" y="3952020"/>
                  <a:pt x="5986348" y="4021878"/>
                </a:cubicBezTo>
                <a:lnTo>
                  <a:pt x="5996786" y="4189309"/>
                </a:lnTo>
                <a:lnTo>
                  <a:pt x="0" y="4189309"/>
                </a:lnTo>
                <a:lnTo>
                  <a:pt x="0" y="27247"/>
                </a:lnTo>
                <a:lnTo>
                  <a:pt x="495" y="27408"/>
                </a:lnTo>
                <a:cubicBezTo>
                  <a:pt x="5176" y="27551"/>
                  <a:pt x="10686" y="26465"/>
                  <a:pt x="17314" y="23896"/>
                </a:cubicBezTo>
                <a:cubicBezTo>
                  <a:pt x="33823" y="19050"/>
                  <a:pt x="50862" y="16234"/>
                  <a:pt x="68053" y="15524"/>
                </a:cubicBezTo>
                <a:cubicBezTo>
                  <a:pt x="200481" y="-1093"/>
                  <a:pt x="333037" y="3346"/>
                  <a:pt x="466100" y="8801"/>
                </a:cubicBezTo>
                <a:cubicBezTo>
                  <a:pt x="697850" y="18187"/>
                  <a:pt x="929854" y="29096"/>
                  <a:pt x="1161985" y="25798"/>
                </a:cubicBezTo>
                <a:cubicBezTo>
                  <a:pt x="1397540" y="22373"/>
                  <a:pt x="1632588" y="29604"/>
                  <a:pt x="1867890" y="39117"/>
                </a:cubicBezTo>
                <a:cubicBezTo>
                  <a:pt x="1971017" y="43050"/>
                  <a:pt x="2074779" y="46982"/>
                  <a:pt x="2176256" y="17680"/>
                </a:cubicBezTo>
                <a:cubicBezTo>
                  <a:pt x="2199190" y="12314"/>
                  <a:pt x="2223101" y="12834"/>
                  <a:pt x="2245769" y="19202"/>
                </a:cubicBezTo>
                <a:cubicBezTo>
                  <a:pt x="2359678" y="45713"/>
                  <a:pt x="2474221" y="53578"/>
                  <a:pt x="2589398" y="27447"/>
                </a:cubicBezTo>
                <a:cubicBezTo>
                  <a:pt x="2721802" y="-1220"/>
                  <a:pt x="2858087" y="-7347"/>
                  <a:pt x="2992519" y="9308"/>
                </a:cubicBezTo>
                <a:cubicBezTo>
                  <a:pt x="3115435" y="23008"/>
                  <a:pt x="3238984" y="37849"/>
                  <a:pt x="3362153" y="26813"/>
                </a:cubicBezTo>
                <a:cubicBezTo>
                  <a:pt x="3556737" y="9308"/>
                  <a:pt x="3751067" y="24530"/>
                  <a:pt x="3945651" y="29223"/>
                </a:cubicBezTo>
                <a:cubicBezTo>
                  <a:pt x="4010343" y="30745"/>
                  <a:pt x="4075416" y="44064"/>
                  <a:pt x="4139727" y="32141"/>
                </a:cubicBezTo>
                <a:cubicBezTo>
                  <a:pt x="4241079" y="13367"/>
                  <a:pt x="4341288" y="20597"/>
                  <a:pt x="4442766" y="31126"/>
                </a:cubicBezTo>
                <a:cubicBezTo>
                  <a:pt x="4637096" y="51422"/>
                  <a:pt x="4831299" y="61189"/>
                  <a:pt x="5024742" y="23134"/>
                </a:cubicBezTo>
                <a:cubicBezTo>
                  <a:pt x="5084742" y="11211"/>
                  <a:pt x="5144359" y="4361"/>
                  <a:pt x="5205373" y="20344"/>
                </a:cubicBezTo>
                <a:cubicBezTo>
                  <a:pt x="5232315" y="26496"/>
                  <a:pt x="5260361" y="25976"/>
                  <a:pt x="5287062" y="18822"/>
                </a:cubicBezTo>
                <a:cubicBezTo>
                  <a:pt x="5331637" y="8985"/>
                  <a:pt x="5376883" y="2995"/>
                  <a:pt x="5422311" y="873"/>
                </a:cubicBezTo>
                <a:close/>
              </a:path>
            </a:pathLst>
          </a:custGeom>
          <a:noFill/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CB51B60C-80FD-43E1-564F-3C87A7BB7E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68" r="-3" b="-3"/>
          <a:stretch/>
        </p:blipFill>
        <p:spPr bwMode="auto">
          <a:xfrm>
            <a:off x="6019800" y="2657872"/>
            <a:ext cx="6172193" cy="4200116"/>
          </a:xfrm>
          <a:custGeom>
            <a:avLst/>
            <a:gdLst/>
            <a:ahLst/>
            <a:cxnLst/>
            <a:rect l="l" t="t" r="r" b="b"/>
            <a:pathLst>
              <a:path w="6006950" h="4200116">
                <a:moveTo>
                  <a:pt x="1035902" y="878"/>
                </a:moveTo>
                <a:cubicBezTo>
                  <a:pt x="1135908" y="5076"/>
                  <a:pt x="1234824" y="23223"/>
                  <a:pt x="1334526" y="31024"/>
                </a:cubicBezTo>
                <a:cubicBezTo>
                  <a:pt x="1429408" y="38508"/>
                  <a:pt x="1524290" y="49417"/>
                  <a:pt x="1619679" y="34449"/>
                </a:cubicBezTo>
                <a:cubicBezTo>
                  <a:pt x="1713242" y="21726"/>
                  <a:pt x="1807870" y="18745"/>
                  <a:pt x="1902041" y="25570"/>
                </a:cubicBezTo>
                <a:cubicBezTo>
                  <a:pt x="2006183" y="30770"/>
                  <a:pt x="2110071" y="48021"/>
                  <a:pt x="2214847" y="33561"/>
                </a:cubicBezTo>
                <a:cubicBezTo>
                  <a:pt x="2228052" y="32216"/>
                  <a:pt x="2241384" y="33954"/>
                  <a:pt x="2253790" y="38635"/>
                </a:cubicBezTo>
                <a:cubicBezTo>
                  <a:pt x="2294520" y="52169"/>
                  <a:pt x="2338397" y="53007"/>
                  <a:pt x="2379622" y="41045"/>
                </a:cubicBezTo>
                <a:cubicBezTo>
                  <a:pt x="2431756" y="27168"/>
                  <a:pt x="2486503" y="26254"/>
                  <a:pt x="2539069" y="38381"/>
                </a:cubicBezTo>
                <a:cubicBezTo>
                  <a:pt x="2617207" y="55379"/>
                  <a:pt x="2695598" y="72123"/>
                  <a:pt x="2776908" y="58169"/>
                </a:cubicBezTo>
                <a:cubicBezTo>
                  <a:pt x="2824222" y="50178"/>
                  <a:pt x="2868111" y="30770"/>
                  <a:pt x="2914791" y="21637"/>
                </a:cubicBezTo>
                <a:cubicBezTo>
                  <a:pt x="3049249" y="-4620"/>
                  <a:pt x="3184976" y="3244"/>
                  <a:pt x="3320703" y="12124"/>
                </a:cubicBezTo>
                <a:cubicBezTo>
                  <a:pt x="3453259" y="20876"/>
                  <a:pt x="3585179" y="38888"/>
                  <a:pt x="3718496" y="36225"/>
                </a:cubicBezTo>
                <a:cubicBezTo>
                  <a:pt x="3746884" y="36440"/>
                  <a:pt x="3775210" y="38812"/>
                  <a:pt x="3803230" y="43328"/>
                </a:cubicBezTo>
                <a:cubicBezTo>
                  <a:pt x="3907245" y="57028"/>
                  <a:pt x="4011767" y="69966"/>
                  <a:pt x="4114640" y="42313"/>
                </a:cubicBezTo>
                <a:cubicBezTo>
                  <a:pt x="4206871" y="17312"/>
                  <a:pt x="4303111" y="10677"/>
                  <a:pt x="4397891" y="22779"/>
                </a:cubicBezTo>
                <a:cubicBezTo>
                  <a:pt x="4522696" y="39130"/>
                  <a:pt x="4648846" y="42707"/>
                  <a:pt x="4774374" y="33434"/>
                </a:cubicBezTo>
                <a:cubicBezTo>
                  <a:pt x="4813773" y="29515"/>
                  <a:pt x="4853387" y="28107"/>
                  <a:pt x="4892977" y="29248"/>
                </a:cubicBezTo>
                <a:cubicBezTo>
                  <a:pt x="5181681" y="42440"/>
                  <a:pt x="5471273" y="25062"/>
                  <a:pt x="5759471" y="55759"/>
                </a:cubicBezTo>
                <a:cubicBezTo>
                  <a:pt x="5805028" y="61131"/>
                  <a:pt x="5850896" y="61524"/>
                  <a:pt x="5896277" y="57017"/>
                </a:cubicBezTo>
                <a:lnTo>
                  <a:pt x="6006950" y="33749"/>
                </a:lnTo>
                <a:lnTo>
                  <a:pt x="6006950" y="4200116"/>
                </a:lnTo>
                <a:lnTo>
                  <a:pt x="13501" y="4200116"/>
                </a:lnTo>
                <a:lnTo>
                  <a:pt x="28554" y="3862213"/>
                </a:lnTo>
                <a:cubicBezTo>
                  <a:pt x="30457" y="3736758"/>
                  <a:pt x="27411" y="3611386"/>
                  <a:pt x="15626" y="3486312"/>
                </a:cubicBezTo>
                <a:cubicBezTo>
                  <a:pt x="-847" y="3333707"/>
                  <a:pt x="-4304" y="3179990"/>
                  <a:pt x="5296" y="3026802"/>
                </a:cubicBezTo>
                <a:cubicBezTo>
                  <a:pt x="11786" y="2939137"/>
                  <a:pt x="18539" y="2851472"/>
                  <a:pt x="22776" y="2763676"/>
                </a:cubicBezTo>
                <a:cubicBezTo>
                  <a:pt x="28180" y="2638786"/>
                  <a:pt x="25173" y="2513673"/>
                  <a:pt x="13771" y="2389181"/>
                </a:cubicBezTo>
                <a:cubicBezTo>
                  <a:pt x="4237" y="2294247"/>
                  <a:pt x="3177" y="2198663"/>
                  <a:pt x="10593" y="2103543"/>
                </a:cubicBezTo>
                <a:cubicBezTo>
                  <a:pt x="25690" y="1941590"/>
                  <a:pt x="9931" y="1779636"/>
                  <a:pt x="5032" y="1617814"/>
                </a:cubicBezTo>
                <a:cubicBezTo>
                  <a:pt x="-3577" y="1320125"/>
                  <a:pt x="20393" y="1022570"/>
                  <a:pt x="9666" y="724882"/>
                </a:cubicBezTo>
                <a:cubicBezTo>
                  <a:pt x="3841" y="577627"/>
                  <a:pt x="16420" y="430504"/>
                  <a:pt x="9666" y="283249"/>
                </a:cubicBezTo>
                <a:cubicBezTo>
                  <a:pt x="6885" y="230875"/>
                  <a:pt x="4568" y="178502"/>
                  <a:pt x="3409" y="126111"/>
                </a:cubicBezTo>
                <a:lnTo>
                  <a:pt x="3819" y="33427"/>
                </a:lnTo>
                <a:lnTo>
                  <a:pt x="31797" y="28723"/>
                </a:lnTo>
                <a:cubicBezTo>
                  <a:pt x="147177" y="14068"/>
                  <a:pt x="264046" y="13354"/>
                  <a:pt x="379873" y="26711"/>
                </a:cubicBezTo>
                <a:cubicBezTo>
                  <a:pt x="443931" y="35083"/>
                  <a:pt x="508243" y="47768"/>
                  <a:pt x="573442" y="35083"/>
                </a:cubicBezTo>
                <a:cubicBezTo>
                  <a:pt x="579581" y="33992"/>
                  <a:pt x="585759" y="36757"/>
                  <a:pt x="589044" y="42060"/>
                </a:cubicBezTo>
                <a:cubicBezTo>
                  <a:pt x="621264" y="81382"/>
                  <a:pt x="663123" y="80114"/>
                  <a:pt x="705871" y="67429"/>
                </a:cubicBezTo>
                <a:cubicBezTo>
                  <a:pt x="733929" y="58740"/>
                  <a:pt x="761430" y="48326"/>
                  <a:pt x="788194" y="36225"/>
                </a:cubicBezTo>
                <a:cubicBezTo>
                  <a:pt x="835052" y="16792"/>
                  <a:pt x="884827" y="5299"/>
                  <a:pt x="935464" y="2230"/>
                </a:cubicBezTo>
                <a:cubicBezTo>
                  <a:pt x="969111" y="-370"/>
                  <a:pt x="1002567" y="-521"/>
                  <a:pt x="1035902" y="878"/>
                </a:cubicBezTo>
                <a:close/>
              </a:path>
            </a:pathLst>
          </a:custGeom>
          <a:noFill/>
        </p:spPr>
      </p:pic>
    </p:spTree>
    <p:extLst>
      <p:ext uri="{BB962C8B-B14F-4D97-AF65-F5344CB8AC3E}">
        <p14:creationId xmlns:p14="http://schemas.microsoft.com/office/powerpoint/2010/main" val="324357279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C71CB50-AE0B-88C8-4E7A-9D695BB2B3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24223"/>
            <a:ext cx="10515600" cy="1211656"/>
          </a:xfrm>
        </p:spPr>
        <p:txBody>
          <a:bodyPr>
            <a:normAutofit/>
          </a:bodyPr>
          <a:lstStyle/>
          <a:p>
            <a:pPr algn="ctr"/>
            <a:r>
              <a:rPr lang="es-MX" sz="8000" dirty="0">
                <a:latin typeface="Gotham-MediumItalic" panose="02000604030000020004" pitchFamily="2" charset="0"/>
                <a:cs typeface="Arial" panose="020B0604020202020204" pitchFamily="34" charset="0"/>
              </a:rPr>
              <a:t>¡¡GRACIAS!!</a:t>
            </a:r>
          </a:p>
        </p:txBody>
      </p:sp>
    </p:spTree>
    <p:extLst>
      <p:ext uri="{BB962C8B-B14F-4D97-AF65-F5344CB8AC3E}">
        <p14:creationId xmlns:p14="http://schemas.microsoft.com/office/powerpoint/2010/main" val="29582331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D6242067-7E92-D6DF-3D52-3978CFBCCC70}"/>
              </a:ext>
            </a:extLst>
          </p:cNvPr>
          <p:cNvSpPr txBox="1"/>
          <p:nvPr/>
        </p:nvSpPr>
        <p:spPr>
          <a:xfrm>
            <a:off x="630936" y="639520"/>
            <a:ext cx="3429000" cy="171907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/>
            </a:pPr>
            <a:r>
              <a:rPr lang="en-US" sz="2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COMPONENTE</a:t>
            </a:r>
            <a:r>
              <a:rPr lang="en-US" sz="22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                                     </a:t>
            </a:r>
          </a:p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/>
            </a:pPr>
            <a:r>
              <a:rPr lang="en-US" sz="22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DIRECCIÓN GENERAL DEL HONORABLE CUERPO DE BOMBEROS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3F339E1-A68D-98D0-6DF3-CDDF4730A5DD}"/>
              </a:ext>
            </a:extLst>
          </p:cNvPr>
          <p:cNvSpPr txBox="1"/>
          <p:nvPr/>
        </p:nvSpPr>
        <p:spPr>
          <a:xfrm>
            <a:off x="643278" y="2807208"/>
            <a:ext cx="3565864" cy="3410712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indent="-228600" algn="just" defTabSz="914400">
              <a:lnSpc>
                <a:spcPct val="9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b="1" dirty="0">
                <a:effectLst/>
              </a:rPr>
              <a:t>SE ALCANZÓ UN </a:t>
            </a:r>
            <a:r>
              <a:rPr lang="en-US" sz="2800" b="1" dirty="0"/>
              <a:t>360</a:t>
            </a:r>
            <a:r>
              <a:rPr lang="en-US" sz="2800" b="1" dirty="0">
                <a:effectLst/>
              </a:rPr>
              <a:t>% </a:t>
            </a:r>
            <a:r>
              <a:rPr lang="en-US" sz="2800" dirty="0">
                <a:effectLst/>
              </a:rPr>
              <a:t>DE AVANCE, YA QUE SE LLEVARON A CABO 4500 COMITÉS CIUDADANOS EN LAS REGIONES COMO, 251, 259, 245 ENTRE OTRAS, DE LOS 1250 PLANEADOS.</a:t>
            </a:r>
            <a:endParaRPr lang="en-US" sz="2800" b="1" dirty="0">
              <a:effectLst/>
            </a:endParaRP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00000000-0008-0000-05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60718214"/>
              </p:ext>
            </p:extLst>
          </p:nvPr>
        </p:nvGraphicFramePr>
        <p:xfrm>
          <a:off x="4654296" y="640080"/>
          <a:ext cx="6903720" cy="55778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568179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D6242067-7E92-D6DF-3D52-3978CFBCCC70}"/>
              </a:ext>
            </a:extLst>
          </p:cNvPr>
          <p:cNvSpPr txBox="1"/>
          <p:nvPr/>
        </p:nvSpPr>
        <p:spPr>
          <a:xfrm>
            <a:off x="685686" y="247476"/>
            <a:ext cx="1127771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2000" b="1" dirty="0">
                <a:latin typeface="Gotham-MediumItalic" panose="02000604030000020004" pitchFamily="2" charset="0"/>
              </a:rPr>
              <a:t>DIRECCIÓN GENERAL DEL HONORABLE CUERPO DE BOMBEROS</a:t>
            </a:r>
            <a:endParaRPr lang="es-ES_tradnl" sz="2000" dirty="0">
              <a:latin typeface="Gotham-MediumItalic" panose="02000604030000020004" pitchFamily="2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3F339E1-A68D-98D0-6DF3-CDDF4730A5DD}"/>
              </a:ext>
            </a:extLst>
          </p:cNvPr>
          <p:cNvSpPr txBox="1"/>
          <p:nvPr/>
        </p:nvSpPr>
        <p:spPr>
          <a:xfrm>
            <a:off x="359465" y="686102"/>
            <a:ext cx="11351566" cy="1465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4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BOMBEROS SUPERÓ LA META </a:t>
            </a:r>
            <a:r>
              <a:rPr lang="es-ES" sz="1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EN CAPACITACIÓN A EMPRESAS PÚBLICAS Y PRIVADAS OBTENIENDO EL </a:t>
            </a:r>
            <a:r>
              <a:rPr lang="es-ES" sz="14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350.13</a:t>
            </a:r>
            <a:r>
              <a:rPr lang="es-ES" sz="1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% DANDO CAPACITACIÓN DE PREVENCIÓN DE INCENDIOS, EN USO DE EXTINTORES Y PRIMEROS AUXILIOS; EN LO REFERENTE A LOS EVENTOS MASIVOS SE OBTUVO EL </a:t>
            </a:r>
            <a:r>
              <a:rPr lang="es-ES" sz="14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207.60%</a:t>
            </a:r>
            <a:r>
              <a:rPr lang="es-ES" sz="1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 DE CUMPLIMIENTO, YA QUE SE ATENDIERON CADA UNO DE LOS EVENTOS SOLICITADOS; EN LA LA CAPACITACIÓN A NIÑOS Y NIÑAS OBTUVO EL </a:t>
            </a:r>
            <a:r>
              <a:rPr lang="es-ES" sz="14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44.75%;</a:t>
            </a:r>
            <a:r>
              <a:rPr lang="es-ES" sz="1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 LA REVISIÓN A ESTABLECIMIENTOS SE ALCANZÓ UN </a:t>
            </a:r>
            <a:r>
              <a:rPr lang="es-ES" sz="14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18% </a:t>
            </a:r>
            <a:r>
              <a:rPr lang="es-ES" sz="1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DE CUMPLIMIENTO; SE REALIZÓ LA ATENCIÓN NECESARIA A CADA UNA  DE LAS LLAMADAS DE AUXILIO, OBTENIENDO UN </a:t>
            </a:r>
            <a:r>
              <a:rPr lang="es-ES" sz="14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59.69% </a:t>
            </a:r>
            <a:r>
              <a:rPr lang="es-ES" sz="1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DE CUMPLIMIENTO TRIMESTRAL;  EN LA CAPACITACIÓN A ELEMENTOS DEL H. CUERPO DE BOMBEROS SE SUPERÓ LA META CON EL </a:t>
            </a:r>
            <a:r>
              <a:rPr lang="es-ES" sz="14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1760%; </a:t>
            </a:r>
            <a:r>
              <a:rPr lang="es-ES" sz="1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Y EN LO QUE RESPECTA A LA ADQUISICIÓN DE EQUIPO DE PROTECCIÓN SE ALCANZÓ UN </a:t>
            </a:r>
            <a:r>
              <a:rPr lang="es-ES" sz="14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295%</a:t>
            </a:r>
            <a:r>
              <a:rPr lang="es-ES" sz="1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 TRIMESTRAL.</a:t>
            </a:r>
            <a:endParaRPr lang="es-MX" sz="14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00000000-0008-0000-06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47117569"/>
              </p:ext>
            </p:extLst>
          </p:nvPr>
        </p:nvGraphicFramePr>
        <p:xfrm>
          <a:off x="180109" y="2027583"/>
          <a:ext cx="11887200" cy="47057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403127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>
            <a:extLst>
              <a:ext uri="{FF2B5EF4-FFF2-40B4-BE49-F238E27FC236}">
                <a16:creationId xmlns:a16="http://schemas.microsoft.com/office/drawing/2014/main" id="{B0970E03-3D1A-8A3F-0A44-CF12632E93A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4107955" y="3401221"/>
            <a:ext cx="3576526" cy="2682395"/>
          </a:xfrm>
          <a:prstGeom prst="rect">
            <a:avLst/>
          </a:prstGeom>
          <a:noFill/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2125409" y="408636"/>
            <a:ext cx="8360913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EVIDENCIAS FOTOGRÁFICAS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8CE9440E-7319-D73A-31B0-23E40A1520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MX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738EDC04-766A-7407-AB1B-F7DFF83D32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8575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_tradnl" altLang="es-MX" sz="12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          </a:t>
            </a:r>
            <a:endParaRPr kumimoji="0" lang="es-ES_tradnl" altLang="es-MX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433E8938-A254-A379-8D9D-80EB88EC041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997289" y="1065324"/>
            <a:ext cx="2663518" cy="2197403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4F42B031-B87C-6608-DF5B-A5EAA6412B1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283244" y="1065324"/>
            <a:ext cx="2927816" cy="2195862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848AE118-B477-5217-51B0-607D6A870997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7841341" y="1065323"/>
            <a:ext cx="3345528" cy="5018293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2F003BBA-4E3C-50BF-618D-6755E0764F71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375082" y="3738219"/>
            <a:ext cx="3576013" cy="2011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6877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D6242067-7E92-D6DF-3D52-3978CFBCCC70}"/>
              </a:ext>
            </a:extLst>
          </p:cNvPr>
          <p:cNvSpPr txBox="1"/>
          <p:nvPr/>
        </p:nvSpPr>
        <p:spPr>
          <a:xfrm>
            <a:off x="630936" y="639520"/>
            <a:ext cx="3429000" cy="171907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/>
            </a:pPr>
            <a:r>
              <a:rPr lang="en-US" sz="26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COMPONENTE DIRECCIÓN GENERAL DE TRANSPORTE Y VIALIDAD</a:t>
            </a:r>
            <a:endParaRPr lang="en-US" sz="2600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3F339E1-A68D-98D0-6DF3-CDDF4730A5DD}"/>
              </a:ext>
            </a:extLst>
          </p:cNvPr>
          <p:cNvSpPr txBox="1"/>
          <p:nvPr/>
        </p:nvSpPr>
        <p:spPr>
          <a:xfrm>
            <a:off x="630936" y="2807208"/>
            <a:ext cx="3429000" cy="34107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indent="-228600" algn="just" defTabSz="914400">
              <a:lnSpc>
                <a:spcPct val="9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700" dirty="0"/>
              <a:t>LA DIRECCIÓN GENERAL DE TRANSPORTE Y VIALIDAD SUPERÓ LA META PROYECTADA CON EL </a:t>
            </a:r>
            <a:r>
              <a:rPr lang="en-US" sz="1700" b="1" dirty="0"/>
              <a:t>142.85%, </a:t>
            </a:r>
            <a:r>
              <a:rPr lang="en-US" sz="1700" dirty="0"/>
              <a:t>YA QUE SE  BRINDÓ  RESPUESTA OPORTUNA A LOS DIVERSOS REPORTES DE FALLAS DE SEMÁFOROS; FALTA DE ENERGÍA EN CALLES Y DESCONFIGURACIÓN DE SEMÁFOROS EN LAS DIFERENTES AVENIDAS DE BENITO JUÁREZ.</a:t>
            </a:r>
            <a:endParaRPr lang="en-US" sz="1700" b="1" dirty="0"/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00000000-0008-0000-07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48463337"/>
              </p:ext>
            </p:extLst>
          </p:nvPr>
        </p:nvGraphicFramePr>
        <p:xfrm>
          <a:off x="4654296" y="640080"/>
          <a:ext cx="6903720" cy="55778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89657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D6242067-7E92-D6DF-3D52-3978CFBCCC70}"/>
              </a:ext>
            </a:extLst>
          </p:cNvPr>
          <p:cNvSpPr txBox="1"/>
          <p:nvPr/>
        </p:nvSpPr>
        <p:spPr>
          <a:xfrm>
            <a:off x="630936" y="639520"/>
            <a:ext cx="3429000" cy="171907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/>
            </a:pPr>
            <a:r>
              <a:rPr lang="en-US" sz="26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ACTIVIDADES DIRECCIÓN GENERAL DE TRANSPORTE Y VIALIDAD</a:t>
            </a:r>
            <a:endParaRPr lang="en-US" sz="2600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3F339E1-A68D-98D0-6DF3-CDDF4730A5DD}"/>
              </a:ext>
            </a:extLst>
          </p:cNvPr>
          <p:cNvSpPr txBox="1"/>
          <p:nvPr/>
        </p:nvSpPr>
        <p:spPr>
          <a:xfrm>
            <a:off x="630936" y="2807208"/>
            <a:ext cx="3429000" cy="34107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indent="-228600" algn="just" defTabSz="914400">
              <a:lnSpc>
                <a:spcPct val="9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effectLst/>
              </a:rPr>
              <a:t>SE OBTIENE EL </a:t>
            </a:r>
            <a:r>
              <a:rPr lang="en-US" sz="1400" b="1" dirty="0">
                <a:effectLst/>
              </a:rPr>
              <a:t>312.50%</a:t>
            </a:r>
            <a:r>
              <a:rPr lang="en-US" sz="1400" dirty="0">
                <a:effectLst/>
              </a:rPr>
              <a:t> DE AVANCE YA QUE SE  REALIZARON 250 OPERATIVOS AL TRANSPORTE PÚBLICO DE CONCESIONARIAS MUNICIPALES;  EN LAS PROPUESTAS DE SEGURIDAD VIAL SE OBTIENE EL </a:t>
            </a:r>
            <a:r>
              <a:rPr lang="en-US" sz="1400" b="1" dirty="0"/>
              <a:t>85.71</a:t>
            </a:r>
            <a:r>
              <a:rPr lang="en-US" sz="1400" b="1" dirty="0">
                <a:effectLst/>
              </a:rPr>
              <a:t>%</a:t>
            </a:r>
            <a:r>
              <a:rPr lang="en-US" sz="1400" dirty="0">
                <a:effectLst/>
              </a:rPr>
              <a:t> DE AVANCE YA QUE SE ATENDIERON LAS PETICIONES DE LA CIUDADANÍA EN TEMAS DE PASOS PEATONALES, REDUCTORES DE VELOCIDAD, EN DIFERENTES PUNTOS DE LA CIUDAD</a:t>
            </a:r>
            <a:r>
              <a:rPr lang="en-US" sz="1400" dirty="0"/>
              <a:t>; EN EL TRIMESTRE NO SE OBTUVO UN AVANCE EN LOS</a:t>
            </a:r>
            <a:r>
              <a:rPr lang="en-US" sz="1400" dirty="0">
                <a:effectLst/>
              </a:rPr>
              <a:t> PROYECTOS INTEGRALES DE TRANSPORTE Y ESTABLECIMIENTO DE RUTAS</a:t>
            </a:r>
            <a:r>
              <a:rPr lang="en-US" sz="1400" b="1" dirty="0"/>
              <a:t>;</a:t>
            </a:r>
            <a:r>
              <a:rPr lang="en-US" sz="1400" b="1" dirty="0">
                <a:effectLst/>
              </a:rPr>
              <a:t>  </a:t>
            </a:r>
            <a:r>
              <a:rPr lang="en-US" sz="1400" dirty="0">
                <a:effectLst/>
              </a:rPr>
              <a:t>Y EN LOS PROYECTOS DE ESTRUCTURA VIAL SE OBTUVO EL </a:t>
            </a:r>
            <a:r>
              <a:rPr lang="en-US" sz="1400" b="1" dirty="0"/>
              <a:t>350</a:t>
            </a:r>
            <a:r>
              <a:rPr lang="en-US" sz="1400" b="1" dirty="0">
                <a:effectLst/>
              </a:rPr>
              <a:t>%</a:t>
            </a:r>
            <a:r>
              <a:rPr lang="en-US" sz="1400" b="1" dirty="0"/>
              <a:t>, </a:t>
            </a:r>
            <a:r>
              <a:rPr lang="en-US" sz="1400" dirty="0">
                <a:effectLst/>
              </a:rPr>
              <a:t>YA QUE SE REALIZÓ DEBIDA ATENCIÓN EN DIVERSOS PUNTOS DE LA CIUDAD.</a:t>
            </a: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00000000-0008-0000-08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37641336"/>
              </p:ext>
            </p:extLst>
          </p:nvPr>
        </p:nvGraphicFramePr>
        <p:xfrm>
          <a:off x="4359965" y="640080"/>
          <a:ext cx="7513983" cy="58516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761578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20658</TotalTime>
  <Words>2825</Words>
  <Application>Microsoft Office PowerPoint</Application>
  <PresentationFormat>Panorámica</PresentationFormat>
  <Paragraphs>358</Paragraphs>
  <Slides>48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48</vt:i4>
      </vt:variant>
    </vt:vector>
  </HeadingPairs>
  <TitlesOfParts>
    <vt:vector size="56" baseType="lpstr">
      <vt:lpstr>Arial</vt:lpstr>
      <vt:lpstr>Arial Black</vt:lpstr>
      <vt:lpstr>Calibri</vt:lpstr>
      <vt:lpstr>Calibri Light</vt:lpstr>
      <vt:lpstr>Gotham-MediumItalic</vt:lpstr>
      <vt:lpstr>Times New Roman</vt:lpstr>
      <vt:lpstr>verdana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¡¡GRACIAS!!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Enrique Eduardo Encalada Sánchez</dc:creator>
  <cp:lastModifiedBy>Admin</cp:lastModifiedBy>
  <cp:revision>394</cp:revision>
  <cp:lastPrinted>2022-08-11T15:44:31Z</cp:lastPrinted>
  <dcterms:created xsi:type="dcterms:W3CDTF">2021-04-16T16:11:05Z</dcterms:created>
  <dcterms:modified xsi:type="dcterms:W3CDTF">2024-10-18T17:40:15Z</dcterms:modified>
</cp:coreProperties>
</file>