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8.xml" ContentType="application/vnd.openxmlformats-officedocument.themeOverride+xml"/>
  <Override PartName="/ppt/notesSlides/notesSlide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9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0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80" r:id="rId3"/>
    <p:sldId id="281" r:id="rId4"/>
    <p:sldId id="304" r:id="rId5"/>
    <p:sldId id="306" r:id="rId6"/>
    <p:sldId id="307" r:id="rId7"/>
    <p:sldId id="308" r:id="rId8"/>
    <p:sldId id="298" r:id="rId9"/>
    <p:sldId id="305" r:id="rId10"/>
    <p:sldId id="277" r:id="rId11"/>
    <p:sldId id="295" r:id="rId12"/>
    <p:sldId id="283" r:id="rId13"/>
    <p:sldId id="297" r:id="rId14"/>
    <p:sldId id="285" r:id="rId15"/>
    <p:sldId id="299" r:id="rId16"/>
    <p:sldId id="287" r:id="rId17"/>
    <p:sldId id="300" r:id="rId18"/>
    <p:sldId id="289" r:id="rId19"/>
    <p:sldId id="301" r:id="rId20"/>
    <p:sldId id="291" r:id="rId21"/>
    <p:sldId id="302" r:id="rId22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F. DE PARTES" initials="ODP" lastIdx="1" clrIdx="0">
    <p:extLst>
      <p:ext uri="{19B8F6BF-5375-455C-9EA6-DF929625EA0E}">
        <p15:presenceInfo xmlns:p15="http://schemas.microsoft.com/office/powerpoint/2012/main" userId="OF. DE PART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81" autoAdjust="0"/>
    <p:restoredTop sz="95885"/>
  </p:normalViewPr>
  <p:slideViewPr>
    <p:cSldViewPr snapToGrid="0" snapToObjects="1">
      <p:cViewPr>
        <p:scale>
          <a:sx n="110" d="100"/>
          <a:sy n="110" d="100"/>
        </p:scale>
        <p:origin x="85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OFICIALÍA MAYOR</a:t>
            </a:r>
          </a:p>
          <a:p>
            <a:pPr>
              <a:defRPr/>
            </a:pPr>
            <a:r>
              <a:rPr lang="es-MX" sz="1200"/>
              <a:t>PROPÓSITO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7431186486304598"/>
          <c:y val="0.13308089395802269"/>
          <c:w val="0.82231089320978823"/>
          <c:h val="0.7383740324928349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'Propósito 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490028490028491E-3"/>
                  <c:y val="5.537098560354374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912,772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886-4E1E-BA0B-EC6CFAB0E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3T24'!$C$3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3T24'!$C$4</c:f>
              <c:numCache>
                <c:formatCode>#,##0</c:formatCode>
                <c:ptCount val="1"/>
                <c:pt idx="0">
                  <c:v>912772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86-4E1E-BA0B-EC6CFAB0EB72}"/>
            </c:ext>
          </c:extLst>
        </c:ser>
        <c:ser>
          <c:idx val="0"/>
          <c:order val="1"/>
          <c:tx>
            <c:strRef>
              <c:f>'Propósito 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490028490027446E-3"/>
                  <c:y val="1.107419712070874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1,033,308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886-4E1E-BA0B-EC6CFAB0E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3T24'!$C$3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3T24'!$C$5</c:f>
              <c:numCache>
                <c:formatCode>#,##0</c:formatCode>
                <c:ptCount val="1"/>
                <c:pt idx="0">
                  <c:v>1033308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86-4E1E-BA0B-EC6CFAB0EB7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25094416"/>
        <c:axId val="6250939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9132369909076855"/>
                  <c:y val="-3.510630250895305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113.20%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738228234291224"/>
                      <c:h val="4.60993740875606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F886-4E1E-BA0B-EC6CFAB0E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FFFF00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FFFF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'Propósito  3T24'!$C$6</c:f>
              <c:numCache>
                <c:formatCode>0%</c:formatCode>
                <c:ptCount val="1"/>
                <c:pt idx="0">
                  <c:v>1.1320548833662734</c:v>
                </c:pt>
              </c:numCache>
            </c:numRef>
          </c:cat>
          <c:val>
            <c:numRef>
              <c:f>'Propósito  3T24'!$C$6</c:f>
              <c:numCache>
                <c:formatCode>0%</c:formatCode>
                <c:ptCount val="1"/>
                <c:pt idx="0">
                  <c:v>1.1320548833662734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886-4E1E-BA0B-EC6CFAB0EB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5771696"/>
        <c:axId val="805771216"/>
      </c:lineChart>
      <c:catAx>
        <c:axId val="62509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625093936"/>
        <c:crosses val="autoZero"/>
        <c:auto val="1"/>
        <c:lblAlgn val="ctr"/>
        <c:lblOffset val="100"/>
        <c:noMultiLvlLbl val="0"/>
      </c:catAx>
      <c:valAx>
        <c:axId val="625093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625094416"/>
        <c:crosses val="autoZero"/>
        <c:crossBetween val="between"/>
      </c:valAx>
      <c:valAx>
        <c:axId val="805771216"/>
        <c:scaling>
          <c:orientation val="minMax"/>
          <c:max val="1.4"/>
          <c:min val="0.60000000000000009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05771696"/>
        <c:crosses val="max"/>
        <c:crossBetween val="between"/>
      </c:valAx>
      <c:catAx>
        <c:axId val="80577169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05771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386679229198929E-2"/>
          <c:y val="0.96657146532870186"/>
          <c:w val="0.80692457844434851"/>
          <c:h val="3.34285346712980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rotWithShape="1">
      <a:gsLst>
        <a:gs pos="0">
          <a:schemeClr val="accent3">
            <a:satMod val="103000"/>
            <a:lumMod val="102000"/>
            <a:tint val="94000"/>
          </a:schemeClr>
        </a:gs>
        <a:gs pos="50000">
          <a:schemeClr val="accent3">
            <a:satMod val="110000"/>
            <a:lumMod val="100000"/>
            <a:shade val="100000"/>
          </a:schemeClr>
        </a:gs>
        <a:gs pos="100000">
          <a:schemeClr val="accent3">
            <a:lumMod val="99000"/>
            <a:satMod val="120000"/>
            <a:shade val="78000"/>
          </a:schemeClr>
        </a:gs>
      </a:gsLst>
      <a:lin ang="5400000" scaled="0"/>
    </a:gradFill>
    <a:ln w="6350" cap="flat" cmpd="sng" algn="ctr">
      <a:solidFill>
        <a:schemeClr val="accent3"/>
      </a:solidFill>
      <a:prstDash val="solid"/>
      <a:miter lim="800000"/>
    </a:ln>
    <a:effectLst>
      <a:glow rad="63500">
        <a:schemeClr val="accent2">
          <a:satMod val="175000"/>
          <a:alpha val="40000"/>
        </a:schemeClr>
      </a:glow>
    </a:effectLst>
  </c:spPr>
  <c:txPr>
    <a:bodyPr/>
    <a:lstStyle/>
    <a:p>
      <a:pPr>
        <a:defRPr sz="1200">
          <a:solidFill>
            <a:schemeClr val="lt1"/>
          </a:solidFill>
          <a:latin typeface="+mn-lt"/>
          <a:ea typeface="+mn-ea"/>
          <a:cs typeface="+mn-cs"/>
        </a:defRPr>
      </a:pPr>
      <a:endParaRPr lang="es-E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COMPONENTE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9661924905617851"/>
          <c:y val="1.50168719173030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2772845107484909"/>
          <c:y val="0.13663049826330187"/>
          <c:w val="0.73525591415625102"/>
          <c:h val="0.73020883588882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4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3T24 '!$C$4</c:f>
              <c:numCache>
                <c:formatCode>General</c:formatCode>
                <c:ptCount val="1"/>
                <c:pt idx="0">
                  <c:v>850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37-46A0-A175-30CF1C7444B9}"/>
            </c:ext>
          </c:extLst>
        </c:ser>
        <c:ser>
          <c:idx val="1"/>
          <c:order val="1"/>
          <c:tx>
            <c:strRef>
              <c:f>'Componente 4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237645290694385E-2"/>
                  <c:y val="3.60395845175080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37-46A0-A175-30CF1C7444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3T24 '!$C$5</c:f>
              <c:numCache>
                <c:formatCode>General</c:formatCode>
                <c:ptCount val="1"/>
                <c:pt idx="0">
                  <c:v>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37-46A0-A175-30CF1C7444B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4.6441475508742322E-2"/>
                  <c:y val="-6.20075335704802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36.23%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076502227495898"/>
                      <c:h val="0.1034096037156474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2137-46A0-A175-30CF1C7444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3T24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3T24 '!$C$6</c:f>
              <c:numCache>
                <c:formatCode>0%</c:formatCode>
                <c:ptCount val="1"/>
                <c:pt idx="0">
                  <c:v>0.3623529411764706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137-46A0-A175-30CF1C7444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0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2152930694836038"/>
          <c:y val="1.62438585922279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3T24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3T24 '!$C$4:$E$4</c:f>
              <c:numCache>
                <c:formatCode>#,##0</c:formatCode>
                <c:ptCount val="3"/>
                <c:pt idx="0">
                  <c:v>120</c:v>
                </c:pt>
                <c:pt idx="1">
                  <c:v>200</c:v>
                </c:pt>
                <c:pt idx="2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D9-4E4C-B5F1-15B0B2AC9A3B}"/>
            </c:ext>
          </c:extLst>
        </c:ser>
        <c:ser>
          <c:idx val="1"/>
          <c:order val="1"/>
          <c:tx>
            <c:strRef>
              <c:f>'Actividades 5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D9-4E4C-B5F1-15B0B2AC9A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3T24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3T24 '!$C$5:$E$5</c:f>
              <c:numCache>
                <c:formatCode>#,##0</c:formatCode>
                <c:ptCount val="3"/>
                <c:pt idx="0">
                  <c:v>105</c:v>
                </c:pt>
                <c:pt idx="1">
                  <c:v>229</c:v>
                </c:pt>
                <c:pt idx="2">
                  <c:v>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D9-4E4C-B5F1-15B0B2AC9A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4311562226032084E-2"/>
                  <c:y val="-2.378279103507472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87.5%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AD9-4E4C-B5F1-15B0B2AC9A3B}"/>
                </c:ext>
              </c:extLst>
            </c:dLbl>
            <c:dLbl>
              <c:idx val="1"/>
              <c:layout>
                <c:manualLayout>
                  <c:x val="-9.2688436517354464E-2"/>
                  <c:y val="-3.488960621027971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114.5%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9AD9-4E4C-B5F1-15B0B2AC9A3B}"/>
                </c:ext>
              </c:extLst>
            </c:dLbl>
            <c:dLbl>
              <c:idx val="2"/>
              <c:layout>
                <c:manualLayout>
                  <c:x val="2.2089170128287666E-3"/>
                  <c:y val="1.2112702283230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D9-4E4C-B5F1-15B0B2AC9A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3T24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3T24 '!$C$6:$E$6</c:f>
              <c:numCache>
                <c:formatCode>0%</c:formatCode>
                <c:ptCount val="3"/>
                <c:pt idx="0">
                  <c:v>0.875</c:v>
                </c:pt>
                <c:pt idx="1">
                  <c:v>1.145</c:v>
                </c:pt>
                <c:pt idx="2">
                  <c:v>1.02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AD9-4E4C-B5F1-15B0B2AC9A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3439792"/>
        <c:axId val="413439312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413439312"/>
        <c:scaling>
          <c:orientation val="minMax"/>
          <c:max val="1.2"/>
          <c:min val="0.5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413439792"/>
        <c:crosses val="max"/>
        <c:crossBetween val="between"/>
      </c:valAx>
      <c:catAx>
        <c:axId val="41343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34393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>
                <a:effectLst/>
              </a:rPr>
              <a:t>COMPONENTE</a:t>
            </a:r>
          </a:p>
          <a:p>
            <a:pPr>
              <a:defRPr/>
            </a:pP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38863975363674402"/>
          <c:y val="4.204924908680701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5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7630198042007E-17"/>
                  <c:y val="9.6924861608596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85-4B25-B1C9-F9AA89AC53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3T24'!$C$3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3T24'!$C$4</c:f>
              <c:numCache>
                <c:formatCode>#,##0</c:formatCode>
                <c:ptCount val="1"/>
                <c:pt idx="0">
                  <c:v>1070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85-4B25-B1C9-F9AA89AC5342}"/>
            </c:ext>
          </c:extLst>
        </c:ser>
        <c:ser>
          <c:idx val="1"/>
          <c:order val="1"/>
          <c:tx>
            <c:strRef>
              <c:f>'Componente 5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191798167773803E-2"/>
                  <c:y val="9.69248616085962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85-4B25-B1C9-F9AA89AC53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3T24'!$C$3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3T24'!$C$5</c:f>
              <c:numCache>
                <c:formatCode>#,##0</c:formatCode>
                <c:ptCount val="1"/>
                <c:pt idx="0">
                  <c:v>1099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885-4B25-B1C9-F9AA89AC53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876176242549852E-2"/>
                  <c:y val="-0.118082936670150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102.71%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58381465119133"/>
                      <c:h val="9.256314134902320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9885-4B25-B1C9-F9AA89AC53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3T24'!$C$3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3T24'!$C$6</c:f>
              <c:numCache>
                <c:formatCode>0%</c:formatCode>
                <c:ptCount val="1"/>
                <c:pt idx="0">
                  <c:v>1.0271028037383179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885-4B25-B1C9-F9AA89AC53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2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0"/>
        <c:minorUnit val="100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 sz="1200" b="1" i="0" baseline="0">
              <a:effectLst/>
            </a:endParaRPr>
          </a:p>
          <a:p>
            <a:pPr>
              <a:defRPr/>
            </a:pPr>
            <a:r>
              <a:rPr lang="es-MX" sz="1200" b="0" i="0" baseline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COMPONENTE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24337828909045869"/>
          <c:y val="6.1040272674928902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6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961913497256268E-17"/>
                  <c:y val="1.0811875355252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E5-4F38-8853-3198E269D1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3T24'!$C$3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3T24'!$C$4</c:f>
              <c:numCache>
                <c:formatCode>#,##0</c:formatCode>
                <c:ptCount val="1"/>
                <c:pt idx="0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E5-4F38-8853-3198E269D146}"/>
            </c:ext>
          </c:extLst>
        </c:ser>
        <c:ser>
          <c:idx val="1"/>
          <c:order val="1"/>
          <c:tx>
            <c:strRef>
              <c:f>'Componente 6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389529501768749E-2"/>
                  <c:y val="7.20791690350160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E5-4F38-8853-3198E269D1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3T24'!$C$3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3T24'!$C$5</c:f>
              <c:numCache>
                <c:formatCode>#,##0</c:formatCode>
                <c:ptCount val="1"/>
                <c:pt idx="0">
                  <c:v>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E5-4F38-8853-3198E269D1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01660934176156"/>
                  <c:y val="-8.544670627527371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243.75%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CBE5-4F38-8853-3198E269D1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3T24'!$C$3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3T24'!$C$6</c:f>
              <c:numCache>
                <c:formatCode>0%</c:formatCode>
                <c:ptCount val="1"/>
                <c:pt idx="0">
                  <c:v>2.4375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BE5-4F38-8853-3198E269D1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0"/>
        <c:minorUnit val="100"/>
      </c:valAx>
      <c:valAx>
        <c:axId val="-882921200"/>
        <c:scaling>
          <c:orientation val="minMax"/>
          <c:max val="2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2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31571843337085975"/>
          <c:y val="9.520934330521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226900158309083"/>
          <c:y val="0.26406807164285323"/>
          <c:w val="0.67744313183047611"/>
          <c:h val="0.54482233442691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6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8.4202804368020481E-3"/>
                  <c:y val="1.7906430990058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BE3-4BDB-A627-0BFE07664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3T24'!$C$3:$E$3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3T24'!$C$4:$E$4</c:f>
              <c:numCache>
                <c:formatCode>#,##0</c:formatCode>
                <c:ptCount val="3"/>
                <c:pt idx="0">
                  <c:v>350</c:v>
                </c:pt>
                <c:pt idx="1">
                  <c:v>2</c:v>
                </c:pt>
                <c:pt idx="2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E3-4BDB-A627-0BFE0766418C}"/>
            </c:ext>
          </c:extLst>
        </c:ser>
        <c:ser>
          <c:idx val="1"/>
          <c:order val="1"/>
          <c:tx>
            <c:strRef>
              <c:f>'Actividades 6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6649113224528013E-3"/>
                  <c:y val="7.2787240280180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E3-4BDB-A627-0BFE07664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3T24'!$C$3:$E$3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3T24'!$C$5:$E$5</c:f>
              <c:numCache>
                <c:formatCode>#,##0</c:formatCode>
                <c:ptCount val="3"/>
                <c:pt idx="0">
                  <c:v>588</c:v>
                </c:pt>
                <c:pt idx="1">
                  <c:v>2</c:v>
                </c:pt>
                <c:pt idx="2">
                  <c:v>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E3-4BDB-A627-0BFE076641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351242236872007"/>
                  <c:y val="-2.1943285980994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E3-4BDB-A627-0BFE0766418C}"/>
                </c:ext>
              </c:extLst>
            </c:dLbl>
            <c:dLbl>
              <c:idx val="1"/>
              <c:layout>
                <c:manualLayout>
                  <c:x val="-5.2121049085358272E-2"/>
                  <c:y val="-4.30801493680978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BE3-4BDB-A627-0BFE0766418C}"/>
                </c:ext>
              </c:extLst>
            </c:dLbl>
            <c:dLbl>
              <c:idx val="2"/>
              <c:layout>
                <c:manualLayout>
                  <c:x val="-0.1044645238401499"/>
                  <c:y val="-2.9938334194800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E3-4BDB-A627-0BFE07664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3T24'!$C$3:$E$3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3T24'!$C$6:$E$6</c:f>
              <c:numCache>
                <c:formatCode>0%</c:formatCode>
                <c:ptCount val="3"/>
                <c:pt idx="0">
                  <c:v>1.68</c:v>
                </c:pt>
                <c:pt idx="1">
                  <c:v>1</c:v>
                </c:pt>
                <c:pt idx="2">
                  <c:v>1.1000000000000001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BE3-4BDB-A627-0BFE076641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  <c:majorUnit val="50"/>
      </c:valAx>
      <c:valAx>
        <c:axId val="-882929360"/>
        <c:scaling>
          <c:orientation val="minMax"/>
          <c:max val="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UNIDAD DE EVENTOS CÍVICOS</a:t>
            </a:r>
          </a:p>
          <a:p>
            <a:pPr>
              <a:defRPr/>
            </a:pPr>
            <a:r>
              <a:rPr lang="es-MX" b="1" i="1"/>
              <a:t>COMPONENTE</a:t>
            </a:r>
          </a:p>
          <a:p>
            <a:pPr>
              <a:defRPr/>
            </a:pPr>
            <a:endParaRPr lang="es-MX" b="1" i="1"/>
          </a:p>
        </c:rich>
      </c:tx>
      <c:layout>
        <c:manualLayout>
          <c:xMode val="edge"/>
          <c:yMode val="edge"/>
          <c:x val="0.3006704285760704"/>
          <c:y val="8.978860792307873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7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3T24'!$C$3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3T24'!$C$4</c:f>
              <c:numCache>
                <c:formatCode>General</c:formatCode>
                <c:ptCount val="1"/>
                <c:pt idx="0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0E-4C33-AD7E-7401C5776EA8}"/>
            </c:ext>
          </c:extLst>
        </c:ser>
        <c:ser>
          <c:idx val="1"/>
          <c:order val="1"/>
          <c:tx>
            <c:strRef>
              <c:f>'Componente 7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3T24'!$C$3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3T24'!$C$5</c:f>
              <c:numCache>
                <c:formatCode>General</c:formatCode>
                <c:ptCount val="1"/>
                <c:pt idx="0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0E-4C33-AD7E-7401C5776E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423200366804217"/>
                  <c:y val="-3.852819470602374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158.92%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7E0E-4C33-AD7E-7401C5776E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3T24'!$C$3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3T24'!$C$6</c:f>
              <c:numCache>
                <c:formatCode>0%</c:formatCode>
                <c:ptCount val="1"/>
                <c:pt idx="0">
                  <c:v>1.5892857142857142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E0E-4C33-AD7E-7401C5776E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8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2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UNIDAD DE EVENTOS CÍVICOS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177958664957114"/>
          <c:y val="5.604547019352575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7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374999945866154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3F-498F-B173-E5D9A9F69A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3T24'!$C$3:$E$3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3T24'!$C$4:$E$4</c:f>
              <c:numCache>
                <c:formatCode>#,##0</c:formatCode>
                <c:ptCount val="3"/>
                <c:pt idx="0">
                  <c:v>13</c:v>
                </c:pt>
                <c:pt idx="1">
                  <c:v>37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3F-498F-B173-E5D9A9F69AD0}"/>
            </c:ext>
          </c:extLst>
        </c:ser>
        <c:ser>
          <c:idx val="1"/>
          <c:order val="1"/>
          <c:tx>
            <c:strRef>
              <c:f>'Actividades 7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4645543257399458E-2"/>
                  <c:y val="-9.24356801725468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3F-498F-B173-E5D9A9F69AD0}"/>
                </c:ext>
              </c:extLst>
            </c:dLbl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3F-498F-B173-E5D9A9F69A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3T24'!$C$3:$E$3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3T24'!$C$5:$E$5</c:f>
              <c:numCache>
                <c:formatCode>#,##0</c:formatCode>
                <c:ptCount val="3"/>
                <c:pt idx="0">
                  <c:v>15</c:v>
                </c:pt>
                <c:pt idx="1">
                  <c:v>68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3F-498F-B173-E5D9A9F69A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4266604240519029"/>
                  <c:y val="-1.84317579896566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115.38%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B3F-498F-B173-E5D9A9F69AD0}"/>
                </c:ext>
              </c:extLst>
            </c:dLbl>
            <c:dLbl>
              <c:idx val="1"/>
              <c:layout>
                <c:manualLayout>
                  <c:x val="-8.6331857371022239E-2"/>
                  <c:y val="-2.751720371504950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183.78%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B3F-498F-B173-E5D9A9F69AD0}"/>
                </c:ext>
              </c:extLst>
            </c:dLbl>
            <c:dLbl>
              <c:idx val="2"/>
              <c:layout>
                <c:manualLayout>
                  <c:x val="-4.4793286970606448E-3"/>
                  <c:y val="-1.7163437685371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3F-498F-B173-E5D9A9F69A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3T24'!$C$3:$E$3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3T24'!$C$6:$E$6</c:f>
              <c:numCache>
                <c:formatCode>0%</c:formatCode>
                <c:ptCount val="3"/>
                <c:pt idx="0">
                  <c:v>1.1538461538461537</c:v>
                </c:pt>
                <c:pt idx="1">
                  <c:v>1.8378378378378379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B3F-498F-B173-E5D9A9F69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DIRECCIÓN DE RECURSOS HUMANOS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COMPONENTE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107034982861881"/>
          <c:y val="4.205020544862814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8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3T24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3T24 '!$C$4</c:f>
              <c:numCache>
                <c:formatCode>General</c:formatCode>
                <c:ptCount val="1"/>
                <c:pt idx="0">
                  <c:v>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C-4336-902A-9FAB741A34C9}"/>
            </c:ext>
          </c:extLst>
        </c:ser>
        <c:ser>
          <c:idx val="1"/>
          <c:order val="1"/>
          <c:tx>
            <c:strRef>
              <c:f>'Componente 8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3T24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3T24 '!$C$5</c:f>
              <c:numCache>
                <c:formatCode>General</c:formatCode>
                <c:ptCount val="1"/>
                <c:pt idx="0">
                  <c:v>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C-4336-902A-9FAB741A34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086889255134014"/>
                  <c:y val="-3.7583702993454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145.91%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29C-4336-902A-9FAB741A34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3T24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3T24 '!$C$6</c:f>
              <c:numCache>
                <c:formatCode>0%</c:formatCode>
                <c:ptCount val="1"/>
                <c:pt idx="0">
                  <c:v>1.4591194968553458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29C-4336-902A-9FAB741A34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4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40"/>
      </c:valAx>
      <c:valAx>
        <c:axId val="-882921200"/>
        <c:scaling>
          <c:orientation val="minMax"/>
          <c:max val="1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2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 dirty="0">
                <a:effectLst/>
              </a:rPr>
              <a:t>DIRECCIÓN DE RECURSOS HUMANOS</a:t>
            </a:r>
          </a:p>
          <a:p>
            <a:pPr>
              <a:defRPr/>
            </a:pPr>
            <a:r>
              <a:rPr lang="es-MX" sz="1200" b="1" i="0" baseline="0" dirty="0">
                <a:effectLst/>
              </a:rPr>
              <a:t>ACTIVIDADES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6441890633580312"/>
          <c:y val="1.26488047703079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8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49999935039375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63-4E3C-B71E-B604906FCCE9}"/>
                </c:ext>
              </c:extLst>
            </c:dLbl>
            <c:dLbl>
              <c:idx val="2"/>
              <c:layout>
                <c:manualLayout>
                  <c:x val="-3.2999998700787556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763-4E3C-B71E-B604906FCC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3T24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3T24 '!$C$4:$E$4</c:f>
              <c:numCache>
                <c:formatCode>#,##0</c:formatCode>
                <c:ptCount val="3"/>
                <c:pt idx="0">
                  <c:v>1100</c:v>
                </c:pt>
                <c:pt idx="1">
                  <c:v>250</c:v>
                </c:pt>
                <c:pt idx="2">
                  <c:v>1124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63-4E3C-B71E-B604906FCCE9}"/>
            </c:ext>
          </c:extLst>
        </c:ser>
        <c:ser>
          <c:idx val="1"/>
          <c:order val="1"/>
          <c:tx>
            <c:strRef>
              <c:f>'Actividades 8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499999350393677E-2"/>
                  <c:y val="-3.336052502868794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63-4E3C-B71E-B604906FCCE9}"/>
                </c:ext>
              </c:extLst>
            </c:dLbl>
            <c:dLbl>
              <c:idx val="2"/>
              <c:layout>
                <c:manualLayout>
                  <c:x val="1.9249999242125913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763-4E3C-B71E-B604906FCC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3T24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3T24 '!$C$5:$E$5</c:f>
              <c:numCache>
                <c:formatCode>#,##0</c:formatCode>
                <c:ptCount val="3"/>
                <c:pt idx="0">
                  <c:v>1102</c:v>
                </c:pt>
                <c:pt idx="1">
                  <c:v>209</c:v>
                </c:pt>
                <c:pt idx="2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763-4E3C-B71E-B604906FCC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048095645712028E-2"/>
                  <c:y val="-0.121312877036624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100.18%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9763-4E3C-B71E-B604906FCCE9}"/>
                </c:ext>
              </c:extLst>
            </c:dLbl>
            <c:dLbl>
              <c:idx val="1"/>
              <c:layout>
                <c:manualLayout>
                  <c:x val="-4.0239490541722711E-2"/>
                  <c:y val="-4.152913565365953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83.6%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9763-4E3C-B71E-B604906FCCE9}"/>
                </c:ext>
              </c:extLst>
            </c:dLbl>
            <c:dLbl>
              <c:idx val="2"/>
              <c:layout>
                <c:manualLayout>
                  <c:x val="-7.7407557215287595E-2"/>
                  <c:y val="-9.818044421792525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106.76%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9763-4E3C-B71E-B604906FCC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bg1">
                          <a:lumMod val="8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3T24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3T24 '!$C$6:$E$6</c:f>
              <c:numCache>
                <c:formatCode>0%</c:formatCode>
                <c:ptCount val="3"/>
                <c:pt idx="0">
                  <c:v>1.0018181818181817</c:v>
                </c:pt>
                <c:pt idx="1">
                  <c:v>0.83599999999999997</c:v>
                </c:pt>
                <c:pt idx="2">
                  <c:v>1.0676156583629892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763-4E3C-B71E-B604906FCC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4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 Avance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OFICIALÍA MAYOR</a:t>
            </a:r>
          </a:p>
          <a:p>
            <a:pPr>
              <a:defRPr/>
            </a:pPr>
            <a:r>
              <a:rPr lang="es-MX" sz="1200" b="1" i="1"/>
              <a:t>COMPONENTE</a:t>
            </a:r>
          </a:p>
        </c:rich>
      </c:tx>
      <c:layout>
        <c:manualLayout>
          <c:xMode val="edge"/>
          <c:yMode val="edge"/>
          <c:x val="0.370353302611367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1,320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5A0-49AB-96BA-D73976B6B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3T24'!$C$3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3T24'!$C$4</c:f>
              <c:numCache>
                <c:formatCode>#,##0</c:formatCode>
                <c:ptCount val="1"/>
                <c:pt idx="0">
                  <c:v>1320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68-4DFE-AD49-3917554AAE7D}"/>
            </c:ext>
          </c:extLst>
        </c:ser>
        <c:ser>
          <c:idx val="1"/>
          <c:order val="1"/>
          <c:tx>
            <c:strRef>
              <c:f>'Componente 1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3,963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5A0-49AB-96BA-D73976B6B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3T24'!$C$3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3T24'!$C$5</c:f>
              <c:numCache>
                <c:formatCode>#,##0</c:formatCode>
                <c:ptCount val="1"/>
                <c:pt idx="0">
                  <c:v>3963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68-4DFE-AD49-3917554AAE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1436184930236893"/>
                  <c:y val="-1.195407038430605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300.22%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82358829216389"/>
                      <c:h val="9.623332999438863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ED68-4DFE-AD49-3917554AAE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3T24'!$C$3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3T24'!$C$6</c:f>
              <c:numCache>
                <c:formatCode>0%</c:formatCode>
                <c:ptCount val="1"/>
                <c:pt idx="0">
                  <c:v>3.0022727272727274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D68-4DFE-AD49-3917554AAE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1445696"/>
        <c:axId val="821447136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  <c:max val="40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678369200"/>
        <c:crosses val="autoZero"/>
        <c:crossBetween val="between"/>
        <c:majorUnit val="200"/>
      </c:valAx>
      <c:valAx>
        <c:axId val="821447136"/>
        <c:scaling>
          <c:orientation val="minMax"/>
          <c:max val="3.2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821445696"/>
        <c:crosses val="max"/>
        <c:crossBetween val="between"/>
        <c:majorUnit val="0.2"/>
      </c:valAx>
      <c:catAx>
        <c:axId val="821445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14471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baseline="0">
                <a:effectLst/>
              </a:rPr>
              <a:t>OFICIALÍA MAYOR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6567283901231856"/>
          <c:y val="2.3440376196670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3T24'!$C$3:$D$3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3T24'!$C$4:$D$4</c:f>
              <c:numCache>
                <c:formatCode>General</c:formatCode>
                <c:ptCount val="2"/>
                <c:pt idx="0">
                  <c:v>4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1-40DB-BC3D-41692F498560}"/>
            </c:ext>
          </c:extLst>
        </c:ser>
        <c:ser>
          <c:idx val="1"/>
          <c:order val="1"/>
          <c:tx>
            <c:strRef>
              <c:f>'Actividades 1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3T24'!$C$3:$D$3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3T24'!$C$5:$D$5</c:f>
              <c:numCache>
                <c:formatCode>General</c:formatCode>
                <c:ptCount val="2"/>
                <c:pt idx="0">
                  <c:v>4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C1-40DB-BC3D-41692F4985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1963219762005793E-2"/>
                  <c:y val="-4.9628209550241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2C1-40DB-BC3D-41692F498560}"/>
                </c:ext>
              </c:extLst>
            </c:dLbl>
            <c:dLbl>
              <c:idx val="1"/>
              <c:layout>
                <c:manualLayout>
                  <c:x val="-2.6598318064781874E-2"/>
                  <c:y val="-4.91792894892683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776424172383913E-2"/>
                      <c:h val="9.635627933504510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2C1-40DB-BC3D-41692F4985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'Actividades 1 3T24'!$C$3:$D$3</c:f>
              <c:strCache>
                <c:ptCount val="2"/>
                <c:pt idx="0">
                  <c:v>Eventos especiales oficiales municipales atendidos. </c:v>
                </c:pt>
                <c:pt idx="1">
                  <c:v>Cumplimiento de los acuerdos establecidos. </c:v>
                </c:pt>
              </c:strCache>
            </c:strRef>
          </c:cat>
          <c:val>
            <c:numRef>
              <c:f>'Actividades 1 3T24'!$C$6:$D$6</c:f>
              <c:numCache>
                <c:formatCode>0%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2C1-40DB-BC3D-41692F49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  <c:majorUnit val="2"/>
      </c:valAx>
      <c:valAx>
        <c:axId val="-882929360"/>
        <c:scaling>
          <c:orientation val="minMax"/>
          <c:max val="1.3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>
          <a:outerShdw blurRad="50800" dist="50800" dir="5400000" algn="ctr" rotWithShape="0">
            <a:schemeClr val="bg1"/>
          </a:outerShdw>
        </a:effec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DIRECCIÓN DE RECURSOS MATERIALES</a:t>
            </a:r>
          </a:p>
          <a:p>
            <a:pPr>
              <a:defRPr/>
            </a:pPr>
            <a:r>
              <a:rPr lang="es-MX" b="1" i="1"/>
              <a:t>COMPONENTE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900,988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5D3-4277-BFA3-F1B6B78C66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3T24'!$C$3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3T24'!$C$4</c:f>
              <c:numCache>
                <c:formatCode>#,##0</c:formatCode>
                <c:ptCount val="1"/>
                <c:pt idx="0">
                  <c:v>900988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91-4455-8ED5-2BFEE147A9F6}"/>
            </c:ext>
          </c:extLst>
        </c:ser>
        <c:ser>
          <c:idx val="1"/>
          <c:order val="1"/>
          <c:tx>
            <c:strRef>
              <c:f>'Componente 2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1,019,270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5D3-4277-BFA3-F1B6B78C66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3T24'!$C$3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3T24'!$C$5</c:f>
              <c:numCache>
                <c:formatCode>#,##0</c:formatCode>
                <c:ptCount val="1"/>
                <c:pt idx="0">
                  <c:v>1019270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91-4455-8ED5-2BFEE147A9F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5013089873269816"/>
                  <c:y val="-1.457063348400266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113.12%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84217939284463"/>
                      <c:h val="0.1149377722528015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5991-4455-8ED5-2BFEE147A9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'Componente 2 3T24'!$C$6</c:f>
              <c:numCache>
                <c:formatCode>0%</c:formatCode>
                <c:ptCount val="1"/>
                <c:pt idx="0">
                  <c:v>1.1312803278179067</c:v>
                </c:pt>
              </c:numCache>
            </c:numRef>
          </c:cat>
          <c:val>
            <c:numRef>
              <c:f>'Componente 2 3T24'!$C$6</c:f>
              <c:numCache>
                <c:formatCode>0%</c:formatCode>
                <c:ptCount val="1"/>
                <c:pt idx="0">
                  <c:v>1.1312803278179067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991-4455-8ED5-2BFEE147A9F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678373552"/>
        <c:axId val="-678367024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678369200"/>
        <c:crosses val="autoZero"/>
        <c:crossBetween val="between"/>
      </c:valAx>
      <c:valAx>
        <c:axId val="-678367024"/>
        <c:scaling>
          <c:orientation val="minMax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678373552"/>
        <c:crosses val="max"/>
        <c:crossBetween val="between"/>
        <c:majorUnit val="5.000000000000001E-2"/>
      </c:valAx>
      <c:catAx>
        <c:axId val="-678373552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-6783670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RECURSOS MATERIALES</a:t>
            </a:r>
          </a:p>
          <a:p>
            <a:pPr algn="ctr"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74648950131234"/>
          <c:y val="7.91830063535359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1012141908397827"/>
          <c:y val="0.14286198805379233"/>
          <c:w val="0.76550872726042796"/>
          <c:h val="0.664668033079425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2A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8569553805774277E-3"/>
                  <c:y val="1.0881403921022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978-4926-886A-B99FACF90F0A}"/>
                </c:ext>
              </c:extLst>
            </c:dLbl>
            <c:dLbl>
              <c:idx val="1"/>
              <c:layout>
                <c:manualLayout>
                  <c:x val="-5.511774800165614E-3"/>
                  <c:y val="3.6516267565906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78-4926-886A-B99FACF90F0A}"/>
                </c:ext>
              </c:extLst>
            </c:dLbl>
            <c:dLbl>
              <c:idx val="2"/>
              <c:layout>
                <c:manualLayout>
                  <c:x val="-8.2676622002484206E-3"/>
                  <c:y val="7.30325351318122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978-4926-886A-B99FACF90F0A}"/>
                </c:ext>
              </c:extLst>
            </c:dLbl>
            <c:dLbl>
              <c:idx val="3"/>
              <c:layout>
                <c:manualLayout>
                  <c:x val="-3.125E-2"/>
                  <c:y val="3.3085129732134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57-4325-A2CC-ED049EF09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3T24'!$C$4:$H$4</c:f>
              <c:numCache>
                <c:formatCode>#,##0</c:formatCode>
                <c:ptCount val="6"/>
                <c:pt idx="0">
                  <c:v>584</c:v>
                </c:pt>
                <c:pt idx="1">
                  <c:v>30</c:v>
                </c:pt>
                <c:pt idx="2">
                  <c:v>31</c:v>
                </c:pt>
                <c:pt idx="3">
                  <c:v>246</c:v>
                </c:pt>
                <c:pt idx="4">
                  <c:v>68</c:v>
                </c:pt>
                <c:pt idx="5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78-4926-886A-B99FACF90F0A}"/>
            </c:ext>
          </c:extLst>
        </c:ser>
        <c:ser>
          <c:idx val="1"/>
          <c:order val="1"/>
          <c:tx>
            <c:strRef>
              <c:f>'Actividades 2A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228E-2"/>
                  <c:y val="1.460650702636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978-4926-886A-B99FACF90F0A}"/>
                </c:ext>
              </c:extLst>
            </c:dLbl>
            <c:dLbl>
              <c:idx val="3"/>
              <c:layout>
                <c:manualLayout>
                  <c:x val="8.2676622002484206E-3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978-4926-886A-B99FACF90F0A}"/>
                </c:ext>
              </c:extLst>
            </c:dLbl>
            <c:dLbl>
              <c:idx val="4"/>
              <c:layout>
                <c:manualLayout>
                  <c:x val="8.2676622002484206E-3"/>
                  <c:y val="1.0954880269771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978-4926-886A-B99FACF90F0A}"/>
                </c:ext>
              </c:extLst>
            </c:dLbl>
            <c:dLbl>
              <c:idx val="5"/>
              <c:layout>
                <c:manualLayout>
                  <c:x val="5.511774800165614E-3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978-4926-886A-B99FACF90F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3T24'!$C$5:$H$5</c:f>
              <c:numCache>
                <c:formatCode>#,##0</c:formatCode>
                <c:ptCount val="6"/>
                <c:pt idx="0">
                  <c:v>475</c:v>
                </c:pt>
                <c:pt idx="1">
                  <c:v>9</c:v>
                </c:pt>
                <c:pt idx="2">
                  <c:v>35</c:v>
                </c:pt>
                <c:pt idx="3">
                  <c:v>166</c:v>
                </c:pt>
                <c:pt idx="4">
                  <c:v>53</c:v>
                </c:pt>
                <c:pt idx="5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78-4926-886A-B99FACF90F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3716871122752805E-2"/>
                  <c:y val="-1.896521196251263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81.33%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978-4926-886A-B99FACF90F0A}"/>
                </c:ext>
              </c:extLst>
            </c:dLbl>
            <c:dLbl>
              <c:idx val="1"/>
              <c:layout>
                <c:manualLayout>
                  <c:x val="-3.2663802387395309E-2"/>
                  <c:y val="-4.9770585571979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978-4926-886A-B99FACF90F0A}"/>
                </c:ext>
              </c:extLst>
            </c:dLbl>
            <c:dLbl>
              <c:idx val="2"/>
              <c:layout>
                <c:manualLayout>
                  <c:x val="-3.9440616797900264E-2"/>
                  <c:y val="-2.602805419274785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112.90%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978-4926-886A-B99FACF90F0A}"/>
                </c:ext>
              </c:extLst>
            </c:dLbl>
            <c:dLbl>
              <c:idx val="3"/>
              <c:layout>
                <c:manualLayout>
                  <c:x val="-1.4779691601049945E-2"/>
                  <c:y val="-4.192498142217863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67.47%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978-4926-886A-B99FACF90F0A}"/>
                </c:ext>
              </c:extLst>
            </c:dLbl>
            <c:dLbl>
              <c:idx val="4"/>
              <c:layout>
                <c:manualLayout>
                  <c:x val="-4.5120309275353439E-3"/>
                  <c:y val="-6.16415070428241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77.94%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4257381889763769E-2"/>
                      <c:h val="6.297072769266606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D-A978-4926-886A-B99FACF90F0A}"/>
                </c:ext>
              </c:extLst>
            </c:dLbl>
            <c:dLbl>
              <c:idx val="5"/>
              <c:layout>
                <c:manualLayout>
                  <c:x val="-3.3625656167979003E-2"/>
                  <c:y val="-4.39007541629407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175.86%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A978-4926-886A-B99FACF90F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3T24'!$C$3:$H$3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3T24'!$C$6:$H$6</c:f>
              <c:numCache>
                <c:formatCode>0%</c:formatCode>
                <c:ptCount val="6"/>
                <c:pt idx="0">
                  <c:v>0.81335616438356162</c:v>
                </c:pt>
                <c:pt idx="1">
                  <c:v>0.3</c:v>
                </c:pt>
                <c:pt idx="2">
                  <c:v>1.1290322580645162</c:v>
                </c:pt>
                <c:pt idx="3">
                  <c:v>0.67479674796747968</c:v>
                </c:pt>
                <c:pt idx="4">
                  <c:v>0.77941176470588236</c:v>
                </c:pt>
                <c:pt idx="5">
                  <c:v>1.7586206896551724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A978-4926-886A-B99FACF90F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RECURSOS MATERIALES</a:t>
            </a:r>
          </a:p>
          <a:p>
            <a:pPr algn="ctr">
              <a:defRPr/>
            </a:pPr>
            <a:r>
              <a:rPr lang="es-MX" sz="1200" b="1" i="1" baseline="0">
                <a:effectLst/>
              </a:rPr>
              <a:t>ACTIVIDAD</a:t>
            </a:r>
            <a:r>
              <a:rPr lang="es-MX" sz="1200" b="1" i="0" baseline="0">
                <a:effectLst/>
              </a:rPr>
              <a:t> 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746493494196352"/>
          <c:y val="7.918201437777437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2B 3T24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95488026977183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900,000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AB5-4D33-8452-70333462E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3T24 '!$C$4</c:f>
              <c:numCache>
                <c:formatCode>#,##0</c:formatCode>
                <c:ptCount val="1"/>
                <c:pt idx="0">
                  <c:v>900000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B5-4D33-8452-70333462EB0A}"/>
            </c:ext>
          </c:extLst>
        </c:ser>
        <c:ser>
          <c:idx val="1"/>
          <c:order val="1"/>
          <c:tx>
            <c:strRef>
              <c:f>'Actividades 2B 3T24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126E-2"/>
                  <c:y val="7.3032535131811894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1,018,481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B5-4D33-8452-70333462E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3T24 '!$C$5</c:f>
              <c:numCache>
                <c:formatCode>#,##0</c:formatCode>
                <c:ptCount val="1"/>
                <c:pt idx="0">
                  <c:v>1018481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B5-4D33-8452-70333462EB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6633135083666948E-2"/>
                  <c:y val="-4.131103951350097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113.16%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AB5-4D33-8452-70333462EB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222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3T24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3T24 '!$C$6</c:f>
              <c:numCache>
                <c:formatCode>0%</c:formatCode>
                <c:ptCount val="1"/>
                <c:pt idx="0">
                  <c:v>1.1316455555555556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AB5-4D33-8452-70333462E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5.000000000000001E-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DIRECCIÓN DE PATRIMONIO MUNICIPAL</a:t>
            </a:r>
          </a:p>
          <a:p>
            <a:pPr>
              <a:defRPr/>
            </a:pPr>
            <a:r>
              <a:rPr lang="es-MX" b="1" i="1"/>
              <a:t>COMPONENTE</a:t>
            </a:r>
          </a:p>
        </c:rich>
      </c:tx>
      <c:layout>
        <c:manualLayout>
          <c:xMode val="edge"/>
          <c:yMode val="edge"/>
          <c:x val="0.2372482526624292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4194468735953605"/>
          <c:y val="0.15542168674698795"/>
          <c:w val="0.72195722786462935"/>
          <c:h val="0.707094745686909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3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3,034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E8A-447A-87D7-27E285E7B9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3T24'!$C$3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3T24'!$C$4</c:f>
              <c:numCache>
                <c:formatCode>#,##0</c:formatCode>
                <c:ptCount val="1"/>
                <c:pt idx="0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15-4E64-BDA4-B9FED8032640}"/>
            </c:ext>
          </c:extLst>
        </c:ser>
        <c:ser>
          <c:idx val="1"/>
          <c:order val="1"/>
          <c:tx>
            <c:strRef>
              <c:f>'Componente 3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4,318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E8A-447A-87D7-27E285E7B9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3T24'!$C$3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3T24'!$C$5</c:f>
              <c:numCache>
                <c:formatCode>#,##0</c:formatCode>
                <c:ptCount val="1"/>
                <c:pt idx="0">
                  <c:v>4318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15-4E64-BDA4-B9FED80326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0268694307317747"/>
                  <c:y val="-6.15996023283168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dirty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142.32%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74142667281519"/>
                      <c:h val="8.663253810626922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2E15-4E64-BDA4-B9FED80326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3T24'!$C$3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3T24'!$C$6</c:f>
              <c:numCache>
                <c:formatCode>0%</c:formatCode>
                <c:ptCount val="1"/>
                <c:pt idx="0">
                  <c:v>1.4232036914963744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E15-4E64-BDA4-B9FED80326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46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6432"/>
        <c:crosses val="autoZero"/>
        <c:crossBetween val="between"/>
        <c:majorUnit val="300"/>
      </c:valAx>
      <c:valAx>
        <c:axId val="-882921200"/>
        <c:scaling>
          <c:orientation val="minMax"/>
          <c:max val="1.6"/>
          <c:min val="0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829212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PATRIMONIO MUNICIPAL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27288134776866607"/>
          <c:y val="4.555620620096001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59455082049E-2"/>
                  <c:y val="6.56506538484204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E06-4484-9684-94A8C1EE7AAE}"/>
                </c:ext>
              </c:extLst>
            </c:dLbl>
            <c:dLbl>
              <c:idx val="1"/>
              <c:layout>
                <c:manualLayout>
                  <c:x val="-5.511774800165614E-3"/>
                  <c:y val="3.6516267565906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06-4484-9684-94A8C1EE7AAE}"/>
                </c:ext>
              </c:extLst>
            </c:dLbl>
            <c:dLbl>
              <c:idx val="2"/>
              <c:layout>
                <c:manualLayout>
                  <c:x val="-8.2676622002484206E-3"/>
                  <c:y val="7.30325351318122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E06-4484-9684-94A8C1EE7AAE}"/>
                </c:ext>
              </c:extLst>
            </c:dLbl>
            <c:dLbl>
              <c:idx val="3"/>
              <c:layout>
                <c:manualLayout>
                  <c:x val="-3.8853613522643231E-3"/>
                  <c:y val="2.49589973876036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06-4484-9684-94A8C1EE7AAE}"/>
                </c:ext>
              </c:extLst>
            </c:dLbl>
            <c:dLbl>
              <c:idx val="4"/>
              <c:layout>
                <c:manualLayout>
                  <c:x val="-9.9101199954693547E-3"/>
                  <c:y val="1.1246110785362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E06-4484-9684-94A8C1EE7AAE}"/>
                </c:ext>
              </c:extLst>
            </c:dLbl>
            <c:dLbl>
              <c:idx val="5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06-4484-9684-94A8C1EE7A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3T24'!$C$3:$H$3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3T24'!$C$4:$H$4</c:f>
              <c:numCache>
                <c:formatCode>#,##0</c:formatCode>
                <c:ptCount val="6"/>
                <c:pt idx="0">
                  <c:v>1</c:v>
                </c:pt>
                <c:pt idx="1">
                  <c:v>711</c:v>
                </c:pt>
                <c:pt idx="2">
                  <c:v>711</c:v>
                </c:pt>
                <c:pt idx="3">
                  <c:v>790</c:v>
                </c:pt>
                <c:pt idx="4">
                  <c:v>790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E06-4484-9684-94A8C1EE7AAE}"/>
            </c:ext>
          </c:extLst>
        </c:ser>
        <c:ser>
          <c:idx val="1"/>
          <c:order val="1"/>
          <c:tx>
            <c:strRef>
              <c:f>'Actividades 3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59455082026E-2"/>
                  <c:y val="5.39984360606889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E06-4484-9684-94A8C1EE7AAE}"/>
                </c:ext>
              </c:extLst>
            </c:dLbl>
            <c:dLbl>
              <c:idx val="1"/>
              <c:layout>
                <c:manualLayout>
                  <c:x val="7.571617365037365E-3"/>
                  <c:y val="3.0689167545456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E06-4484-9684-94A8C1EE7AAE}"/>
                </c:ext>
              </c:extLst>
            </c:dLbl>
            <c:dLbl>
              <c:idx val="2"/>
              <c:layout>
                <c:manualLayout>
                  <c:x val="1.514323473007473E-2"/>
                  <c:y val="6.13783350909124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E06-4484-9684-94A8C1EE7AAE}"/>
                </c:ext>
              </c:extLst>
            </c:dLbl>
            <c:dLbl>
              <c:idx val="3"/>
              <c:layout>
                <c:manualLayout>
                  <c:x val="4.8536201853566887E-3"/>
                  <c:y val="1.091026919668687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1,412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8E06-4484-9684-94A8C1EE7AAE}"/>
                </c:ext>
              </c:extLst>
            </c:dLbl>
            <c:dLbl>
              <c:idx val="4"/>
              <c:layout>
                <c:manualLayout>
                  <c:x val="1.2425294325366871E-2"/>
                  <c:y val="9.333096811785918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1,412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8E06-4484-9684-94A8C1EE7AAE}"/>
                </c:ext>
              </c:extLst>
            </c:dLbl>
            <c:dLbl>
              <c:idx val="5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E06-4484-9684-94A8C1EE7A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3T24'!$C$3:$H$3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3T24'!$C$5:$H$5</c:f>
              <c:numCache>
                <c:formatCode>#,##0</c:formatCode>
                <c:ptCount val="6"/>
                <c:pt idx="0">
                  <c:v>1</c:v>
                </c:pt>
                <c:pt idx="1">
                  <c:v>740</c:v>
                </c:pt>
                <c:pt idx="2">
                  <c:v>715</c:v>
                </c:pt>
                <c:pt idx="3">
                  <c:v>1412</c:v>
                </c:pt>
                <c:pt idx="4">
                  <c:v>1412</c:v>
                </c:pt>
                <c:pt idx="5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E06-4484-9684-94A8C1EE7AA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534464622908075E-2"/>
                  <c:y val="-4.8026475630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E06-4484-9684-94A8C1EE7AAE}"/>
                </c:ext>
              </c:extLst>
            </c:dLbl>
            <c:dLbl>
              <c:idx val="1"/>
              <c:layout>
                <c:manualLayout>
                  <c:x val="-4.5167312621820631E-2"/>
                  <c:y val="-3.943581991711903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104.07%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8E06-4484-9684-94A8C1EE7AAE}"/>
                </c:ext>
              </c:extLst>
            </c:dLbl>
            <c:dLbl>
              <c:idx val="2"/>
              <c:layout>
                <c:manualLayout>
                  <c:x val="-6.5427244025869524E-2"/>
                  <c:y val="-3.909430238741382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100.56%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8E06-4484-9684-94A8C1EE7AAE}"/>
                </c:ext>
              </c:extLst>
            </c:dLbl>
            <c:dLbl>
              <c:idx val="3"/>
              <c:layout>
                <c:manualLayout>
                  <c:x val="-4.6134079225570078E-2"/>
                  <c:y val="-5.326871241015108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178.73%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8E06-4484-9684-94A8C1EE7AAE}"/>
                </c:ext>
              </c:extLst>
            </c:dLbl>
            <c:dLbl>
              <c:idx val="4"/>
              <c:layout>
                <c:manualLayout>
                  <c:x val="-3.816388667516054E-2"/>
                  <c:y val="-5.147230728326246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178.73%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8E06-4484-9684-94A8C1EE7AAE}"/>
                </c:ext>
              </c:extLst>
            </c:dLbl>
            <c:dLbl>
              <c:idx val="5"/>
              <c:layout>
                <c:manualLayout>
                  <c:x val="-6.5998523952841195E-3"/>
                  <c:y val="-3.313092498533085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122.58%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8E06-4484-9684-94A8C1EE7A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3T24'!$C$3:$H$3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3T24'!$C$6:$H$6</c:f>
              <c:numCache>
                <c:formatCode>0%</c:formatCode>
                <c:ptCount val="6"/>
                <c:pt idx="0">
                  <c:v>1</c:v>
                </c:pt>
                <c:pt idx="1">
                  <c:v>1.0407876230661042</c:v>
                </c:pt>
                <c:pt idx="2">
                  <c:v>1.0056258790436006</c:v>
                </c:pt>
                <c:pt idx="3">
                  <c:v>1.7873417721518987</c:v>
                </c:pt>
                <c:pt idx="4">
                  <c:v>1.7873417721518987</c:v>
                </c:pt>
                <c:pt idx="5">
                  <c:v>1.2258064516129032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8E06-4484-9684-94A8C1EE7A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  <c:majorUnit val="100"/>
      </c:valAx>
      <c:valAx>
        <c:axId val="-882929360"/>
        <c:scaling>
          <c:orientation val="minMax"/>
          <c:max val="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64229223993763"/>
          <c:y val="0.91487464595596013"/>
          <c:w val="0.77517718438516936"/>
          <c:h val="5.21809760540757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0557031610949124"/>
          <c:y val="3.04852382935648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3494436762812953"/>
          <c:y val="0.17750532783456924"/>
          <c:w val="0.71831480596422259"/>
          <c:h val="0.62351909537341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4 3T24'!$B$4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2.3938486258303547E-2"/>
                  <c:y val="3.33030633835964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DB-4944-A54B-41925F1BA93D}"/>
                </c:ext>
              </c:extLst>
            </c:dLbl>
            <c:dLbl>
              <c:idx val="2"/>
              <c:layout>
                <c:manualLayout>
                  <c:x val="-1.0639327225912808E-2"/>
                  <c:y val="7.03842286124081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DB-4944-A54B-41925F1BA9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3T24'!$C$3:$E$3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3T24'!$C$4:$E$4</c:f>
              <c:numCache>
                <c:formatCode>#,##0</c:formatCode>
                <c:ptCount val="3"/>
                <c:pt idx="0">
                  <c:v>50</c:v>
                </c:pt>
                <c:pt idx="1">
                  <c:v>1</c:v>
                </c:pt>
                <c:pt idx="2">
                  <c:v>360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DB-4944-A54B-41925F1BA93D}"/>
            </c:ext>
          </c:extLst>
        </c:ser>
        <c:ser>
          <c:idx val="1"/>
          <c:order val="1"/>
          <c:tx>
            <c:strRef>
              <c:f>'Actividades 4 3T24'!$B$5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3299159032390886E-2"/>
                  <c:y val="3.33030633835964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DB-4944-A54B-41925F1BA9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3T24'!$C$3:$E$3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3T24'!$C$5:$E$5</c:f>
              <c:numCache>
                <c:formatCode>#,##0</c:formatCode>
                <c:ptCount val="3"/>
                <c:pt idx="0">
                  <c:v>40</c:v>
                </c:pt>
                <c:pt idx="1">
                  <c:v>1</c:v>
                </c:pt>
                <c:pt idx="2">
                  <c:v>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DB-4944-A54B-41925F1BA9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5143469652156852E-2"/>
                  <c:y val="-3.717118580521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DB-4944-A54B-41925F1BA93D}"/>
                </c:ext>
              </c:extLst>
            </c:dLbl>
            <c:dLbl>
              <c:idx val="1"/>
              <c:layout>
                <c:manualLayout>
                  <c:x val="-6.3971258737128611E-2"/>
                  <c:y val="-3.9997916183467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EDB-4944-A54B-41925F1BA93D}"/>
                </c:ext>
              </c:extLst>
            </c:dLbl>
            <c:dLbl>
              <c:idx val="2"/>
              <c:layout>
                <c:manualLayout>
                  <c:x val="7.7991713890898304E-3"/>
                  <c:y val="3.476260424971040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68.05%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7EDB-4944-A54B-41925F1BA9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3T24'!$C$3:$E$3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3T24'!$C$6:$E$6</c:f>
              <c:numCache>
                <c:formatCode>0%</c:formatCode>
                <c:ptCount val="3"/>
                <c:pt idx="0">
                  <c:v>0.8</c:v>
                </c:pt>
                <c:pt idx="1">
                  <c:v>1</c:v>
                </c:pt>
                <c:pt idx="2">
                  <c:v>0.68055555555555558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7EDB-4944-A54B-41925F1BA9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10/21/2024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54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57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341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21/10/2024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chart" Target="../charts/char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7CBCD78-62CD-45B1-9F20-D2D39395FE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5109" y="1917418"/>
            <a:ext cx="5127679" cy="3922718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4217280" y="2770781"/>
            <a:ext cx="7759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DÉCIMA PRIMERA SESIÓN ORDINARIA 2022-2024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1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BUEN GOBIERNO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511073" y="4610406"/>
            <a:ext cx="874651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/>
              <a:t>INFORME</a:t>
            </a:r>
            <a:r>
              <a:rPr lang="es-MX" sz="2200" dirty="0"/>
              <a:t> </a:t>
            </a:r>
            <a:r>
              <a:rPr lang="es-MX" sz="2200" b="1" dirty="0"/>
              <a:t>DE AVANCES EN CUMPLIMIENTO DE METAS Y OBJETIVOS</a:t>
            </a:r>
          </a:p>
          <a:p>
            <a:pPr algn="ctr"/>
            <a:r>
              <a:rPr lang="es-MX" sz="2000" b="1" dirty="0"/>
              <a:t>PROGRAMA DE ADMINISTRACIÓN DE BIENES Y SERVICIOS DEL MUNICIPIO</a:t>
            </a:r>
          </a:p>
          <a:p>
            <a:pPr algn="ctr"/>
            <a:r>
              <a:rPr lang="es-MX" sz="2400" b="1" dirty="0"/>
              <a:t> OFICIALÍA MAYOR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TRIMESTRE JULIO-SEPTIEMBRE 2024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229926" y="6252303"/>
            <a:ext cx="16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OCTUBRE 2024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934516" y="594801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4ECF4D7-2E31-A965-47B8-72D6BFD3A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1718" y="565092"/>
            <a:ext cx="1299021" cy="1051477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05397225-691D-227A-AAF4-F528E7D76F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349" y="588398"/>
            <a:ext cx="3039898" cy="100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87D5FE6-EFD1-70F4-0560-0A59CDE515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136"/>
          <a:stretch/>
        </p:blipFill>
        <p:spPr>
          <a:xfrm>
            <a:off x="6896100" y="1631452"/>
            <a:ext cx="5153024" cy="44729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3C82F02-069C-9C45-37E6-3744432D12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7982"/>
          <a:stretch/>
        </p:blipFill>
        <p:spPr>
          <a:xfrm>
            <a:off x="133863" y="1631451"/>
            <a:ext cx="2996567" cy="44729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AA20755-4DCF-42B1-A6A2-B7795400B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503" y="1631451"/>
            <a:ext cx="3354706" cy="4472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84479" y="486839"/>
            <a:ext cx="5810469" cy="123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/>
              <a:t>Se logra un promedio de 130.77% de avance en los 6 indicadores de esta Dirección, se cumple y se supera la meta en todos los indicadores destacando las actividades “Generación de Claves de Bienes” y “Elaboración de Resguardos e Inventarios” ambos con un logro del 178.73% respecto a la meta.</a:t>
            </a: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739869" y="486839"/>
            <a:ext cx="4353540" cy="1304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Avance en las Operaciones de Resguardo y Control</a:t>
            </a:r>
            <a:r>
              <a:rPr lang="es-ES_tradnl" sz="1400" b="1" dirty="0"/>
              <a:t>” </a:t>
            </a:r>
            <a:r>
              <a:rPr lang="es-ES_tradnl" sz="1400" dirty="0"/>
              <a:t>(PAORC) se logró un avance trimestral del 142.32% realizando 4,318 operaciones de 3,034 programadas. 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1086707-97E2-2911-77F7-90C74AA90580}"/>
              </a:ext>
            </a:extLst>
          </p:cNvPr>
          <p:cNvSpPr txBox="1"/>
          <p:nvPr/>
        </p:nvSpPr>
        <p:spPr>
          <a:xfrm>
            <a:off x="3228580" y="112643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B5B4B8A-0152-4BFE-B3DE-9F12887F4E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854152"/>
              </p:ext>
            </p:extLst>
          </p:nvPr>
        </p:nvGraphicFramePr>
        <p:xfrm>
          <a:off x="0" y="1872995"/>
          <a:ext cx="5148118" cy="4872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0C9DBA0-BEF7-4D0D-A1C5-A710B0527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7782021"/>
              </p:ext>
            </p:extLst>
          </p:nvPr>
        </p:nvGraphicFramePr>
        <p:xfrm>
          <a:off x="5636303" y="1872996"/>
          <a:ext cx="6003560" cy="4910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11978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A6409AA-3D0C-743E-A31C-6DF32198B4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3"/>
          <a:stretch/>
        </p:blipFill>
        <p:spPr bwMode="auto">
          <a:xfrm>
            <a:off x="4949297" y="4016764"/>
            <a:ext cx="3860876" cy="25912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AA653AB-C598-39C1-2FC8-A74997D1BF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8" y="4515497"/>
            <a:ext cx="4624740" cy="20925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6599158-AD3A-D0B2-8083-70F13477C4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09"/>
          <a:stretch/>
        </p:blipFill>
        <p:spPr bwMode="auto">
          <a:xfrm>
            <a:off x="200538" y="1512887"/>
            <a:ext cx="4624740" cy="29021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6E440B3-2BFD-31B5-A17F-5FAAD4CDC2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191" y="1522413"/>
            <a:ext cx="3093612" cy="2405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03D9E51-5A2F-53E9-A24A-4D61C881E4D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"/>
          <a:stretch/>
        </p:blipFill>
        <p:spPr>
          <a:xfrm>
            <a:off x="8934191" y="4016764"/>
            <a:ext cx="3093612" cy="2591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4634E9D-5956-93DF-9842-F1A4251CC81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00"/>
          <a:stretch/>
        </p:blipFill>
        <p:spPr bwMode="auto">
          <a:xfrm>
            <a:off x="4949297" y="1512887"/>
            <a:ext cx="3860875" cy="24050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4267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67494" y="355568"/>
            <a:ext cx="6316453" cy="1896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1: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impartieron </a:t>
            </a:r>
            <a:r>
              <a:rPr lang="es-MX" sz="1400" dirty="0">
                <a:solidFill>
                  <a:prstClr val="black"/>
                </a:solidFill>
              </a:rPr>
              <a:t>50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cursos de los 40 que estaban programados, obteniendo un porcentaje de cumplimiento de 8</a:t>
            </a:r>
            <a:r>
              <a:rPr lang="es-MX" sz="1400" dirty="0">
                <a:solidFill>
                  <a:prstClr val="black"/>
                </a:solidFill>
              </a:rPr>
              <a:t>0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%.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2: </a:t>
            </a:r>
            <a:r>
              <a:rPr lang="es-MX" sz="1400" dirty="0">
                <a:solidFill>
                  <a:prstClr val="black"/>
                </a:solidFill>
              </a:rPr>
              <a:t>Se logra el 100% en el indicador “Convenios de Colaboración” al concluir con éxito el convenio que se tenía programado.</a:t>
            </a:r>
            <a:endParaRPr lang="es-ES" sz="1400" dirty="0">
              <a:solidFill>
                <a:prstClr val="black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3: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evalúan a 245 servidores públicos  </a:t>
            </a:r>
            <a:r>
              <a:rPr lang="es-MX" sz="1400" dirty="0">
                <a:solidFill>
                  <a:prstClr val="black"/>
                </a:solidFill>
              </a:rPr>
              <a:t>de 360 programados para un alcance del 68.05%.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08051" y="557784"/>
            <a:ext cx="4597720" cy="1709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 En el Componente</a:t>
            </a:r>
            <a:r>
              <a:rPr lang="es-ES_tradnl" sz="1400" b="1" dirty="0"/>
              <a:t> </a:t>
            </a:r>
            <a:r>
              <a:rPr lang="es-ES_tradnl" sz="1400" dirty="0"/>
              <a:t>“</a:t>
            </a:r>
            <a:r>
              <a:rPr lang="es-MX" sz="1400" b="1" dirty="0"/>
              <a:t>Porcentaje de integrantes del Personal Municipal Profesionalizado</a:t>
            </a:r>
            <a:r>
              <a:rPr lang="es-ES_tradnl" sz="1400" dirty="0"/>
              <a:t>” (PPMP) se logró un avance trimestral del 36.23% al capacitar a 308 servidores Públicos de los 850 que se tenían programados.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80199B-C8A0-F90C-C0C1-989607479404}"/>
              </a:ext>
            </a:extLst>
          </p:cNvPr>
          <p:cNvSpPr txBox="1"/>
          <p:nvPr/>
        </p:nvSpPr>
        <p:spPr>
          <a:xfrm>
            <a:off x="3228580" y="108077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88D06F30-0058-4EC7-AA5A-13AA8AE920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0349468"/>
              </p:ext>
            </p:extLst>
          </p:nvPr>
        </p:nvGraphicFramePr>
        <p:xfrm>
          <a:off x="5567494" y="2199241"/>
          <a:ext cx="6259745" cy="4489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FB1CB63-1B95-4965-A0F7-F1F3CBFDA4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5167611"/>
              </p:ext>
            </p:extLst>
          </p:nvPr>
        </p:nvGraphicFramePr>
        <p:xfrm>
          <a:off x="0" y="2199241"/>
          <a:ext cx="5066676" cy="4489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90865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FB97FAC-334F-1228-9AF0-0D3E9C28A3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71"/>
          <a:stretch/>
        </p:blipFill>
        <p:spPr>
          <a:xfrm>
            <a:off x="105288" y="1489711"/>
            <a:ext cx="4798000" cy="2523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42DE7BA-41C9-159B-BEED-A5FB3A0331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05" r="5132" b="27756"/>
          <a:stretch/>
        </p:blipFill>
        <p:spPr>
          <a:xfrm>
            <a:off x="4979818" y="1489711"/>
            <a:ext cx="3945108" cy="2523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09A408F-2E15-A4AD-96A3-CF28C1FF50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456" y="1498470"/>
            <a:ext cx="3085256" cy="2523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AC29CED-1101-8298-F16C-1428E6B02B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5" y="4090607"/>
            <a:ext cx="4798000" cy="25466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C8E4480-EB9F-6D3F-7C02-8D9E8AE550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447"/>
          <a:stretch/>
        </p:blipFill>
        <p:spPr>
          <a:xfrm>
            <a:off x="4979818" y="4126462"/>
            <a:ext cx="3945108" cy="24833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AFC0258-7A6E-49E5-CB58-FBE0F2365F8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52" r="5563"/>
          <a:stretch/>
        </p:blipFill>
        <p:spPr>
          <a:xfrm>
            <a:off x="9001457" y="4126461"/>
            <a:ext cx="3085256" cy="24738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16727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096000" y="654500"/>
            <a:ext cx="5543769" cy="13916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   1: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alcanza el 87.5% en </a:t>
            </a:r>
            <a:r>
              <a:rPr lang="es-MX" sz="1400" dirty="0">
                <a:solidFill>
                  <a:prstClr val="black"/>
                </a:solidFill>
              </a:rPr>
              <a:t>el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indicador “Sistemas Informáticos”.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2:</a:t>
            </a:r>
            <a:r>
              <a:rPr lang="es-MX" sz="1400" dirty="0">
                <a:solidFill>
                  <a:prstClr val="black"/>
                </a:solidFill>
              </a:rPr>
              <a:t> se 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ogra superar la meta con el </a:t>
            </a:r>
            <a:r>
              <a:rPr lang="es-MX" sz="1400" dirty="0">
                <a:solidFill>
                  <a:prstClr val="black"/>
                </a:solidFill>
              </a:rPr>
              <a:t>114.5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% en el indicador “Servicios de Telecomunicaciones Atendidos”.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Actividad  3: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</a:t>
            </a:r>
            <a:r>
              <a:rPr lang="es-MX" sz="1400" dirty="0">
                <a:solidFill>
                  <a:prstClr val="black"/>
                </a:solidFill>
              </a:rPr>
              <a:t>supera con el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102% en el indicador “Servicios Técnicos Atendidos”.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52231" y="654500"/>
            <a:ext cx="4353540" cy="13149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</a:t>
            </a:r>
            <a:r>
              <a:rPr lang="es-ES_tradnl" sz="1400" b="1" dirty="0"/>
              <a:t> “</a:t>
            </a:r>
            <a:r>
              <a:rPr lang="es-MX" sz="1400" b="1" dirty="0"/>
              <a:t>Porcentaje de Servicios de Sistemas de Información Brindados</a:t>
            </a:r>
            <a:r>
              <a:rPr lang="es-ES_tradnl" sz="1400" b="1" dirty="0"/>
              <a:t>” </a:t>
            </a:r>
            <a:r>
              <a:rPr lang="es-ES_tradnl" sz="1400" dirty="0"/>
              <a:t>(PSIB) se logró un avance trimestral del 102.71% al brindar 1,099 servicios de 1,070 programados.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16629"/>
            <a:ext cx="6496445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 (DTIC)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995F249-062E-4228-863F-5B8323B983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366"/>
              </p:ext>
            </p:extLst>
          </p:nvPr>
        </p:nvGraphicFramePr>
        <p:xfrm>
          <a:off x="5778708" y="2179320"/>
          <a:ext cx="6052130" cy="4462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6B6E0C0-2738-4983-8949-8C6753266B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630094"/>
              </p:ext>
            </p:extLst>
          </p:nvPr>
        </p:nvGraphicFramePr>
        <p:xfrm>
          <a:off x="341632" y="2243776"/>
          <a:ext cx="4774738" cy="4399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6913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866274" y="116249"/>
            <a:ext cx="101666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8E6DD5D-31E1-10C2-350A-90DC23AE3B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70" r="14636"/>
          <a:stretch/>
        </p:blipFill>
        <p:spPr>
          <a:xfrm>
            <a:off x="7761074" y="1527811"/>
            <a:ext cx="3652667" cy="4973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503D22E-4EEB-FD2A-B4BA-559B9BBB5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1072" y="1527810"/>
            <a:ext cx="3652667" cy="4967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7784E37-942D-4C3E-9406-28C520EB0CF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99479" y="1527811"/>
            <a:ext cx="2794258" cy="49675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66175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904930" y="563091"/>
            <a:ext cx="5734839" cy="1565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1: </a:t>
            </a:r>
            <a:r>
              <a:rPr lang="es-MX" sz="1400" dirty="0"/>
              <a:t>Se obtiene el 168% y se supera la meta en el indicador “Servicios de Mantenimiento Municipal” al realizar 588 de 350 programados.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2: </a:t>
            </a:r>
            <a:r>
              <a:rPr lang="es-MX" sz="1400" dirty="0"/>
              <a:t>En el indicador “Logística de Eventos Oficiales” se realizan 2 eventos de 2 programados para un 100% de logro.</a:t>
            </a:r>
            <a:endParaRPr lang="es-MX" sz="1400" b="1" dirty="0"/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3</a:t>
            </a:r>
            <a:r>
              <a:rPr lang="es-MX" sz="1400" dirty="0"/>
              <a:t>: En el indicador “Solicitudes de Logística de Eventos” se supera la meta con el  110%.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3" y="563091"/>
            <a:ext cx="4754297" cy="2052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 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Servicios de Mantenimiento y Logística Realizados</a:t>
            </a:r>
            <a:r>
              <a:rPr lang="es-ES_tradnl" sz="1400" b="1" dirty="0"/>
              <a:t>” </a:t>
            </a:r>
            <a:r>
              <a:rPr lang="es-ES_tradnl" sz="1400" dirty="0"/>
              <a:t>(PSML) se logró un avance trimestral del 243.75% al realizar  975 servicios de mantenimiento de 400 programados; </a:t>
            </a:r>
            <a:r>
              <a:rPr lang="es-MX" sz="1400" dirty="0"/>
              <a:t>este incremento es debido a que se incrementaron las solicitudes de mantenimiento de las diferentes unidades administrativas en: trabajos de electricidad, albañilería, plomería, pintura herrería y carpintería por remodelaciones, mantenimiento correctivo y construcciones nuevas.</a:t>
            </a: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0163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E767BF5-0F8D-4355-BA7C-115396E16A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923280"/>
              </p:ext>
            </p:extLst>
          </p:nvPr>
        </p:nvGraphicFramePr>
        <p:xfrm>
          <a:off x="130158" y="2603115"/>
          <a:ext cx="4883276" cy="4182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E03B9F87-1FB3-4429-822E-CD79E5A1F4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981486"/>
              </p:ext>
            </p:extLst>
          </p:nvPr>
        </p:nvGraphicFramePr>
        <p:xfrm>
          <a:off x="5441200" y="2226038"/>
          <a:ext cx="6750800" cy="4536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12498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10FDBB0-A365-B74A-94D6-F84A378E96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708"/>
          <a:stretch/>
        </p:blipFill>
        <p:spPr>
          <a:xfrm>
            <a:off x="4725472" y="1813592"/>
            <a:ext cx="3337779" cy="43498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008383E-B8C0-89E8-4A3E-3F477C6BE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4239" y="2859238"/>
            <a:ext cx="3797615" cy="20705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E9D5E0B-D460-D0E8-CA9F-34531ED7B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965" y="1527810"/>
            <a:ext cx="4125052" cy="2213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28A4597-3D49-4B0C-B325-2EDB8D468C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964" y="4017791"/>
            <a:ext cx="4125053" cy="23203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26391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56422" y="418669"/>
            <a:ext cx="5939246" cy="1654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1: </a:t>
            </a:r>
            <a:r>
              <a:rPr lang="es-MX" sz="1400" dirty="0"/>
              <a:t>En el primer indicador se </a:t>
            </a:r>
            <a:r>
              <a:rPr lang="es-ES_tradnl" sz="1400" dirty="0"/>
              <a:t>logra superar con el 115% al participar en 15 conmemoraciones  cívicas  de un total de 13 programadas. 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2: </a:t>
            </a:r>
            <a:r>
              <a:rPr lang="es-ES_tradnl" sz="1400" dirty="0"/>
              <a:t>En el segundo indicador se alcanza y se supera la meta con un 183.78% al efectuar 68</a:t>
            </a:r>
            <a:r>
              <a:rPr lang="es-MX" sz="1400" dirty="0"/>
              <a:t> participaciones musicales de 37 contempladas en el t</a:t>
            </a:r>
            <a:r>
              <a:rPr lang="es-ES_tradnl" sz="1400" dirty="0"/>
              <a:t>rimestre.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3: </a:t>
            </a:r>
            <a:r>
              <a:rPr lang="es-ES_tradnl" sz="1400" dirty="0"/>
              <a:t>Así </a:t>
            </a:r>
            <a:r>
              <a:rPr lang="es-MX" sz="1400" dirty="0"/>
              <a:t>también se logra</a:t>
            </a:r>
            <a:r>
              <a:rPr lang="es-ES_tradnl" sz="1400" dirty="0"/>
              <a:t> el 100% de la meta en el indicador “</a:t>
            </a:r>
            <a:r>
              <a:rPr lang="es-MX" sz="1400" dirty="0"/>
              <a:t>Eventos Especiales Atendidos”</a:t>
            </a:r>
            <a:r>
              <a:rPr lang="es-ES" sz="1400" dirty="0"/>
              <a:t> al atender 6 de 6 eventos programados.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4" y="465581"/>
            <a:ext cx="4353540" cy="1196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Eventos Cívicos y Culturales Realizados</a:t>
            </a:r>
            <a:r>
              <a:rPr lang="es-ES_tradnl" sz="1400" b="1" dirty="0"/>
              <a:t>”</a:t>
            </a:r>
            <a:r>
              <a:rPr lang="es-ES_tradnl" sz="1400" dirty="0"/>
              <a:t>(PECR) se logró un avance trimestral del 158.92% al realizar  89 eventos de 56 programados.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UNIDAD DE EVENTOS CÍVICOS</a:t>
            </a:r>
            <a:endParaRPr lang="es-ES" dirty="0">
              <a:solidFill>
                <a:prstClr val="black"/>
              </a:solidFill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7605E02-1BC5-4CBE-9DCF-D7C5C61CCC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397093"/>
              </p:ext>
            </p:extLst>
          </p:nvPr>
        </p:nvGraphicFramePr>
        <p:xfrm>
          <a:off x="24214" y="2235199"/>
          <a:ext cx="5539740" cy="4430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4488A24-AA24-454F-A5EC-605895E45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3614241"/>
              </p:ext>
            </p:extLst>
          </p:nvPr>
        </p:nvGraphicFramePr>
        <p:xfrm>
          <a:off x="5901267" y="2235199"/>
          <a:ext cx="6070106" cy="4430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902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5">
            <a:extLst>
              <a:ext uri="{FF2B5EF4-FFF2-40B4-BE49-F238E27FC236}">
                <a16:creationId xmlns:a16="http://schemas.microsoft.com/office/drawing/2014/main" id="{7ED7575E-88D2-B771-681D-46A7E5541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76457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1" name="Straight Connector 37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687430" y="1028580"/>
            <a:ext cx="3939871" cy="527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  El Programa Presupuestario Anual 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M-PPA 1.4 PROGRAMA DE ADMINISTRACIÓN DE BIENES Y SERVICIOS DEL MUNICIPIO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correspondiente a la Oficialía Mayor, tiene como Propósito contribuir al logro del Objetivo Estratégico del Eje 1 (Buen Gobierno), mediante  la correcta optimización de los recursos, logrando con ello una administración eficiente que impacte en los tres </a:t>
            </a:r>
            <a:r>
              <a:rPr lang="en-US" sz="1600" dirty="0"/>
              <a:t>ó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rdenes de gobierno y dirigidas a mejorar la calidad de vida de los habitantes del Municipio de Benito Juárez.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n-US" sz="1600" dirty="0"/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n-US" sz="14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PROPÓSITO</a:t>
            </a:r>
            <a:endParaRPr lang="en-US" sz="1400" b="1" dirty="0"/>
          </a:p>
          <a:p>
            <a:pPr marR="0" lvl="0" algn="just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1600" dirty="0"/>
              <a:t>  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En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este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trimestre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se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alcanzó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el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113.20% de avance del indicador 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Porcentaje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Solicitudes 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Administrativas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Atendidas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”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(PSAA) , al atender</a:t>
            </a:r>
            <a:r>
              <a:rPr lang="en-US" sz="1600" dirty="0"/>
              <a:t> 1,033,308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solicitudes administrativas  de un total de </a:t>
            </a:r>
            <a:r>
              <a:rPr lang="en-US" sz="1600" dirty="0"/>
              <a:t>912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,772 programadas en el trimestre. 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500" b="1" dirty="0"/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1637B4D-E131-B60F-5BD5-CB04473B2F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785049"/>
              </p:ext>
            </p:extLst>
          </p:nvPr>
        </p:nvGraphicFramePr>
        <p:xfrm>
          <a:off x="703827" y="555877"/>
          <a:ext cx="6475029" cy="5750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354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Eventos Cívicos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1DF0F46-18CF-47B3-BA91-8A8615478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14" y="1465060"/>
            <a:ext cx="4398380" cy="26211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CEC7BD3-67C7-10D0-0440-C1DA9B951F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1435" y="1465060"/>
            <a:ext cx="3489741" cy="51564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8607875-D736-A154-3252-507F94B1CB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211"/>
          <a:stretch/>
        </p:blipFill>
        <p:spPr>
          <a:xfrm>
            <a:off x="200538" y="4193161"/>
            <a:ext cx="4445793" cy="23995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A3C77E07-2F11-75FD-3FB4-32DD6772923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070" r="5679"/>
          <a:stretch/>
        </p:blipFill>
        <p:spPr>
          <a:xfrm>
            <a:off x="4704176" y="2775643"/>
            <a:ext cx="3779414" cy="26211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5270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91391" y="625690"/>
            <a:ext cx="4680897" cy="1418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Plantillas de Personal Municipal Entregadas</a:t>
            </a:r>
            <a:r>
              <a:rPr lang="es-ES_tradnl" sz="1400" b="1" dirty="0"/>
              <a:t>”</a:t>
            </a:r>
            <a:r>
              <a:rPr lang="es-ES_tradnl" sz="1400" dirty="0"/>
              <a:t> (PPPME) se logró un avance trimestral del 145.91% al entregar  464 plantillas de personal de 318 programados en el trimestre.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HUMANOS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04CC414-731E-47DB-B503-68115E7958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4401298"/>
              </p:ext>
            </p:extLst>
          </p:nvPr>
        </p:nvGraphicFramePr>
        <p:xfrm>
          <a:off x="290549" y="2438400"/>
          <a:ext cx="4882583" cy="422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1521ECCD-206B-4C5B-A296-6F2A71C048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295970"/>
              </p:ext>
            </p:extLst>
          </p:nvPr>
        </p:nvGraphicFramePr>
        <p:xfrm>
          <a:off x="5765800" y="2438400"/>
          <a:ext cx="6040086" cy="4227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A2DED650-A49C-CA40-CA89-CC4E11A2FDA7}"/>
              </a:ext>
            </a:extLst>
          </p:cNvPr>
          <p:cNvSpPr txBox="1"/>
          <p:nvPr/>
        </p:nvSpPr>
        <p:spPr>
          <a:xfrm>
            <a:off x="5866640" y="557784"/>
            <a:ext cx="5939246" cy="9746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1: </a:t>
            </a:r>
            <a:r>
              <a:rPr lang="es-MX" sz="1400" dirty="0"/>
              <a:t>En el primer indicador se </a:t>
            </a:r>
            <a:r>
              <a:rPr lang="es-ES_tradnl" sz="1400" dirty="0"/>
              <a:t>logra el 100.18% </a:t>
            </a:r>
            <a:r>
              <a:rPr lang="es-MX" sz="1400" dirty="0"/>
              <a:t>al aplicar 1,102 incidencias de personal (altas, bajas y modificaciones) de un total de 1,100 programadas.</a:t>
            </a:r>
            <a:endParaRPr lang="es-ES_tradnl" sz="1400" dirty="0"/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2: </a:t>
            </a:r>
            <a:r>
              <a:rPr lang="es-ES_tradnl" sz="1400" dirty="0"/>
              <a:t>En el segundo indicador se alcanza un 83.6% al</a:t>
            </a:r>
            <a:r>
              <a:rPr lang="es-MX" sz="1400" dirty="0"/>
              <a:t> tramitar el pago de 209 finiquitos y laudos de un total de 250 contemplados.</a:t>
            </a:r>
          </a:p>
          <a:p>
            <a:pPr algn="just">
              <a:lnSpc>
                <a:spcPct val="90000"/>
              </a:lnSpc>
              <a:defRPr/>
            </a:pPr>
            <a:r>
              <a:rPr lang="es-MX" sz="1400" b="1" dirty="0"/>
              <a:t>Actividad 3: </a:t>
            </a:r>
            <a:r>
              <a:rPr lang="es-ES_tradnl" sz="1400" dirty="0"/>
              <a:t>Así </a:t>
            </a:r>
            <a:r>
              <a:rPr lang="es-MX" sz="1400" dirty="0"/>
              <a:t>también en el tercer indicador se logra</a:t>
            </a:r>
            <a:r>
              <a:rPr lang="es-ES_tradnl" sz="1400" dirty="0"/>
              <a:t> el 106.76% de la meta al </a:t>
            </a:r>
            <a:r>
              <a:rPr lang="es-MX" sz="1400" dirty="0"/>
              <a:t>actualizar  1,200 de un total de 1,124 expedientes programados</a:t>
            </a:r>
            <a:r>
              <a:rPr lang="es-ES" sz="1400" dirty="0"/>
              <a:t>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587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550214" y="468949"/>
            <a:ext cx="5308143" cy="1164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/>
              <a:t>En las 2 actividades de Eventos Especiales oficiales municipales atendidos; y Cumplimiento de los acuerdos establecidos, que corresponden a la oficialía mayor se alcanza el 100% de la meta conforme a lo programado.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294068" y="433401"/>
            <a:ext cx="5468648" cy="17580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    La Oficialía Mayor </a:t>
            </a:r>
            <a:r>
              <a:rPr lang="es-ES" sz="1400" dirty="0">
                <a:solidFill>
                  <a:prstClr val="black"/>
                </a:solidFill>
              </a:rPr>
              <a:t>realiza 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gestiones de apoyo a las diversas Dependencias del </a:t>
            </a:r>
            <a:r>
              <a:rPr lang="es-ES" sz="1400" dirty="0">
                <a:solidFill>
                  <a:prstClr val="black"/>
                </a:solidFill>
              </a:rPr>
              <a:t>Ayuntamiento, así como en los eventos oficiales Municipales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    En el Componente de la </a:t>
            </a:r>
            <a:r>
              <a:rPr lang="es-ES_tradnl" sz="1400" b="1" dirty="0"/>
              <a:t>Oficialía Mayor </a:t>
            </a:r>
            <a:r>
              <a:rPr lang="es-ES_tradnl" sz="1400" dirty="0"/>
              <a:t>“Porcentaje de Gestiones Realizadas”(PGER) se logró un avance del 300.22% al realizar 3,963 gestiones de 1,320 programadas. Este excedente se </a:t>
            </a:r>
            <a:r>
              <a:rPr lang="es-MX" sz="1400" dirty="0"/>
              <a:t>debió a las gestiones derivadas de los 4 eventos oficiales realizados. 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A3BD20-A974-324E-08B3-AAD034A84895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89538A3C-4969-4420-B8CA-7AD648B149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674938"/>
              </p:ext>
            </p:extLst>
          </p:nvPr>
        </p:nvGraphicFramePr>
        <p:xfrm>
          <a:off x="525779" y="2601310"/>
          <a:ext cx="5236937" cy="4113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51634D7-40ED-46FE-B168-A371D93FDC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4007974"/>
              </p:ext>
            </p:extLst>
          </p:nvPr>
        </p:nvGraphicFramePr>
        <p:xfrm>
          <a:off x="6429285" y="1633928"/>
          <a:ext cx="5308144" cy="5072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72819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B002FF3-7CBE-A040-8DA0-F482A2C84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631452"/>
            <a:ext cx="5480847" cy="47015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03D5532-FB00-06E1-92C4-BDD870A1A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088" y="1631453"/>
            <a:ext cx="6184754" cy="47015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35781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AD168FD-92A2-0340-B0CB-6179DC49B2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51" r="5265"/>
          <a:stretch/>
        </p:blipFill>
        <p:spPr>
          <a:xfrm>
            <a:off x="162438" y="1841003"/>
            <a:ext cx="6219312" cy="40313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EE6630C-CFDE-3348-B740-34169EB48F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47" r="6146"/>
          <a:stretch/>
        </p:blipFill>
        <p:spPr>
          <a:xfrm>
            <a:off x="6486525" y="1841002"/>
            <a:ext cx="5553075" cy="40313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87260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3326499-3224-9C86-DD24-8388E8399A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51"/>
          <a:stretch/>
        </p:blipFill>
        <p:spPr>
          <a:xfrm>
            <a:off x="177440" y="1679620"/>
            <a:ext cx="5869118" cy="4187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F33BEBE-45EF-EF88-2B93-DC3DCFECF1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6139390" y="1679620"/>
            <a:ext cx="5869118" cy="41877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6974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ABDCB23-F623-B8AA-8DAB-56AE80D3C5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" r="2296"/>
          <a:stretch/>
        </p:blipFill>
        <p:spPr bwMode="auto">
          <a:xfrm>
            <a:off x="5677394" y="1575435"/>
            <a:ext cx="6352681" cy="43800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0" name="Picture 6" descr="Ana Patricia Peralta (@anapatyp) / X">
            <a:extLst>
              <a:ext uri="{FF2B5EF4-FFF2-40B4-BE49-F238E27FC236}">
                <a16:creationId xmlns:a16="http://schemas.microsoft.com/office/drawing/2014/main" id="{A0883A04-43F7-B3DE-3723-4FA91C6C57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5"/>
          <a:stretch/>
        </p:blipFill>
        <p:spPr bwMode="auto">
          <a:xfrm>
            <a:off x="152399" y="1575435"/>
            <a:ext cx="5438775" cy="43800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65441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7417676" y="2260460"/>
            <a:ext cx="3966726" cy="23115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</a:t>
            </a:r>
            <a:r>
              <a:rPr lang="es-ES_tradnl" sz="1400" b="1" dirty="0"/>
              <a:t>“</a:t>
            </a:r>
            <a:r>
              <a:rPr lang="es-MX" sz="1400" b="1" dirty="0"/>
              <a:t>Porcentaje de los Recursos Materiales y Servicios Suministrados</a:t>
            </a:r>
            <a:r>
              <a:rPr lang="es-ES_tradnl" sz="1400" b="1" dirty="0"/>
              <a:t>”</a:t>
            </a:r>
            <a:r>
              <a:rPr lang="es-ES_tradnl" sz="1400" dirty="0"/>
              <a:t>(PRMS) se logró un avance trimestral del 113.12% al cumplir con el suministro de 1,019,270 materiales y/o servicios de 900,998 programados.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0AF229-D747-EBEB-6ED8-3B26E8DBA379}"/>
              </a:ext>
            </a:extLst>
          </p:cNvPr>
          <p:cNvSpPr txBox="1"/>
          <p:nvPr/>
        </p:nvSpPr>
        <p:spPr>
          <a:xfrm>
            <a:off x="3228580" y="162770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4A3A43F3-1520-4543-8F3D-9FA9157FB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1932628"/>
              </p:ext>
            </p:extLst>
          </p:nvPr>
        </p:nvGraphicFramePr>
        <p:xfrm>
          <a:off x="338265" y="935487"/>
          <a:ext cx="6333140" cy="5364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211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40429" y="557784"/>
            <a:ext cx="5734839" cy="11685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prstClr val="black"/>
                </a:solidFill>
              </a:rPr>
              <a:t>Esta Dirección se compone de 7 indicadores, en los cuales se obtuvo en promedio un logro del 94%, destacando los indicadores ”Requisiciones para Eventos Atendidos” con 112.90%, “Solicitudes de vehículos Atendidas” con 175.86%.</a:t>
            </a:r>
            <a:endParaRPr kumimoji="0" lang="es-E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0AF229-D747-EBEB-6ED8-3B26E8DBA379}"/>
              </a:ext>
            </a:extLst>
          </p:cNvPr>
          <p:cNvSpPr txBox="1"/>
          <p:nvPr/>
        </p:nvSpPr>
        <p:spPr>
          <a:xfrm>
            <a:off x="3228580" y="162770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6083387"/>
              </p:ext>
            </p:extLst>
          </p:nvPr>
        </p:nvGraphicFramePr>
        <p:xfrm>
          <a:off x="1" y="2088931"/>
          <a:ext cx="6096000" cy="4606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9835F671-73B6-1F9A-F1EF-E04143A56815}"/>
              </a:ext>
            </a:extLst>
          </p:cNvPr>
          <p:cNvSpPr txBox="1"/>
          <p:nvPr/>
        </p:nvSpPr>
        <p:spPr>
          <a:xfrm>
            <a:off x="6972377" y="557784"/>
            <a:ext cx="4666592" cy="11685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“Porcentaje de </a:t>
            </a:r>
            <a:r>
              <a:rPr lang="es-ES" sz="1600" b="1" dirty="0">
                <a:solidFill>
                  <a:prstClr val="black"/>
                </a:solidFill>
              </a:rPr>
              <a:t>Combustible Suministrado”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/>
              <a:t>El séptimo indicador, correspondiente al Porcentaje de combustible suministrado, también se destaca con un logro del 113.16% respecto a la meta, al suministrar 1,018,481 litros de combustible de un total de 900,000 programados.</a:t>
            </a:r>
            <a:endParaRPr kumimoji="0" lang="es-E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B3F4123E-58DC-4856-8285-B8ABCDADF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1245109"/>
              </p:ext>
            </p:extLst>
          </p:nvPr>
        </p:nvGraphicFramePr>
        <p:xfrm>
          <a:off x="6717811" y="2088931"/>
          <a:ext cx="5027499" cy="4606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0132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Naranja roj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3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4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5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6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7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8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9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20440</TotalTime>
  <Words>1429</Words>
  <Application>Microsoft Office PowerPoint</Application>
  <PresentationFormat>Panorámica</PresentationFormat>
  <Paragraphs>400</Paragraphs>
  <Slides>21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Admin</cp:lastModifiedBy>
  <cp:revision>384</cp:revision>
  <cp:lastPrinted>2021-08-02T16:59:29Z</cp:lastPrinted>
  <dcterms:created xsi:type="dcterms:W3CDTF">2021-04-16T16:11:05Z</dcterms:created>
  <dcterms:modified xsi:type="dcterms:W3CDTF">2024-10-21T19:20:32Z</dcterms:modified>
</cp:coreProperties>
</file>