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4.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6.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5.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18.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9.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0.xml" ContentType="application/vnd.openxmlformats-officedocument.themeOverride+xml"/>
  <Override PartName="/ppt/notesSlides/notesSlide21.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22.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notesSlides/notesSlide25.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12.xml" ContentType="application/vnd.openxmlformats-officedocument.themeOverride+xml"/>
  <Override PartName="/ppt/notesSlides/notesSlide28.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3.xml" ContentType="application/vnd.openxmlformats-officedocument.themeOverride+xml"/>
  <Override PartName="/ppt/notesSlides/notesSlide29.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0"/>
  </p:notesMasterIdLst>
  <p:sldIdLst>
    <p:sldId id="429" r:id="rId2"/>
    <p:sldId id="428" r:id="rId3"/>
    <p:sldId id="311" r:id="rId4"/>
    <p:sldId id="333" r:id="rId5"/>
    <p:sldId id="390" r:id="rId6"/>
    <p:sldId id="335" r:id="rId7"/>
    <p:sldId id="313" r:id="rId8"/>
    <p:sldId id="315" r:id="rId9"/>
    <p:sldId id="314" r:id="rId10"/>
    <p:sldId id="316" r:id="rId11"/>
    <p:sldId id="317" r:id="rId12"/>
    <p:sldId id="404" r:id="rId13"/>
    <p:sldId id="405" r:id="rId14"/>
    <p:sldId id="327" r:id="rId15"/>
    <p:sldId id="284" r:id="rId16"/>
    <p:sldId id="406" r:id="rId17"/>
    <p:sldId id="407" r:id="rId18"/>
    <p:sldId id="408" r:id="rId19"/>
    <p:sldId id="409" r:id="rId20"/>
    <p:sldId id="410" r:id="rId21"/>
    <p:sldId id="411" r:id="rId22"/>
    <p:sldId id="412" r:id="rId23"/>
    <p:sldId id="413" r:id="rId24"/>
    <p:sldId id="329" r:id="rId25"/>
    <p:sldId id="331" r:id="rId26"/>
    <p:sldId id="307" r:id="rId27"/>
    <p:sldId id="330" r:id="rId28"/>
    <p:sldId id="332" r:id="rId29"/>
    <p:sldId id="268" r:id="rId30"/>
    <p:sldId id="269" r:id="rId31"/>
    <p:sldId id="257" r:id="rId32"/>
    <p:sldId id="256" r:id="rId33"/>
    <p:sldId id="414" r:id="rId34"/>
    <p:sldId id="259" r:id="rId35"/>
    <p:sldId id="258" r:id="rId36"/>
    <p:sldId id="431" r:id="rId37"/>
    <p:sldId id="432" r:id="rId38"/>
    <p:sldId id="366" r:id="rId39"/>
    <p:sldId id="319" r:id="rId40"/>
    <p:sldId id="325" r:id="rId41"/>
    <p:sldId id="293" r:id="rId42"/>
    <p:sldId id="355" r:id="rId43"/>
    <p:sldId id="356" r:id="rId44"/>
    <p:sldId id="351" r:id="rId45"/>
    <p:sldId id="357" r:id="rId46"/>
    <p:sldId id="433" r:id="rId47"/>
    <p:sldId id="415" r:id="rId48"/>
    <p:sldId id="434" r:id="rId49"/>
    <p:sldId id="436" r:id="rId50"/>
    <p:sldId id="362" r:id="rId51"/>
    <p:sldId id="378" r:id="rId52"/>
    <p:sldId id="417" r:id="rId53"/>
    <p:sldId id="418" r:id="rId54"/>
    <p:sldId id="419" r:id="rId55"/>
    <p:sldId id="392" r:id="rId56"/>
    <p:sldId id="361" r:id="rId57"/>
    <p:sldId id="430" r:id="rId58"/>
    <p:sldId id="363" r:id="rId59"/>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8E5D"/>
    <a:srgbClr val="9D2449"/>
    <a:srgbClr val="621132"/>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11" autoAdjust="0"/>
    <p:restoredTop sz="95885"/>
  </p:normalViewPr>
  <p:slideViewPr>
    <p:cSldViewPr snapToGrid="0" snapToObjects="1">
      <p:cViewPr varScale="1">
        <p:scale>
          <a:sx n="110" d="100"/>
          <a:sy n="110" d="100"/>
        </p:scale>
        <p:origin x="8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3.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4.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5.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6.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7.xlsx"/></Relationships>
</file>

<file path=ppt/charts/_rels/chart15.xml.rels><?xml version="1.0" encoding="UTF-8" standalone="yes"?>
<Relationships xmlns="http://schemas.openxmlformats.org/package/2006/relationships"><Relationship Id="rId3" Type="http://schemas.openxmlformats.org/officeDocument/2006/relationships/oleObject" Target="file:///C:\Users\reloj\Desktop\Trabajo%20Marcos\MIR%202024\TERCER%20TRIMESTRE%202024\5.%20GRAFICAS%20DIRECCI&#211;N%20DE%20RELACIONES%20P&#218;BLICAS.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reloj\Desktop\Trabajo%20Marcos\MIR%202024\TERCER%20TRIMESTRE%202024\5.%20GRAFICAS%20DIRECCI&#211;N%20DE%20RELACIONES%20P&#218;BLICAS.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reloj\Desktop\Trabajo%20Marcos\MIR%202024\TERCER%20TRIMESTRE%202024\5.%20GRAFICAS%20DIRECCI&#211;N%20DE%20RELACIONES%20P&#218;BLICAS.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Propietario\Desktop\4.%20Grafica%20Comunicacion%20Social%202024.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Propietario\Desktop\4.%20Grafica%20Com.%20Social%203er%20%20Trim%202024.xlsx"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oleObject" Target="file:///D:\MIR%20FATY%2030_09_24\6.%20GRAFICAS_3T24%20GESTI&#211;N%20SOCIAL%20ACT.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D:\MIR%20FATY%2030_09_24\6.%20GRAFICAS_3T24%20GESTI&#211;N%20SOCIAL%20ACT.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oleObject" Target="file:///\\192.168.1.216\Compartido\MIR%202023-2024\SEGUNDO%20TRIMESTRE%20BRENDA\5.%20GRAFICAS%20COORDINACI&#211;N%20DE%20ASESORES%202do%20t.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9.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10.xlsx"/></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12.xlsx"/></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15.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16.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17.xlsx"/></Relationships>
</file>

<file path=ppt/charts/_rels/chart4.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2_2024\MIR_Reportes_SecT&#233;c_2024\3T_SECTEC_2024\4.%20Gr&#225;ficas%203T%202024_SecT&#233;cnic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2_2024\MIR_Reportes_SecT&#233;c_2024\3T_SECTEC_2024\4.%20Gr&#225;ficas%203T%202024_SecT&#233;cnica.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320" b="0" i="0" u="none" strike="noStrike" kern="1200" spc="0" baseline="0">
                <a:solidFill>
                  <a:schemeClr val="tx1">
                    <a:lumMod val="65000"/>
                    <a:lumOff val="35000"/>
                  </a:schemeClr>
                </a:solidFill>
                <a:highlight>
                  <a:srgbClr val="FFFF00"/>
                </a:highlight>
                <a:latin typeface="+mn-lt"/>
                <a:ea typeface="+mn-ea"/>
                <a:cs typeface="+mn-cs"/>
              </a:defRPr>
            </a:pPr>
            <a:r>
              <a:rPr lang="es-MX" dirty="0"/>
              <a:t>META PLANEADA Y ALCANZADA A NIVEL PROPÓSITO </a:t>
            </a:r>
          </a:p>
          <a:p>
            <a:pPr>
              <a:defRPr>
                <a:highlight>
                  <a:srgbClr val="FFFF00"/>
                </a:highlight>
              </a:defRPr>
            </a:pPr>
            <a:r>
              <a:rPr lang="es-MX" dirty="0"/>
              <a:t>TERCER TRIMESTRE 2024</a:t>
            </a:r>
          </a:p>
        </c:rich>
      </c:tx>
      <c:layout>
        <c:manualLayout>
          <c:xMode val="edge"/>
          <c:yMode val="edge"/>
          <c:x val="0.18732085360369422"/>
          <c:y val="3.831239808539531E-4"/>
        </c:manualLayout>
      </c:layout>
      <c:overlay val="0"/>
      <c:spPr>
        <a:noFill/>
        <a:ln>
          <a:noFill/>
        </a:ln>
        <a:effectLst/>
      </c:spPr>
      <c:txPr>
        <a:bodyPr rot="0" spcFirstLastPara="1" vertOverflow="ellipsis" vert="horz" wrap="square" anchor="ctr" anchorCtr="1"/>
        <a:lstStyle/>
        <a:p>
          <a:pPr>
            <a:defRPr sz="1320" b="0" i="0" u="none" strike="noStrike" kern="1200" spc="0" baseline="0">
              <a:solidFill>
                <a:schemeClr val="tx1">
                  <a:lumMod val="65000"/>
                  <a:lumOff val="35000"/>
                </a:schemeClr>
              </a:solidFill>
              <a:highlight>
                <a:srgbClr val="FFFF00"/>
              </a:highlight>
              <a:latin typeface="+mn-lt"/>
              <a:ea typeface="+mn-ea"/>
              <a:cs typeface="+mn-cs"/>
            </a:defRPr>
          </a:pPr>
          <a:endParaRPr lang="es-MX"/>
        </a:p>
      </c:txPr>
    </c:title>
    <c:autoTitleDeleted val="0"/>
    <c:plotArea>
      <c:layout>
        <c:manualLayout>
          <c:layoutTarget val="inner"/>
          <c:xMode val="edge"/>
          <c:yMode val="edge"/>
          <c:x val="0.21377671694127048"/>
          <c:y val="0.29834046811167875"/>
          <c:w val="0.61078256828171584"/>
          <c:h val="0.50211996960509186"/>
        </c:manualLayout>
      </c:layout>
      <c:barChart>
        <c:barDir val="col"/>
        <c:grouping val="clustered"/>
        <c:varyColors val="0"/>
        <c:ser>
          <c:idx val="0"/>
          <c:order val="0"/>
          <c:tx>
            <c:strRef>
              <c:f>'Propósito 1 1T22'!$B$4</c:f>
              <c:strCache>
                <c:ptCount val="1"/>
                <c:pt idx="0">
                  <c:v>Meta Planeada</c:v>
                </c:pt>
              </c:strCache>
            </c:strRef>
          </c:tx>
          <c:spPr>
            <a:solidFill>
              <a:schemeClr val="bg2">
                <a:lumMod val="50000"/>
              </a:schemeClr>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1T22'!$C$3</c:f>
              <c:strCache>
                <c:ptCount val="1"/>
                <c:pt idx="0">
                  <c:v>IAG = Índice de Avance General en PbR-SED.</c:v>
                </c:pt>
              </c:strCache>
            </c:strRef>
          </c:cat>
          <c:val>
            <c:numRef>
              <c:f>'Propósito 1 1T22'!$C$4</c:f>
              <c:numCache>
                <c:formatCode>0.00%</c:formatCode>
                <c:ptCount val="1"/>
                <c:pt idx="0">
                  <c:v>0.9</c:v>
                </c:pt>
              </c:numCache>
            </c:numRef>
          </c:val>
          <c:extLst>
            <c:ext xmlns:c16="http://schemas.microsoft.com/office/drawing/2014/chart" uri="{C3380CC4-5D6E-409C-BE32-E72D297353CC}">
              <c16:uniqueId val="{00000000-2076-4674-8F47-5628B49DFCF1}"/>
            </c:ext>
          </c:extLst>
        </c:ser>
        <c:ser>
          <c:idx val="1"/>
          <c:order val="1"/>
          <c:tx>
            <c:strRef>
              <c:f>'Propósito 1 1T22'!$B$5</c:f>
              <c:strCache>
                <c:ptCount val="1"/>
                <c:pt idx="0">
                  <c:v>Meta Alcanzada</c:v>
                </c:pt>
              </c:strCache>
            </c:strRef>
          </c:tx>
          <c:spPr>
            <a:solidFill>
              <a:schemeClr val="bg1">
                <a:lumMod val="85000"/>
              </a:schemeClr>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accent1">
                        <a:lumMod val="7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1T22'!$C$3</c:f>
              <c:strCache>
                <c:ptCount val="1"/>
                <c:pt idx="0">
                  <c:v>IAG = Índice de Avance General en PbR-SED.</c:v>
                </c:pt>
              </c:strCache>
            </c:strRef>
          </c:cat>
          <c:val>
            <c:numRef>
              <c:f>'Propósito 1 1T22'!$C$5</c:f>
              <c:numCache>
                <c:formatCode>0.00%</c:formatCode>
                <c:ptCount val="1"/>
                <c:pt idx="0">
                  <c:v>0.90800000000000003</c:v>
                </c:pt>
              </c:numCache>
            </c:numRef>
          </c:val>
          <c:extLst>
            <c:ext xmlns:c16="http://schemas.microsoft.com/office/drawing/2014/chart" uri="{C3380CC4-5D6E-409C-BE32-E72D297353CC}">
              <c16:uniqueId val="{00000001-2076-4674-8F47-5628B49DFCF1}"/>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7.4451259233663802E-2"/>
                  <c:y val="-0.1209115485480887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076-4674-8F47-5628B49DFCF1}"/>
                </c:ext>
              </c:extLst>
            </c:dLbl>
            <c:spPr>
              <a:noFill/>
              <a:ln>
                <a:noFill/>
              </a:ln>
              <a:effectLst/>
            </c:spPr>
            <c:txPr>
              <a:bodyPr rot="0" spcFirstLastPara="1" vertOverflow="ellipsis" vert="horz" wrap="square" anchor="ctr" anchorCtr="1"/>
              <a:lstStyle/>
              <a:p>
                <a:pPr>
                  <a:defRPr sz="14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C00000"/>
                      </a:solidFill>
                      <a:round/>
                      <a:tailEnd w="lg" len="med"/>
                    </a:ln>
                    <a:effectLst/>
                  </c:spPr>
                </c15:leaderLines>
              </c:ext>
            </c:extLst>
          </c:dLbls>
          <c:cat>
            <c:strRef>
              <c:f>'Propósito 1 1T22'!$C$3</c:f>
              <c:strCache>
                <c:ptCount val="1"/>
                <c:pt idx="0">
                  <c:v>IAG = Índice de Avance General en PbR-SED.</c:v>
                </c:pt>
              </c:strCache>
            </c:strRef>
          </c:cat>
          <c:val>
            <c:numRef>
              <c:f>'Propósito 1 1T22'!$C$6</c:f>
              <c:numCache>
                <c:formatCode>0.00%</c:formatCode>
                <c:ptCount val="1"/>
                <c:pt idx="0">
                  <c:v>1.0088888888888889</c:v>
                </c:pt>
              </c:numCache>
            </c:numRef>
          </c:val>
          <c:smooth val="0"/>
          <c:extLst>
            <c:ext xmlns:c16="http://schemas.microsoft.com/office/drawing/2014/chart" uri="{C3380CC4-5D6E-409C-BE32-E72D297353CC}">
              <c16:uniqueId val="{00000003-2076-4674-8F47-5628B49DFCF1}"/>
            </c:ext>
          </c:extLst>
        </c:ser>
        <c:dLbls>
          <c:showLegendKey val="0"/>
          <c:showVal val="0"/>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2"/>
      </c:valAx>
      <c:valAx>
        <c:axId val="-882921200"/>
        <c:scaling>
          <c:orientation val="minMax"/>
          <c:max val="1.1000000000000001"/>
          <c:min val="0"/>
        </c:scaling>
        <c:delete val="0"/>
        <c:axPos val="r"/>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s-MX"/>
                  <a:t>Porcentaje de Avance</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General"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sz="1100" baseline="0"/>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9.1892514463413982E-2"/>
          <c:y val="3.2478771929663716E-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 1T22'!$B$4</c:f>
              <c:strCache>
                <c:ptCount val="1"/>
                <c:pt idx="0">
                  <c:v>Meta Planeada</c:v>
                </c:pt>
              </c:strCache>
            </c:strRef>
          </c:tx>
          <c:spPr>
            <a:solidFill>
              <a:schemeClr val="tx2">
                <a:lumMod val="75000"/>
              </a:schemeClr>
            </a:solidFill>
            <a:ln>
              <a:noFill/>
            </a:ln>
            <a:effectLst/>
          </c:spPr>
          <c:invertIfNegative val="0"/>
          <c:dLbls>
            <c:dLbl>
              <c:idx val="0"/>
              <c:layout>
                <c:manualLayout>
                  <c:x val="0"/>
                  <c:y val="-1.9749133137459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915-4957-B5B3-97A54FC8C291}"/>
                </c:ext>
              </c:extLst>
            </c:dLbl>
            <c:dLbl>
              <c:idx val="1"/>
              <c:layout>
                <c:manualLayout>
                  <c:x val="-6.4753693866845428E-3"/>
                  <c:y val="-7.899653254983738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EF-4596-94A3-2F2B928D876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1T22'!$C$3:$D$3</c:f>
              <c:strCache>
                <c:ptCount val="2"/>
                <c:pt idx="0">
                  <c:v>Ingreso del FAISMUN ejercido</c:v>
                </c:pt>
                <c:pt idx="1">
                  <c:v>Ingreso del FORTAMUN ejercido</c:v>
                </c:pt>
              </c:strCache>
            </c:strRef>
          </c:cat>
          <c:val>
            <c:numRef>
              <c:f>'Componente 1 1T22'!$C$4:$D$4</c:f>
              <c:numCache>
                <c:formatCode>_("$"* #,##0.00_);_("$"* \(#,##0.00\);_("$"* "-"??_);_(@_)</c:formatCode>
                <c:ptCount val="2"/>
                <c:pt idx="0">
                  <c:v>83848044.299999997</c:v>
                </c:pt>
                <c:pt idx="1">
                  <c:v>204605310</c:v>
                </c:pt>
              </c:numCache>
            </c:numRef>
          </c:val>
          <c:extLst>
            <c:ext xmlns:c16="http://schemas.microsoft.com/office/drawing/2014/chart" uri="{C3380CC4-5D6E-409C-BE32-E72D297353CC}">
              <c16:uniqueId val="{00000000-ABEF-4596-94A3-2F2B928D876D}"/>
            </c:ext>
          </c:extLst>
        </c:ser>
        <c:ser>
          <c:idx val="1"/>
          <c:order val="1"/>
          <c:tx>
            <c:strRef>
              <c:f>'Componente 1 1T22'!$B$5</c:f>
              <c:strCache>
                <c:ptCount val="1"/>
                <c:pt idx="0">
                  <c:v>Meta Alcanzada</c:v>
                </c:pt>
              </c:strCache>
            </c:strRef>
          </c:tx>
          <c:spPr>
            <a:solidFill>
              <a:schemeClr val="tx2">
                <a:lumMod val="60000"/>
                <a:lumOff val="40000"/>
              </a:schemeClr>
            </a:solidFill>
            <a:ln>
              <a:noFill/>
            </a:ln>
            <a:effectLst/>
          </c:spPr>
          <c:invertIfNegative val="0"/>
          <c:dLbls>
            <c:dLbl>
              <c:idx val="0"/>
              <c:layout>
                <c:manualLayout>
                  <c:x val="6.7415427857624527E-2"/>
                  <c:y val="-1.97491331374592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915-4957-B5B3-97A54FC8C291}"/>
                </c:ext>
              </c:extLst>
            </c:dLbl>
            <c:dLbl>
              <c:idx val="1"/>
              <c:layout>
                <c:manualLayout>
                  <c:x val="7.27237292637367E-2"/>
                  <c:y val="-1.4482530330710564E-16"/>
                </c:manualLayout>
              </c:layout>
              <c:showLegendKey val="0"/>
              <c:showVal val="1"/>
              <c:showCatName val="0"/>
              <c:showSerName val="0"/>
              <c:showPercent val="0"/>
              <c:showBubbleSize val="0"/>
              <c:extLst>
                <c:ext xmlns:c15="http://schemas.microsoft.com/office/drawing/2012/chart" uri="{CE6537A1-D6FC-4f65-9D91-7224C49458BB}">
                  <c15:layout>
                    <c:manualLayout>
                      <c:w val="0.26477222017309932"/>
                      <c:h val="0.16798002509695509"/>
                    </c:manualLayout>
                  </c15:layout>
                </c:ext>
                <c:ext xmlns:c16="http://schemas.microsoft.com/office/drawing/2014/chart" uri="{C3380CC4-5D6E-409C-BE32-E72D297353CC}">
                  <c16:uniqueId val="{00000004-ABEF-4596-94A3-2F2B928D876D}"/>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1T22'!$C$3:$D$3</c:f>
              <c:strCache>
                <c:ptCount val="2"/>
                <c:pt idx="0">
                  <c:v>Ingreso del FAISMUN ejercido</c:v>
                </c:pt>
                <c:pt idx="1">
                  <c:v>Ingreso del FORTAMUN ejercido</c:v>
                </c:pt>
              </c:strCache>
            </c:strRef>
          </c:cat>
          <c:val>
            <c:numRef>
              <c:f>'Componente 1 1T22'!$C$5:$D$5</c:f>
              <c:numCache>
                <c:formatCode>_("$"* #,##0.00_);_("$"* \(#,##0.00\);_("$"* "-"??_);_(@_)</c:formatCode>
                <c:ptCount val="2"/>
                <c:pt idx="0">
                  <c:v>17952088.760000002</c:v>
                </c:pt>
                <c:pt idx="1">
                  <c:v>26808886.809999999</c:v>
                </c:pt>
              </c:numCache>
            </c:numRef>
          </c:val>
          <c:extLst>
            <c:ext xmlns:c16="http://schemas.microsoft.com/office/drawing/2014/chart" uri="{C3380CC4-5D6E-409C-BE32-E72D297353CC}">
              <c16:uniqueId val="{00000001-ABEF-4596-94A3-2F2B928D876D}"/>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7284147348952198E-2"/>
                  <c:y val="-5.73564027509395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BEF-4596-94A3-2F2B928D876D}"/>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f>
              <c:strCache>
                <c:ptCount val="1"/>
                <c:pt idx="0">
                  <c:v>Ingreso del FAISMUN ejercido</c:v>
                </c:pt>
              </c:strCache>
            </c:strRef>
          </c:cat>
          <c:val>
            <c:numRef>
              <c:f>'Componente 1 1T22'!$C$6:$D$6</c:f>
              <c:numCache>
                <c:formatCode>0.00%</c:formatCode>
                <c:ptCount val="2"/>
                <c:pt idx="0">
                  <c:v>0.214102653316149</c:v>
                </c:pt>
                <c:pt idx="1">
                  <c:v>0.13102732675901715</c:v>
                </c:pt>
              </c:numCache>
            </c:numRef>
          </c:val>
          <c:smooth val="0"/>
          <c:extLst>
            <c:ext xmlns:c16="http://schemas.microsoft.com/office/drawing/2014/chart" uri="{C3380CC4-5D6E-409C-BE32-E72D297353CC}">
              <c16:uniqueId val="{00000003-ABEF-4596-94A3-2F2B928D876D}"/>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3000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000000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 1T22'!$B$20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1T22'!$C$20</c:f>
              <c:numCache>
                <c:formatCode>0.00%</c:formatCode>
                <c:ptCount val="1"/>
                <c:pt idx="0">
                  <c:v>0.9</c:v>
                </c:pt>
              </c:numCache>
            </c:numRef>
          </c:val>
          <c:extLst>
            <c:ext xmlns:c16="http://schemas.microsoft.com/office/drawing/2014/chart" uri="{C3380CC4-5D6E-409C-BE32-E72D297353CC}">
              <c16:uniqueId val="{00000000-5FF0-4598-AAB9-C21589FCA19B}"/>
            </c:ext>
          </c:extLst>
        </c:ser>
        <c:ser>
          <c:idx val="1"/>
          <c:order val="1"/>
          <c:tx>
            <c:strRef>
              <c:f>'Componente 1 1T22'!$B$21</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1T22'!$C$21</c:f>
              <c:numCache>
                <c:formatCode>0%</c:formatCode>
                <c:ptCount val="1"/>
                <c:pt idx="0">
                  <c:v>0.90800000000000003</c:v>
                </c:pt>
              </c:numCache>
            </c:numRef>
          </c:val>
          <c:extLst>
            <c:ext xmlns:c16="http://schemas.microsoft.com/office/drawing/2014/chart" uri="{C3380CC4-5D6E-409C-BE32-E72D297353CC}">
              <c16:uniqueId val="{00000001-5FF0-4598-AAB9-C21589FCA19B}"/>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Pt>
            <c:idx val="0"/>
            <c:marker>
              <c:symbol val="none"/>
            </c:marker>
            <c:bubble3D val="0"/>
            <c:spPr>
              <a:ln w="28575" cap="rnd">
                <a:solidFill>
                  <a:schemeClr val="accent3"/>
                </a:solidFill>
                <a:round/>
              </a:ln>
              <a:effectLst/>
            </c:spPr>
            <c:extLst>
              <c:ext xmlns:c16="http://schemas.microsoft.com/office/drawing/2014/chart" uri="{C3380CC4-5D6E-409C-BE32-E72D297353CC}">
                <c16:uniqueId val="{00000003-5FF0-4598-AAB9-C21589FCA19B}"/>
              </c:ext>
            </c:extLst>
          </c:dPt>
          <c:dLbls>
            <c:dLbl>
              <c:idx val="0"/>
              <c:layout>
                <c:manualLayout>
                  <c:x val="-0.33358713243850113"/>
                  <c:y val="-9.9874263887284945E-2"/>
                </c:manualLayout>
              </c:layout>
              <c:tx>
                <c:rich>
                  <a:bodyPr/>
                  <a:lstStyle/>
                  <a:p>
                    <a:fld id="{EF1BFF77-D055-4F6C-B9A5-44F1AA3E865B}" type="VALUE">
                      <a:rPr lang="en-US" sz="1200"/>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FF0-4598-AAB9-C21589FCA19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f>
              <c:strCache>
                <c:ptCount val="1"/>
                <c:pt idx="0">
                  <c:v>Ingreso del FORTAMUN ejercido</c:v>
                </c:pt>
              </c:strCache>
            </c:strRef>
          </c:cat>
          <c:val>
            <c:numRef>
              <c:f>'Componente 1 1T22'!$C$22</c:f>
              <c:numCache>
                <c:formatCode>0.00%</c:formatCode>
                <c:ptCount val="1"/>
                <c:pt idx="0">
                  <c:v>1.0088888888888889</c:v>
                </c:pt>
              </c:numCache>
            </c:numRef>
          </c:val>
          <c:smooth val="0"/>
          <c:extLst>
            <c:ext xmlns:c16="http://schemas.microsoft.com/office/drawing/2014/chart" uri="{C3380CC4-5D6E-409C-BE32-E72D297353CC}">
              <c16:uniqueId val="{00000004-5FF0-4598-AAB9-C21589FCA19B}"/>
            </c:ext>
          </c:extLst>
        </c:ser>
        <c:dLbls>
          <c:showLegendKey val="0"/>
          <c:showVal val="0"/>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1"/>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b="1" dirty="0">
              <a:effectLst/>
            </a:endParaRPr>
          </a:p>
          <a:p>
            <a:pPr>
              <a:defRPr/>
            </a:pPr>
            <a:r>
              <a:rPr lang="es-MX" sz="1200" b="0" i="0" baseline="0" dirty="0">
                <a:effectLst/>
              </a:rPr>
              <a:t>TERCER TRIMESTRE 2023</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16594970663610065"/>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1T22'!$C$4</c:f>
              <c:numCache>
                <c:formatCode>0%</c:formatCode>
                <c:ptCount val="1"/>
                <c:pt idx="0">
                  <c:v>1</c:v>
                </c:pt>
              </c:numCache>
            </c:numRef>
          </c:val>
          <c:extLst>
            <c:ext xmlns:c16="http://schemas.microsoft.com/office/drawing/2014/chart" uri="{C3380CC4-5D6E-409C-BE32-E72D297353CC}">
              <c16:uniqueId val="{00000000-EA98-4A64-8FBD-E91455EB8631}"/>
            </c:ext>
          </c:extLst>
        </c:ser>
        <c:ser>
          <c:idx val="1"/>
          <c:order val="1"/>
          <c:tx>
            <c:strRef>
              <c:f>'Actividades 1 1T22'!$B$5</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1T22'!$C$5</c:f>
              <c:numCache>
                <c:formatCode>0.00%</c:formatCode>
                <c:ptCount val="1"/>
                <c:pt idx="0">
                  <c:v>1</c:v>
                </c:pt>
              </c:numCache>
            </c:numRef>
          </c:val>
          <c:extLst>
            <c:ext xmlns:c16="http://schemas.microsoft.com/office/drawing/2014/chart" uri="{C3380CC4-5D6E-409C-BE32-E72D297353CC}">
              <c16:uniqueId val="{00000001-EA98-4A64-8FBD-E91455EB863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6884005090945015E-2"/>
                  <c:y val="-7.16775969282000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98-4A64-8FBD-E91455EB863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1T22'!$C$6</c:f>
              <c:numCache>
                <c:formatCode>0.00%</c:formatCode>
                <c:ptCount val="1"/>
                <c:pt idx="0">
                  <c:v>1</c:v>
                </c:pt>
              </c:numCache>
            </c:numRef>
          </c:val>
          <c:smooth val="0"/>
          <c:extLst>
            <c:ext xmlns:c16="http://schemas.microsoft.com/office/drawing/2014/chart" uri="{C3380CC4-5D6E-409C-BE32-E72D297353CC}">
              <c16:uniqueId val="{00000003-EA98-4A64-8FBD-E91455EB863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dirty="0"/>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TERCER TRIMESTRE 2023</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21165155380127698"/>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1T22'!$B$10</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1T22'!$C$10</c:f>
              <c:numCache>
                <c:formatCode>General</c:formatCode>
                <c:ptCount val="1"/>
                <c:pt idx="0">
                  <c:v>2</c:v>
                </c:pt>
              </c:numCache>
            </c:numRef>
          </c:val>
          <c:extLst>
            <c:ext xmlns:c16="http://schemas.microsoft.com/office/drawing/2014/chart" uri="{C3380CC4-5D6E-409C-BE32-E72D297353CC}">
              <c16:uniqueId val="{00000000-F010-4A4A-B5BE-A5A2A756E051}"/>
            </c:ext>
          </c:extLst>
        </c:ser>
        <c:ser>
          <c:idx val="1"/>
          <c:order val="1"/>
          <c:tx>
            <c:strRef>
              <c:f>'Actividades 1 1T22'!$B$11</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1T22'!$C$11</c:f>
              <c:numCache>
                <c:formatCode>General</c:formatCode>
                <c:ptCount val="1"/>
                <c:pt idx="0">
                  <c:v>2</c:v>
                </c:pt>
              </c:numCache>
            </c:numRef>
          </c:val>
          <c:extLst>
            <c:ext xmlns:c16="http://schemas.microsoft.com/office/drawing/2014/chart" uri="{C3380CC4-5D6E-409C-BE32-E72D297353CC}">
              <c16:uniqueId val="{00000001-F010-4A4A-B5BE-A5A2A756E05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4.2585830926678607E-2"/>
                  <c:y val="-5.59741465185612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010-4A4A-B5BE-A5A2A756E05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Avance en cumplimiento de objetivos y metas del Plan Municipal de Desarrollo y sus Programas Derivados</c:v>
                </c:pt>
              </c:strCache>
            </c:strRef>
          </c:cat>
          <c:val>
            <c:numRef>
              <c:f>'Actividades 1 1T22'!$C$12</c:f>
              <c:numCache>
                <c:formatCode>0.00%</c:formatCode>
                <c:ptCount val="1"/>
                <c:pt idx="0">
                  <c:v>1</c:v>
                </c:pt>
              </c:numCache>
            </c:numRef>
          </c:val>
          <c:smooth val="0"/>
          <c:extLst>
            <c:ext xmlns:c16="http://schemas.microsoft.com/office/drawing/2014/chart" uri="{C3380CC4-5D6E-409C-BE32-E72D297353CC}">
              <c16:uniqueId val="{00000003-F010-4A4A-B5BE-A5A2A756E051}"/>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Unidades</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Porcentaje de  Avance</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ACTIVIDAD </a:t>
            </a:r>
            <a:endParaRPr lang="es-MX" sz="1200" dirty="0">
              <a:effectLst/>
            </a:endParaRPr>
          </a:p>
          <a:p>
            <a:pPr>
              <a:defRPr/>
            </a:pPr>
            <a:r>
              <a:rPr lang="es-MX" sz="1200" b="1" i="0" baseline="0" dirty="0">
                <a:effectLst/>
              </a:rPr>
              <a:t>SEGUNDO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30805728251275644"/>
          <c:y val="3.644247594050743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 (2)'!$B$4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(2)'!$C$4:$F$4</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0-D0AB-4BA9-9F47-9121DB6FC956}"/>
            </c:ext>
          </c:extLst>
        </c:ser>
        <c:ser>
          <c:idx val="1"/>
          <c:order val="1"/>
          <c:tx>
            <c:strRef>
              <c:f>'Actividades 1 1T22 (2)'!$B$5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(2)'!$C$5:$F$5</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1-D0AB-4BA9-9F47-9121DB6FC95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AB-4BA9-9F47-9121DB6FC956}"/>
                </c:ext>
              </c:extLst>
            </c:dLbl>
            <c:dLbl>
              <c:idx val="1"/>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0AB-4BA9-9F47-9121DB6FC956}"/>
                </c:ext>
              </c:extLst>
            </c:dLbl>
            <c:dLbl>
              <c:idx val="2"/>
              <c:layout>
                <c:manualLayout>
                  <c:x val="4.8873908170255977E-2"/>
                  <c:y val="-9.99377121155978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0AB-4BA9-9F47-9121DB6FC956}"/>
                </c:ext>
              </c:extLst>
            </c:dLbl>
            <c:dLbl>
              <c:idx val="3"/>
              <c:layout>
                <c:manualLayout>
                  <c:x val="-5.5484135014336786E-2"/>
                  <c:y val="-3.6758695320862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0AB-4BA9-9F47-9121DB6FC95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6-D0AB-4BA9-9F47-9121DB6FC95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912808546739818"/>
          <c:y val="1.992768166773049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'7. Relaciones Públicas'!$B$4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Públicas'!$C$4</c:f>
              <c:numCache>
                <c:formatCode>General</c:formatCode>
                <c:ptCount val="1"/>
                <c:pt idx="0">
                  <c:v>7</c:v>
                </c:pt>
              </c:numCache>
            </c:numRef>
          </c:val>
          <c:extLst>
            <c:ext xmlns:c16="http://schemas.microsoft.com/office/drawing/2014/chart" uri="{C3380CC4-5D6E-409C-BE32-E72D297353CC}">
              <c16:uniqueId val="{00000000-C715-4FBD-BD43-D2C745C48B15}"/>
            </c:ext>
          </c:extLst>
        </c:ser>
        <c:ser>
          <c:idx val="1"/>
          <c:order val="1"/>
          <c:tx>
            <c:strRef>
              <c:f>'7. Relaciones Públicas'!$B$5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Públicas'!$C$5</c:f>
              <c:numCache>
                <c:formatCode>General</c:formatCode>
                <c:ptCount val="1"/>
                <c:pt idx="0">
                  <c:v>1</c:v>
                </c:pt>
              </c:numCache>
            </c:numRef>
          </c:val>
          <c:extLst>
            <c:ext xmlns:c16="http://schemas.microsoft.com/office/drawing/2014/chart" uri="{C3380CC4-5D6E-409C-BE32-E72D297353CC}">
              <c16:uniqueId val="{00000001-C715-4FBD-BD43-D2C745C48B1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4575002582185487"/>
                  <c:y val="-2.78985547042329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715-4FBD-BD43-D2C745C48B1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Públicas'!$C$6</c:f>
              <c:numCache>
                <c:formatCode>0.00%</c:formatCode>
                <c:ptCount val="1"/>
                <c:pt idx="0">
                  <c:v>0.14285714285714285</c:v>
                </c:pt>
              </c:numCache>
            </c:numRef>
          </c:val>
          <c:smooth val="0"/>
          <c:extLst>
            <c:ext xmlns:c16="http://schemas.microsoft.com/office/drawing/2014/chart" uri="{C3380CC4-5D6E-409C-BE32-E72D297353CC}">
              <c16:uniqueId val="{00000003-C715-4FBD-BD43-D2C745C48B1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Actividades'!$C$4:$D$4</c:f>
              <c:numCache>
                <c:formatCode>General</c:formatCode>
                <c:ptCount val="2"/>
                <c:pt idx="0">
                  <c:v>3</c:v>
                </c:pt>
                <c:pt idx="1">
                  <c:v>1000</c:v>
                </c:pt>
              </c:numCache>
            </c:numRef>
          </c:val>
          <c:extLst>
            <c:ext xmlns:c16="http://schemas.microsoft.com/office/drawing/2014/chart" uri="{C3380CC4-5D6E-409C-BE32-E72D297353CC}">
              <c16:uniqueId val="{00000000-52EA-4BDB-AFAB-0C0A8A0AAC2B}"/>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Actividades'!$C$5:$D$5</c:f>
              <c:numCache>
                <c:formatCode>General</c:formatCode>
                <c:ptCount val="2"/>
                <c:pt idx="0">
                  <c:v>6</c:v>
                </c:pt>
                <c:pt idx="1">
                  <c:v>13524</c:v>
                </c:pt>
              </c:numCache>
            </c:numRef>
          </c:val>
          <c:extLst>
            <c:ext xmlns:c16="http://schemas.microsoft.com/office/drawing/2014/chart" uri="{C3380CC4-5D6E-409C-BE32-E72D297353CC}">
              <c16:uniqueId val="{00000001-52EA-4BDB-AFAB-0C0A8A0AAC2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2EA-4BDB-AFAB-0C0A8A0AAC2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Actividades'!$C$6:$D$6</c:f>
              <c:numCache>
                <c:formatCode>0.00%</c:formatCode>
                <c:ptCount val="2"/>
                <c:pt idx="0">
                  <c:v>2</c:v>
                </c:pt>
                <c:pt idx="1">
                  <c:v>13.523999999999999</c:v>
                </c:pt>
              </c:numCache>
            </c:numRef>
          </c:val>
          <c:smooth val="0"/>
          <c:extLst>
            <c:ext xmlns:c16="http://schemas.microsoft.com/office/drawing/2014/chart" uri="{C3380CC4-5D6E-409C-BE32-E72D297353CC}">
              <c16:uniqueId val="{00000003-52EA-4BDB-AFAB-0C0A8A0AAC2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Actividades'!$C$4:$D$4</c:f>
              <c:numCache>
                <c:formatCode>General</c:formatCode>
                <c:ptCount val="2"/>
                <c:pt idx="0">
                  <c:v>3</c:v>
                </c:pt>
                <c:pt idx="1">
                  <c:v>1000</c:v>
                </c:pt>
              </c:numCache>
            </c:numRef>
          </c:val>
          <c:extLst>
            <c:ext xmlns:c16="http://schemas.microsoft.com/office/drawing/2014/chart" uri="{C3380CC4-5D6E-409C-BE32-E72D297353CC}">
              <c16:uniqueId val="{00000000-52EA-4BDB-AFAB-0C0A8A0AAC2B}"/>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Actividades'!$C$5:$D$5</c:f>
              <c:numCache>
                <c:formatCode>General</c:formatCode>
                <c:ptCount val="2"/>
                <c:pt idx="0">
                  <c:v>6</c:v>
                </c:pt>
                <c:pt idx="1">
                  <c:v>13524</c:v>
                </c:pt>
              </c:numCache>
            </c:numRef>
          </c:val>
          <c:extLst>
            <c:ext xmlns:c16="http://schemas.microsoft.com/office/drawing/2014/chart" uri="{C3380CC4-5D6E-409C-BE32-E72D297353CC}">
              <c16:uniqueId val="{00000001-52EA-4BDB-AFAB-0C0A8A0AAC2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2EA-4BDB-AFAB-0C0A8A0AAC2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Actividades'!$C$6:$D$6</c:f>
              <c:numCache>
                <c:formatCode>0.00%</c:formatCode>
                <c:ptCount val="2"/>
                <c:pt idx="0">
                  <c:v>2</c:v>
                </c:pt>
                <c:pt idx="1">
                  <c:v>13.523999999999999</c:v>
                </c:pt>
              </c:numCache>
            </c:numRef>
          </c:val>
          <c:smooth val="0"/>
          <c:extLst>
            <c:ext xmlns:c16="http://schemas.microsoft.com/office/drawing/2014/chart" uri="{C3380CC4-5D6E-409C-BE32-E72D297353CC}">
              <c16:uniqueId val="{00000003-52EA-4BDB-AFAB-0C0A8A0AAC2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TERCER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'[4. Grafica Comunicacion Social 2024.xlsx]4. Comunicacion'!$B$4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Comunicacion Social 2024.xlsx]4. Comunicacion'!$C$3</c:f>
              <c:strCache>
                <c:ptCount val="1"/>
                <c:pt idx="0">
                  <c:v>Agenda de trabajos con medios de  comunicación </c:v>
                </c:pt>
              </c:strCache>
            </c:strRef>
          </c:cat>
          <c:val>
            <c:numRef>
              <c:f>'[4. Grafica Comunicacion Social 2024.xlsx]4. Comunicacion'!$C$4</c:f>
              <c:numCache>
                <c:formatCode>General</c:formatCode>
                <c:ptCount val="1"/>
                <c:pt idx="0">
                  <c:v>1110</c:v>
                </c:pt>
              </c:numCache>
            </c:numRef>
          </c:val>
          <c:extLst>
            <c:ext xmlns:c16="http://schemas.microsoft.com/office/drawing/2014/chart" uri="{C3380CC4-5D6E-409C-BE32-E72D297353CC}">
              <c16:uniqueId val="{00000000-BB62-4E24-AF6B-C8CD75F4016E}"/>
            </c:ext>
          </c:extLst>
        </c:ser>
        <c:ser>
          <c:idx val="1"/>
          <c:order val="1"/>
          <c:tx>
            <c:strRef>
              <c:f>'[4. Grafica Comunicacion Social 2024.xlsx]4. Comunicacion'!$B$5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Comunicacion Social 2024.xlsx]4. Comunicacion'!$C$3</c:f>
              <c:strCache>
                <c:ptCount val="1"/>
                <c:pt idx="0">
                  <c:v>Agenda de trabajos con medios de  comunicación </c:v>
                </c:pt>
              </c:strCache>
            </c:strRef>
          </c:cat>
          <c:val>
            <c:numRef>
              <c:f>'[4. Grafica Comunicacion Social 2024.xlsx]4. Comunicacion'!$C$5</c:f>
              <c:numCache>
                <c:formatCode>General</c:formatCode>
                <c:ptCount val="1"/>
                <c:pt idx="0">
                  <c:v>1110</c:v>
                </c:pt>
              </c:numCache>
            </c:numRef>
          </c:val>
          <c:extLst>
            <c:ext xmlns:c16="http://schemas.microsoft.com/office/drawing/2014/chart" uri="{C3380CC4-5D6E-409C-BE32-E72D297353CC}">
              <c16:uniqueId val="{00000001-BB62-4E24-AF6B-C8CD75F4016E}"/>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Comunicacion Social 2024.xlsx]4. Comunicacion'!$C$3</c:f>
              <c:strCache>
                <c:ptCount val="1"/>
                <c:pt idx="0">
                  <c:v>Agenda de trabajos con medios de  comunicación </c:v>
                </c:pt>
              </c:strCache>
            </c:strRef>
          </c:cat>
          <c:val>
            <c:numRef>
              <c:f>'[4. Grafica Comunicacion Social 2024.xlsx]4. Comunicacion'!$C$6</c:f>
              <c:numCache>
                <c:formatCode>0.00%</c:formatCode>
                <c:ptCount val="1"/>
                <c:pt idx="0">
                  <c:v>1</c:v>
                </c:pt>
              </c:numCache>
            </c:numRef>
          </c:val>
          <c:smooth val="0"/>
          <c:extLst>
            <c:ext xmlns:c16="http://schemas.microsoft.com/office/drawing/2014/chart" uri="{C3380CC4-5D6E-409C-BE32-E72D297353CC}">
              <c16:uniqueId val="{00000002-BB62-4E24-AF6B-C8CD75F4016E}"/>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TERCER TRIMESTRE 2024</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'[4. Grafica Com. Social 3er  Trim 2024.xlsx]1.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 Social 3er  Trim 2024.xlsx]1.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'[4. Grafica Com. Social 3er  Trim 2024.xlsx]1. Actividades'!$C$4:$F$4</c:f>
              <c:numCache>
                <c:formatCode>General</c:formatCode>
                <c:ptCount val="4"/>
                <c:pt idx="0">
                  <c:v>370</c:v>
                </c:pt>
                <c:pt idx="1">
                  <c:v>69</c:v>
                </c:pt>
                <c:pt idx="2" formatCode="#,##0">
                  <c:v>8300</c:v>
                </c:pt>
                <c:pt idx="3">
                  <c:v>360</c:v>
                </c:pt>
              </c:numCache>
            </c:numRef>
          </c:val>
          <c:extLst>
            <c:ext xmlns:c16="http://schemas.microsoft.com/office/drawing/2014/chart" uri="{C3380CC4-5D6E-409C-BE32-E72D297353CC}">
              <c16:uniqueId val="{00000000-8758-4C33-BFC7-19AED50C69BA}"/>
            </c:ext>
          </c:extLst>
        </c:ser>
        <c:ser>
          <c:idx val="1"/>
          <c:order val="1"/>
          <c:tx>
            <c:strRef>
              <c:f>'[4. Grafica Com. Social 3er  Trim 2024.xlsx]1.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 Social 3er  Trim 2024.xlsx]1.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'[4. Grafica Com. Social 3er  Trim 2024.xlsx]1. Actividades'!$C$5:$F$5</c:f>
              <c:numCache>
                <c:formatCode>General</c:formatCode>
                <c:ptCount val="4"/>
                <c:pt idx="0">
                  <c:v>322</c:v>
                </c:pt>
                <c:pt idx="1">
                  <c:v>70</c:v>
                </c:pt>
                <c:pt idx="2" formatCode="#,##0">
                  <c:v>9100</c:v>
                </c:pt>
                <c:pt idx="3">
                  <c:v>703</c:v>
                </c:pt>
              </c:numCache>
            </c:numRef>
          </c:val>
          <c:extLst>
            <c:ext xmlns:c16="http://schemas.microsoft.com/office/drawing/2014/chart" uri="{C3380CC4-5D6E-409C-BE32-E72D297353CC}">
              <c16:uniqueId val="{00000001-8758-4C33-BFC7-19AED50C69BA}"/>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758-4C33-BFC7-19AED50C69BA}"/>
                </c:ext>
              </c:extLst>
            </c:dLbl>
            <c:dLbl>
              <c:idx val="3"/>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758-4C33-BFC7-19AED50C69BA}"/>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Grafica Com. Social 3er  Trim 2024.xlsx]1. Actividades'!$C$3:$F$3</c:f>
              <c:strCache>
                <c:ptCount val="4"/>
                <c:pt idx="0">
                  <c:v>Boletines informativos elaborados </c:v>
                </c:pt>
                <c:pt idx="1">
                  <c:v>Horas de videos grabados</c:v>
                </c:pt>
                <c:pt idx="2">
                  <c:v>Fotografías publicados</c:v>
                </c:pt>
                <c:pt idx="3">
                  <c:v>Órdenes de inserción de campañas publicitarias elaborados</c:v>
                </c:pt>
              </c:strCache>
            </c:strRef>
          </c:cat>
          <c:val>
            <c:numRef>
              <c:f>'[4. Grafica Com. Social 3er  Trim 2024.xlsx]1. Actividades'!$C$6:$F$6</c:f>
              <c:numCache>
                <c:formatCode>0.00%</c:formatCode>
                <c:ptCount val="4"/>
                <c:pt idx="0">
                  <c:v>0.87027027027027026</c:v>
                </c:pt>
                <c:pt idx="1">
                  <c:v>1.0144927536231885</c:v>
                </c:pt>
                <c:pt idx="2">
                  <c:v>1.0963855421686748</c:v>
                </c:pt>
                <c:pt idx="3">
                  <c:v>1.9527777777777777</c:v>
                </c:pt>
              </c:numCache>
            </c:numRef>
          </c:val>
          <c:smooth val="0"/>
          <c:extLst>
            <c:ext xmlns:c16="http://schemas.microsoft.com/office/drawing/2014/chart" uri="{C3380CC4-5D6E-409C-BE32-E72D297353CC}">
              <c16:uniqueId val="{00000004-8758-4C33-BFC7-19AED50C69BA}"/>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SEGUNDO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S PARTICULAR'!$B$4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PARTICULAR'!$C$4</c:f>
              <c:numCache>
                <c:formatCode>General</c:formatCode>
                <c:ptCount val="1"/>
                <c:pt idx="0">
                  <c:v>125</c:v>
                </c:pt>
              </c:numCache>
            </c:numRef>
          </c:val>
          <c:extLst>
            <c:ext xmlns:c16="http://schemas.microsoft.com/office/drawing/2014/chart" uri="{C3380CC4-5D6E-409C-BE32-E72D297353CC}">
              <c16:uniqueId val="{00000000-0F11-469B-8577-3E3C1602795D}"/>
            </c:ext>
          </c:extLst>
        </c:ser>
        <c:ser>
          <c:idx val="1"/>
          <c:order val="1"/>
          <c:tx>
            <c:strRef>
              <c:f>'1. S PARTICULAR'!$B$5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PARTICULAR'!$C$5</c:f>
              <c:numCache>
                <c:formatCode>General</c:formatCode>
                <c:ptCount val="1"/>
                <c:pt idx="0">
                  <c:v>104</c:v>
                </c:pt>
              </c:numCache>
            </c:numRef>
          </c:val>
          <c:extLst>
            <c:ext xmlns:c16="http://schemas.microsoft.com/office/drawing/2014/chart" uri="{C3380CC4-5D6E-409C-BE32-E72D297353CC}">
              <c16:uniqueId val="{00000001-0F11-469B-8577-3E3C1602795D}"/>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PARTICULAR'!$C$6</c:f>
              <c:numCache>
                <c:formatCode>0.00%</c:formatCode>
                <c:ptCount val="1"/>
                <c:pt idx="0">
                  <c:v>0.83199999999999996</c:v>
                </c:pt>
              </c:numCache>
            </c:numRef>
          </c:val>
          <c:smooth val="0"/>
          <c:extLst>
            <c:ext xmlns:c16="http://schemas.microsoft.com/office/drawing/2014/chart" uri="{C3380CC4-5D6E-409C-BE32-E72D297353CC}">
              <c16:uniqueId val="{00000002-0F11-469B-8577-3E3C1602795D}"/>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'8. Gestion Social'!$B$4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Gestion Social'!$C$3</c:f>
              <c:strCache>
                <c:ptCount val="1"/>
                <c:pt idx="0">
                  <c:v>Beneficiados con Ayuda Social</c:v>
                </c:pt>
              </c:strCache>
            </c:strRef>
          </c:cat>
          <c:val>
            <c:numRef>
              <c:f>'8. Gestion Social'!$C$4</c:f>
              <c:numCache>
                <c:formatCode>General</c:formatCode>
                <c:ptCount val="1"/>
                <c:pt idx="0">
                  <c:v>150</c:v>
                </c:pt>
              </c:numCache>
            </c:numRef>
          </c:val>
          <c:extLst>
            <c:ext xmlns:c16="http://schemas.microsoft.com/office/drawing/2014/chart" uri="{C3380CC4-5D6E-409C-BE32-E72D297353CC}">
              <c16:uniqueId val="{00000000-ACE1-48CC-BD42-68C941008C30}"/>
            </c:ext>
          </c:extLst>
        </c:ser>
        <c:ser>
          <c:idx val="1"/>
          <c:order val="1"/>
          <c:tx>
            <c:strRef>
              <c:f>'8. Gestion Social'!$B$5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Gestion Social'!$C$3</c:f>
              <c:strCache>
                <c:ptCount val="1"/>
                <c:pt idx="0">
                  <c:v>Beneficiados con Ayuda Social</c:v>
                </c:pt>
              </c:strCache>
            </c:strRef>
          </c:cat>
          <c:val>
            <c:numRef>
              <c:f>'8. Gestion Social'!$C$5</c:f>
              <c:numCache>
                <c:formatCode>General</c:formatCode>
                <c:ptCount val="1"/>
                <c:pt idx="0">
                  <c:v>237</c:v>
                </c:pt>
              </c:numCache>
            </c:numRef>
          </c:val>
          <c:extLst>
            <c:ext xmlns:c16="http://schemas.microsoft.com/office/drawing/2014/chart" uri="{C3380CC4-5D6E-409C-BE32-E72D297353CC}">
              <c16:uniqueId val="{00000001-ACE1-48CC-BD42-68C941008C3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5125002679626448"/>
                  <c:y val="-2.39130468893425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E1-48CC-BD42-68C941008C3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'8. Gestion Social'!$C$3</c:f>
              <c:strCache>
                <c:ptCount val="1"/>
                <c:pt idx="0">
                  <c:v>Beneficiados con Ayuda Social</c:v>
                </c:pt>
              </c:strCache>
            </c:strRef>
          </c:cat>
          <c:val>
            <c:numRef>
              <c:f>'8. Gestion Social'!$C$6</c:f>
              <c:numCache>
                <c:formatCode>0.00%</c:formatCode>
                <c:ptCount val="1"/>
                <c:pt idx="0">
                  <c:v>1.58</c:v>
                </c:pt>
              </c:numCache>
            </c:numRef>
          </c:val>
          <c:smooth val="0"/>
          <c:extLst>
            <c:ext xmlns:c16="http://schemas.microsoft.com/office/drawing/2014/chart" uri="{C3380CC4-5D6E-409C-BE32-E72D297353CC}">
              <c16:uniqueId val="{00000003-ACE1-48CC-BD42-68C941008C3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Beneficiarios con Gestiones y/o canalizaciones</c:v>
                </c:pt>
                <c:pt idx="1">
                  <c:v>Eventos Realizados</c:v>
                </c:pt>
              </c:strCache>
            </c:strRef>
          </c:cat>
          <c:val>
            <c:numRef>
              <c:f>'1. Actividades'!$C$4:$D$4</c:f>
              <c:numCache>
                <c:formatCode>General</c:formatCode>
                <c:ptCount val="2"/>
                <c:pt idx="0">
                  <c:v>550</c:v>
                </c:pt>
                <c:pt idx="1">
                  <c:v>12</c:v>
                </c:pt>
              </c:numCache>
            </c:numRef>
          </c:val>
          <c:extLst>
            <c:ext xmlns:c16="http://schemas.microsoft.com/office/drawing/2014/chart" uri="{C3380CC4-5D6E-409C-BE32-E72D297353CC}">
              <c16:uniqueId val="{00000000-E563-4AC4-863E-7FF9C787F7D1}"/>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Beneficiarios con Gestiones y/o canalizaciones</c:v>
                </c:pt>
                <c:pt idx="1">
                  <c:v>Eventos Realizados</c:v>
                </c:pt>
              </c:strCache>
            </c:strRef>
          </c:cat>
          <c:val>
            <c:numRef>
              <c:f>'1. Actividades'!$C$5:$D$5</c:f>
              <c:numCache>
                <c:formatCode>General</c:formatCode>
                <c:ptCount val="2"/>
                <c:pt idx="0">
                  <c:v>438</c:v>
                </c:pt>
                <c:pt idx="1">
                  <c:v>2</c:v>
                </c:pt>
              </c:numCache>
            </c:numRef>
          </c:val>
          <c:extLst>
            <c:ext xmlns:c16="http://schemas.microsoft.com/office/drawing/2014/chart" uri="{C3380CC4-5D6E-409C-BE32-E72D297353CC}">
              <c16:uniqueId val="{00000001-E563-4AC4-863E-7FF9C787F7D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563-4AC4-863E-7FF9C787F7D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Beneficiarios con Gestiones y/o canalizaciones</c:v>
                </c:pt>
                <c:pt idx="1">
                  <c:v>Eventos Realizados</c:v>
                </c:pt>
              </c:strCache>
            </c:strRef>
          </c:cat>
          <c:val>
            <c:numRef>
              <c:f>'1. Actividades'!$C$6:$D$6</c:f>
              <c:numCache>
                <c:formatCode>0.00%</c:formatCode>
                <c:ptCount val="2"/>
                <c:pt idx="0">
                  <c:v>0.79636363636363638</c:v>
                </c:pt>
                <c:pt idx="1">
                  <c:v>0.16666666666666666</c:v>
                </c:pt>
              </c:numCache>
            </c:numRef>
          </c:val>
          <c:smooth val="0"/>
          <c:extLst>
            <c:ext xmlns:c16="http://schemas.microsoft.com/office/drawing/2014/chart" uri="{C3380CC4-5D6E-409C-BE32-E72D297353CC}">
              <c16:uniqueId val="{00000003-E563-4AC4-863E-7FF9C787F7D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TERCER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'9. Asesores'!$B$4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Asesores'!$C$4</c:f>
              <c:numCache>
                <c:formatCode>General</c:formatCode>
                <c:ptCount val="1"/>
                <c:pt idx="0">
                  <c:v>5</c:v>
                </c:pt>
              </c:numCache>
            </c:numRef>
          </c:val>
          <c:extLst>
            <c:ext xmlns:c16="http://schemas.microsoft.com/office/drawing/2014/chart" uri="{C3380CC4-5D6E-409C-BE32-E72D297353CC}">
              <c16:uniqueId val="{00000000-7470-437E-A9EB-FE56803371EF}"/>
            </c:ext>
          </c:extLst>
        </c:ser>
        <c:ser>
          <c:idx val="1"/>
          <c:order val="1"/>
          <c:tx>
            <c:strRef>
              <c:f>'9. Asesores'!$B$5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Asesores'!$C$5</c:f>
              <c:numCache>
                <c:formatCode>General</c:formatCode>
                <c:ptCount val="1"/>
                <c:pt idx="0">
                  <c:v>5</c:v>
                </c:pt>
              </c:numCache>
            </c:numRef>
          </c:val>
          <c:extLst>
            <c:ext xmlns:c16="http://schemas.microsoft.com/office/drawing/2014/chart" uri="{C3380CC4-5D6E-409C-BE32-E72D297353CC}">
              <c16:uniqueId val="{00000001-7470-437E-A9EB-FE56803371EF}"/>
            </c:ext>
          </c:extLst>
        </c:ser>
        <c:dLbls>
          <c:showLegendKey val="0"/>
          <c:showVal val="1"/>
          <c:showCatName val="0"/>
          <c:showSerName val="0"/>
          <c:showPercent val="0"/>
          <c:showBubbleSize val="0"/>
        </c:dLbls>
        <c:gapWidth val="219"/>
        <c:axId val="621923328"/>
        <c:axId val="62167737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4025002484744534"/>
                  <c:y val="-3.34283100936387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70-437E-A9EB-FE56803371E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Asesores'!$C$6</c:f>
              <c:numCache>
                <c:formatCode>0.00%</c:formatCode>
                <c:ptCount val="1"/>
                <c:pt idx="0">
                  <c:v>1</c:v>
                </c:pt>
              </c:numCache>
            </c:numRef>
          </c:val>
          <c:smooth val="0"/>
          <c:extLst>
            <c:ext xmlns:c16="http://schemas.microsoft.com/office/drawing/2014/chart" uri="{C3380CC4-5D6E-409C-BE32-E72D297353CC}">
              <c16:uniqueId val="{00000003-7470-437E-A9EB-FE56803371EF}"/>
            </c:ext>
          </c:extLst>
        </c:ser>
        <c:dLbls>
          <c:showLegendKey val="0"/>
          <c:showVal val="0"/>
          <c:showCatName val="0"/>
          <c:showSerName val="0"/>
          <c:showPercent val="0"/>
          <c:showBubbleSize val="0"/>
        </c:dLbls>
        <c:marker val="1"/>
        <c:smooth val="0"/>
        <c:axId val="621923840"/>
        <c:axId val="621677952"/>
      </c:lineChart>
      <c:catAx>
        <c:axId val="621923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21677376"/>
        <c:crosses val="autoZero"/>
        <c:auto val="1"/>
        <c:lblAlgn val="ctr"/>
        <c:lblOffset val="100"/>
        <c:noMultiLvlLbl val="0"/>
      </c:catAx>
      <c:valAx>
        <c:axId val="6216773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328"/>
        <c:crosses val="autoZero"/>
        <c:crossBetween val="between"/>
      </c:valAx>
      <c:valAx>
        <c:axId val="621677952"/>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840"/>
        <c:crosses val="max"/>
        <c:crossBetween val="between"/>
      </c:valAx>
      <c:catAx>
        <c:axId val="621923840"/>
        <c:scaling>
          <c:orientation val="minMax"/>
        </c:scaling>
        <c:delete val="1"/>
        <c:axPos val="t"/>
        <c:numFmt formatCode="General" sourceLinked="1"/>
        <c:majorTickMark val="out"/>
        <c:minorTickMark val="none"/>
        <c:tickLblPos val="nextTo"/>
        <c:crossAx val="621677952"/>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dLbl>
              <c:idx val="0"/>
              <c:layout>
                <c:manualLayout>
                  <c:x val="-3.6786222372134931E-3"/>
                  <c:y val="1.10275666010029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CA-499D-B568-EC97A138513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Actividades'!$C$3:$G$3</c:f>
              <c:strCache>
                <c:ptCount val="5"/>
                <c:pt idx="0">
                  <c:v>Reuniones con la Administración Pública Municipal</c:v>
                </c:pt>
                <c:pt idx="1">
                  <c:v>Mesas de Trabajo con Camaras Celebradas</c:v>
                </c:pt>
                <c:pt idx="2">
                  <c:v>Reuniones con dependencias estatales y federales realizadas</c:v>
                </c:pt>
                <c:pt idx="3">
                  <c:v>Reuniones con Sociedad civil y ciudadania realizadas</c:v>
                </c:pt>
                <c:pt idx="4">
                  <c:v>Proyectos Estratégicos ejecutados</c:v>
                </c:pt>
              </c:strCache>
            </c:strRef>
          </c:cat>
          <c:val>
            <c:numRef>
              <c:f>'1. Actividades'!$C$4:$G$4</c:f>
              <c:numCache>
                <c:formatCode>General</c:formatCode>
                <c:ptCount val="5"/>
                <c:pt idx="0">
                  <c:v>15</c:v>
                </c:pt>
                <c:pt idx="1">
                  <c:v>3</c:v>
                </c:pt>
                <c:pt idx="2">
                  <c:v>1</c:v>
                </c:pt>
                <c:pt idx="3">
                  <c:v>8</c:v>
                </c:pt>
                <c:pt idx="4">
                  <c:v>0</c:v>
                </c:pt>
              </c:numCache>
            </c:numRef>
          </c:val>
          <c:extLst>
            <c:ext xmlns:c16="http://schemas.microsoft.com/office/drawing/2014/chart" uri="{C3380CC4-5D6E-409C-BE32-E72D297353CC}">
              <c16:uniqueId val="{00000001-4BCA-499D-B568-EC97A138513E}"/>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dLbl>
              <c:idx val="0"/>
              <c:layout>
                <c:manualLayout>
                  <c:x val="0"/>
                  <c:y val="9.55722438753589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BCA-499D-B568-EC97A138513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Actividades'!$C$3:$G$3</c:f>
              <c:strCache>
                <c:ptCount val="5"/>
                <c:pt idx="0">
                  <c:v>Reuniones con la Administración Pública Municipal</c:v>
                </c:pt>
                <c:pt idx="1">
                  <c:v>Mesas de Trabajo con Camaras Celebradas</c:v>
                </c:pt>
                <c:pt idx="2">
                  <c:v>Reuniones con dependencias estatales y federales realizadas</c:v>
                </c:pt>
                <c:pt idx="3">
                  <c:v>Reuniones con Sociedad civil y ciudadania realizadas</c:v>
                </c:pt>
                <c:pt idx="4">
                  <c:v>Proyectos Estratégicos ejecutados</c:v>
                </c:pt>
              </c:strCache>
            </c:strRef>
          </c:cat>
          <c:val>
            <c:numRef>
              <c:f>'1. Actividades'!$C$5:$G$5</c:f>
              <c:numCache>
                <c:formatCode>General</c:formatCode>
                <c:ptCount val="5"/>
                <c:pt idx="0">
                  <c:v>15</c:v>
                </c:pt>
                <c:pt idx="1">
                  <c:v>3</c:v>
                </c:pt>
                <c:pt idx="2">
                  <c:v>1</c:v>
                </c:pt>
                <c:pt idx="3">
                  <c:v>12</c:v>
                </c:pt>
                <c:pt idx="4">
                  <c:v>0</c:v>
                </c:pt>
              </c:numCache>
            </c:numRef>
          </c:val>
          <c:extLst>
            <c:ext xmlns:c16="http://schemas.microsoft.com/office/drawing/2014/chart" uri="{C3380CC4-5D6E-409C-BE32-E72D297353CC}">
              <c16:uniqueId val="{00000003-4BCA-499D-B568-EC97A138513E}"/>
            </c:ext>
          </c:extLst>
        </c:ser>
        <c:dLbls>
          <c:showLegendKey val="0"/>
          <c:showVal val="1"/>
          <c:showCatName val="0"/>
          <c:showSerName val="0"/>
          <c:showPercent val="0"/>
          <c:showBubbleSize val="0"/>
        </c:dLbls>
        <c:gapWidth val="219"/>
        <c:axId val="642738688"/>
        <c:axId val="64206438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7689597855623926E-2"/>
                  <c:y val="-5.51378330050147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BCA-499D-B568-EC97A138513E}"/>
                </c:ext>
              </c:extLst>
            </c:dLbl>
            <c:dLbl>
              <c:idx val="1"/>
              <c:layout>
                <c:manualLayout>
                  <c:x val="-3.4946911253528216E-2"/>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BCA-499D-B568-EC97A138513E}"/>
                </c:ext>
              </c:extLst>
            </c:dLbl>
            <c:dLbl>
              <c:idx val="2"/>
              <c:layout>
                <c:manualLayout>
                  <c:x val="-3.126828901631469E-2"/>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BCA-499D-B568-EC97A138513E}"/>
                </c:ext>
              </c:extLst>
            </c:dLbl>
            <c:dLbl>
              <c:idx val="3"/>
              <c:layout>
                <c:manualLayout>
                  <c:x val="-3.6786222372135603E-3"/>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BCA-499D-B568-EC97A138513E}"/>
                </c:ext>
              </c:extLst>
            </c:dLbl>
            <c:dLbl>
              <c:idx val="4"/>
              <c:layout>
                <c:manualLayout>
                  <c:x val="2.1572574898648788E-2"/>
                  <c:y val="-3.30826998030088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BCA-499D-B568-EC97A138513E}"/>
                </c:ext>
              </c:extLst>
            </c:dLbl>
            <c:dLbl>
              <c:idx val="5"/>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BCA-499D-B568-EC97A138513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Actividades'!$C$3:$G$3</c:f>
              <c:strCache>
                <c:ptCount val="5"/>
                <c:pt idx="0">
                  <c:v>Reuniones con la Administración Pública Municipal</c:v>
                </c:pt>
                <c:pt idx="1">
                  <c:v>Mesas de Trabajo con Camaras Celebradas</c:v>
                </c:pt>
                <c:pt idx="2">
                  <c:v>Reuniones con dependencias estatales y federales realizadas</c:v>
                </c:pt>
                <c:pt idx="3">
                  <c:v>Reuniones con Sociedad civil y ciudadania realizadas</c:v>
                </c:pt>
                <c:pt idx="4">
                  <c:v>Proyectos Estratégicos ejecutados</c:v>
                </c:pt>
              </c:strCache>
            </c:strRef>
          </c:cat>
          <c:val>
            <c:numRef>
              <c:f>'1. Actividades'!$C$6:$G$6</c:f>
              <c:numCache>
                <c:formatCode>0.00%</c:formatCode>
                <c:ptCount val="5"/>
                <c:pt idx="0">
                  <c:v>1</c:v>
                </c:pt>
                <c:pt idx="1">
                  <c:v>1</c:v>
                </c:pt>
                <c:pt idx="2">
                  <c:v>1</c:v>
                </c:pt>
                <c:pt idx="3">
                  <c:v>1.5</c:v>
                </c:pt>
                <c:pt idx="4">
                  <c:v>0</c:v>
                </c:pt>
              </c:numCache>
            </c:numRef>
          </c:val>
          <c:smooth val="0"/>
          <c:extLst>
            <c:ext xmlns:c16="http://schemas.microsoft.com/office/drawing/2014/chart" uri="{C3380CC4-5D6E-409C-BE32-E72D297353CC}">
              <c16:uniqueId val="{0000000A-4BCA-499D-B568-EC97A138513E}"/>
            </c:ext>
          </c:extLst>
        </c:ser>
        <c:dLbls>
          <c:showLegendKey val="0"/>
          <c:showVal val="0"/>
          <c:showCatName val="0"/>
          <c:showSerName val="0"/>
          <c:showPercent val="0"/>
          <c:showBubbleSize val="0"/>
        </c:dLbls>
        <c:marker val="1"/>
        <c:smooth val="0"/>
        <c:axId val="642033152"/>
        <c:axId val="642064960"/>
      </c:lineChart>
      <c:catAx>
        <c:axId val="642738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42064384"/>
        <c:crosses val="autoZero"/>
        <c:auto val="1"/>
        <c:lblAlgn val="ctr"/>
        <c:lblOffset val="100"/>
        <c:noMultiLvlLbl val="0"/>
      </c:catAx>
      <c:valAx>
        <c:axId val="642064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738688"/>
        <c:crosses val="autoZero"/>
        <c:crossBetween val="between"/>
      </c:valAx>
      <c:valAx>
        <c:axId val="6420649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033152"/>
        <c:crosses val="max"/>
        <c:crossBetween val="between"/>
      </c:valAx>
      <c:catAx>
        <c:axId val="642033152"/>
        <c:scaling>
          <c:orientation val="minMax"/>
        </c:scaling>
        <c:delete val="1"/>
        <c:axPos val="t"/>
        <c:numFmt formatCode="General" sourceLinked="1"/>
        <c:majorTickMark val="out"/>
        <c:minorTickMark val="none"/>
        <c:tickLblPos val="nextTo"/>
        <c:crossAx val="6420649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TERCER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Transparencia'!$C$4</c:f>
              <c:numCache>
                <c:formatCode>General</c:formatCode>
                <c:ptCount val="1"/>
                <c:pt idx="0">
                  <c:v>122</c:v>
                </c:pt>
              </c:numCache>
            </c:numRef>
          </c:val>
          <c:extLst>
            <c:ext xmlns:c16="http://schemas.microsoft.com/office/drawing/2014/chart" uri="{C3380CC4-5D6E-409C-BE32-E72D297353CC}">
              <c16:uniqueId val="{00000000-5B5E-4DEF-8A96-9FB6A9A85D42}"/>
            </c:ext>
          </c:extLst>
        </c:ser>
        <c:ser>
          <c:idx val="1"/>
          <c:order val="1"/>
          <c:tx>
            <c:strRef>
              <c:f>'10. Transparencia'!$B$5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Transparencia'!$C$5</c:f>
              <c:numCache>
                <c:formatCode>General</c:formatCode>
                <c:ptCount val="1"/>
                <c:pt idx="0">
                  <c:v>155</c:v>
                </c:pt>
              </c:numCache>
            </c:numRef>
          </c:val>
          <c:extLst>
            <c:ext xmlns:c16="http://schemas.microsoft.com/office/drawing/2014/chart" uri="{C3380CC4-5D6E-409C-BE32-E72D297353CC}">
              <c16:uniqueId val="{00000001-5B5E-4DEF-8A96-9FB6A9A85D4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Transparencia'!$C$6</c:f>
              <c:numCache>
                <c:formatCode>0.00%</c:formatCode>
                <c:ptCount val="1"/>
                <c:pt idx="0">
                  <c:v>1.2704918032786885</c:v>
                </c:pt>
              </c:numCache>
            </c:numRef>
          </c:val>
          <c:smooth val="0"/>
          <c:extLst>
            <c:ext xmlns:c16="http://schemas.microsoft.com/office/drawing/2014/chart" uri="{C3380CC4-5D6E-409C-BE32-E72D297353CC}">
              <c16:uniqueId val="{00000002-5B5E-4DEF-8A96-9FB6A9A85D4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TERCER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 (2)'!$B$4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(2)'!$C$4</c:f>
              <c:numCache>
                <c:formatCode>General</c:formatCode>
                <c:ptCount val="1"/>
                <c:pt idx="0">
                  <c:v>44</c:v>
                </c:pt>
              </c:numCache>
            </c:numRef>
          </c:val>
          <c:extLst>
            <c:ext xmlns:c16="http://schemas.microsoft.com/office/drawing/2014/chart" uri="{C3380CC4-5D6E-409C-BE32-E72D297353CC}">
              <c16:uniqueId val="{00000000-1340-43FD-AC04-8785E988F878}"/>
            </c:ext>
          </c:extLst>
        </c:ser>
        <c:ser>
          <c:idx val="1"/>
          <c:order val="1"/>
          <c:tx>
            <c:strRef>
              <c:f>'10. Transparencia (2)'!$B$5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(2)'!$C$5</c:f>
              <c:numCache>
                <c:formatCode>General</c:formatCode>
                <c:ptCount val="1"/>
                <c:pt idx="0">
                  <c:v>42</c:v>
                </c:pt>
              </c:numCache>
            </c:numRef>
          </c:val>
          <c:extLst>
            <c:ext xmlns:c16="http://schemas.microsoft.com/office/drawing/2014/chart" uri="{C3380CC4-5D6E-409C-BE32-E72D297353CC}">
              <c16:uniqueId val="{00000001-1340-43FD-AC04-8785E988F87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(2)'!$C$6</c:f>
              <c:numCache>
                <c:formatCode>0.00%</c:formatCode>
                <c:ptCount val="1"/>
                <c:pt idx="0">
                  <c:v>0.95454545454545459</c:v>
                </c:pt>
              </c:numCache>
            </c:numRef>
          </c:val>
          <c:smooth val="0"/>
          <c:extLst>
            <c:ext xmlns:c16="http://schemas.microsoft.com/office/drawing/2014/chart" uri="{C3380CC4-5D6E-409C-BE32-E72D297353CC}">
              <c16:uniqueId val="{00000002-1340-43FD-AC04-8785E988F87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TERCER TRIMESTRE 2024</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 (2)'!$B$4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(2)'!$C$4:$G$4</c:f>
              <c:numCache>
                <c:formatCode>General</c:formatCode>
                <c:ptCount val="5"/>
                <c:pt idx="0">
                  <c:v>44</c:v>
                </c:pt>
                <c:pt idx="1">
                  <c:v>4</c:v>
                </c:pt>
                <c:pt idx="2">
                  <c:v>4</c:v>
                </c:pt>
                <c:pt idx="3">
                  <c:v>2</c:v>
                </c:pt>
                <c:pt idx="4">
                  <c:v>3</c:v>
                </c:pt>
              </c:numCache>
            </c:numRef>
          </c:val>
          <c:extLst>
            <c:ext xmlns:c16="http://schemas.microsoft.com/office/drawing/2014/chart" uri="{C3380CC4-5D6E-409C-BE32-E72D297353CC}">
              <c16:uniqueId val="{00000000-7429-44BB-8979-FD349A8A411B}"/>
            </c:ext>
          </c:extLst>
        </c:ser>
        <c:ser>
          <c:idx val="1"/>
          <c:order val="1"/>
          <c:tx>
            <c:strRef>
              <c:f>'1. Actividades (2)'!$B$5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(2)'!$C$5:$G$5</c:f>
              <c:numCache>
                <c:formatCode>General</c:formatCode>
                <c:ptCount val="5"/>
                <c:pt idx="0">
                  <c:v>46</c:v>
                </c:pt>
                <c:pt idx="1">
                  <c:v>1</c:v>
                </c:pt>
                <c:pt idx="2">
                  <c:v>1</c:v>
                </c:pt>
                <c:pt idx="3">
                  <c:v>7</c:v>
                </c:pt>
                <c:pt idx="4">
                  <c:v>3</c:v>
                </c:pt>
              </c:numCache>
            </c:numRef>
          </c:val>
          <c:extLst>
            <c:ext xmlns:c16="http://schemas.microsoft.com/office/drawing/2014/chart" uri="{C3380CC4-5D6E-409C-BE32-E72D297353CC}">
              <c16:uniqueId val="{00000001-7429-44BB-8979-FD349A8A411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1.6033816961228083E-3"/>
                  <c:y val="-9.4151196690128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29-44BB-8979-FD349A8A411B}"/>
                </c:ext>
              </c:extLst>
            </c:dLbl>
            <c:dLbl>
              <c:idx val="1"/>
              <c:layout>
                <c:manualLayout>
                  <c:x val="-5.7258275374872651E-2"/>
                  <c:y val="-0.100514433736770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429-44BB-8979-FD349A8A411B}"/>
                </c:ext>
              </c:extLst>
            </c:dLbl>
            <c:dLbl>
              <c:idx val="2"/>
              <c:layout>
                <c:manualLayout>
                  <c:x val="-2.1961933916022059E-3"/>
                  <c:y val="-0.1454545297384391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0D2-46BD-AA3A-0A5537329F33}"/>
                </c:ext>
              </c:extLst>
            </c:dLbl>
            <c:dLbl>
              <c:idx val="3"/>
              <c:layout>
                <c:manualLayout>
                  <c:x val="-6.0697266914022635E-2"/>
                  <c:y val="-9.18101048948521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429-44BB-8979-FD349A8A411B}"/>
                </c:ext>
              </c:extLst>
            </c:dLbl>
            <c:dLbl>
              <c:idx val="4"/>
              <c:layout>
                <c:manualLayout>
                  <c:x val="-1.1757996608853754E-16"/>
                  <c:y val="-7.84593305751068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429-44BB-8979-FD349A8A411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(2)'!$C$3:$G$3</c:f>
              <c:strCache>
                <c:ptCount val="5"/>
                <c:pt idx="0">
                  <c:v>Recepción de evidencias para el Portal Municipal</c:v>
                </c:pt>
                <c:pt idx="1">
                  <c:v>Actividades de capacitación</c:v>
                </c:pt>
                <c:pt idx="2">
                  <c:v>Sujetos obligados con aviso de privacidad</c:v>
                </c:pt>
                <c:pt idx="3">
                  <c:v>Atención a solicitudes de derecho A.R.C.O.P.</c:v>
                </c:pt>
                <c:pt idx="4">
                  <c:v>Inconformidades</c:v>
                </c:pt>
              </c:strCache>
            </c:strRef>
          </c:cat>
          <c:val>
            <c:numRef>
              <c:f>'1. Actividades (2)'!$C$6:$G$6</c:f>
              <c:numCache>
                <c:formatCode>0.00%</c:formatCode>
                <c:ptCount val="5"/>
                <c:pt idx="0">
                  <c:v>1.0454545454545454</c:v>
                </c:pt>
                <c:pt idx="1">
                  <c:v>0.25</c:v>
                </c:pt>
                <c:pt idx="2">
                  <c:v>0.25</c:v>
                </c:pt>
                <c:pt idx="3">
                  <c:v>3.5</c:v>
                </c:pt>
                <c:pt idx="4">
                  <c:v>1</c:v>
                </c:pt>
              </c:numCache>
            </c:numRef>
          </c:val>
          <c:smooth val="0"/>
          <c:extLst>
            <c:ext xmlns:c16="http://schemas.microsoft.com/office/drawing/2014/chart" uri="{C3380CC4-5D6E-409C-BE32-E72D297353CC}">
              <c16:uniqueId val="{00000006-7429-44BB-8979-FD349A8A411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 (3)'!$B$4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(3)'!$C$4:$E$4</c:f>
              <c:numCache>
                <c:formatCode>General</c:formatCode>
                <c:ptCount val="3"/>
                <c:pt idx="0">
                  <c:v>1</c:v>
                </c:pt>
                <c:pt idx="1">
                  <c:v>38</c:v>
                </c:pt>
                <c:pt idx="2">
                  <c:v>4</c:v>
                </c:pt>
              </c:numCache>
            </c:numRef>
          </c:val>
          <c:extLst>
            <c:ext xmlns:c16="http://schemas.microsoft.com/office/drawing/2014/chart" uri="{C3380CC4-5D6E-409C-BE32-E72D297353CC}">
              <c16:uniqueId val="{00000000-6E6F-42B7-9987-3432AEE31103}"/>
            </c:ext>
          </c:extLst>
        </c:ser>
        <c:ser>
          <c:idx val="1"/>
          <c:order val="1"/>
          <c:tx>
            <c:strRef>
              <c:f>'1. Actividades (3)'!$B$5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(3)'!$C$5:$E$5</c:f>
              <c:numCache>
                <c:formatCode>General</c:formatCode>
                <c:ptCount val="3"/>
                <c:pt idx="0">
                  <c:v>0</c:v>
                </c:pt>
                <c:pt idx="1">
                  <c:v>38</c:v>
                </c:pt>
                <c:pt idx="2">
                  <c:v>3</c:v>
                </c:pt>
              </c:numCache>
            </c:numRef>
          </c:val>
          <c:extLst>
            <c:ext xmlns:c16="http://schemas.microsoft.com/office/drawing/2014/chart" uri="{C3380CC4-5D6E-409C-BE32-E72D297353CC}">
              <c16:uniqueId val="{00000001-6E6F-42B7-9987-3432AEE31103}"/>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3800579113788137E-2"/>
                  <c:y val="-0.1008600546972060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E6F-42B7-9987-3432AEE31103}"/>
                </c:ext>
              </c:extLst>
            </c:dLbl>
            <c:dLbl>
              <c:idx val="1"/>
              <c:layout>
                <c:manualLayout>
                  <c:x val="-4.7601158227576205E-2"/>
                  <c:y val="-3.3475533573060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E6F-42B7-9987-3432AEE31103}"/>
                </c:ext>
              </c:extLst>
            </c:dLbl>
            <c:dLbl>
              <c:idx val="2"/>
              <c:layout>
                <c:manualLayout>
                  <c:x val="-2.72138546376808E-2"/>
                  <c:y val="-8.9918241661764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E6F-42B7-9987-3432AEE3110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 (3)'!$C$3:$E$3</c:f>
              <c:strCache>
                <c:ptCount val="3"/>
                <c:pt idx="0">
                  <c:v>Denuncias solventadas por tratamiento indebido</c:v>
                </c:pt>
                <c:pt idx="1">
                  <c:v>Denuncias solventadas en los portales de transparencia </c:v>
                </c:pt>
                <c:pt idx="2">
                  <c:v>Actividades de difusión</c:v>
                </c:pt>
              </c:strCache>
            </c:strRef>
          </c:cat>
          <c:val>
            <c:numRef>
              <c:f>'1. Actividades (3)'!$C$6:$E$6</c:f>
              <c:numCache>
                <c:formatCode>0.00%</c:formatCode>
                <c:ptCount val="3"/>
                <c:pt idx="0">
                  <c:v>0</c:v>
                </c:pt>
                <c:pt idx="1">
                  <c:v>1</c:v>
                </c:pt>
                <c:pt idx="2">
                  <c:v>0.75</c:v>
                </c:pt>
              </c:numCache>
            </c:numRef>
          </c:val>
          <c:smooth val="0"/>
          <c:extLst>
            <c:ext xmlns:c16="http://schemas.microsoft.com/office/drawing/2014/chart" uri="{C3380CC4-5D6E-409C-BE32-E72D297353CC}">
              <c16:uniqueId val="{00000005-6E6F-42B7-9987-3432AEE31103}"/>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'12. Puerto Juarez'!$B$4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Juarez'!$C$4</c:f>
              <c:numCache>
                <c:formatCode>General</c:formatCode>
                <c:ptCount val="1"/>
                <c:pt idx="0">
                  <c:v>250</c:v>
                </c:pt>
              </c:numCache>
            </c:numRef>
          </c:val>
          <c:extLst>
            <c:ext xmlns:c16="http://schemas.microsoft.com/office/drawing/2014/chart" uri="{C3380CC4-5D6E-409C-BE32-E72D297353CC}">
              <c16:uniqueId val="{00000000-D6E8-4B04-BEAC-5E711315872D}"/>
            </c:ext>
          </c:extLst>
        </c:ser>
        <c:ser>
          <c:idx val="1"/>
          <c:order val="1"/>
          <c:tx>
            <c:strRef>
              <c:f>'12. Puerto Juarez'!$B$5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Juarez'!$C$5</c:f>
              <c:numCache>
                <c:formatCode>General</c:formatCode>
                <c:ptCount val="1"/>
                <c:pt idx="0">
                  <c:v>250</c:v>
                </c:pt>
              </c:numCache>
            </c:numRef>
          </c:val>
          <c:extLst>
            <c:ext xmlns:c16="http://schemas.microsoft.com/office/drawing/2014/chart" uri="{C3380CC4-5D6E-409C-BE32-E72D297353CC}">
              <c16:uniqueId val="{00000001-D6E8-4B04-BEAC-5E711315872D}"/>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Puerto Juarez'!$C$3</c:f>
              <c:strCache>
                <c:ptCount val="1"/>
                <c:pt idx="0">
                  <c:v>Gestiones Ciudadanas Brindadas</c:v>
                </c:pt>
              </c:strCache>
            </c:strRef>
          </c:cat>
          <c:val>
            <c:numRef>
              <c:f>'12. Puerto Juarez'!$C$6</c:f>
              <c:numCache>
                <c:formatCode>0.00%</c:formatCode>
                <c:ptCount val="1"/>
                <c:pt idx="0">
                  <c:v>1</c:v>
                </c:pt>
              </c:numCache>
            </c:numRef>
          </c:val>
          <c:smooth val="0"/>
          <c:extLst>
            <c:ext xmlns:c16="http://schemas.microsoft.com/office/drawing/2014/chart" uri="{C3380CC4-5D6E-409C-BE32-E72D297353CC}">
              <c16:uniqueId val="{00000002-D6E8-4B04-BEAC-5E711315872D}"/>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Capacitaciones comunitarias</c:v>
                </c:pt>
                <c:pt idx="2">
                  <c:v>Brigadas de limpieza coordinadas</c:v>
                </c:pt>
                <c:pt idx="3">
                  <c:v>Eventos cívicos, culturales y deportivos realizados</c:v>
                </c:pt>
              </c:strCache>
            </c:strRef>
          </c:cat>
          <c:val>
            <c:numRef>
              <c:f>'1. Actividades'!$C$4:$F$4</c:f>
              <c:numCache>
                <c:formatCode>General</c:formatCode>
                <c:ptCount val="4"/>
                <c:pt idx="0">
                  <c:v>2</c:v>
                </c:pt>
                <c:pt idx="1">
                  <c:v>1</c:v>
                </c:pt>
                <c:pt idx="2">
                  <c:v>5</c:v>
                </c:pt>
                <c:pt idx="3">
                  <c:v>2</c:v>
                </c:pt>
              </c:numCache>
            </c:numRef>
          </c:val>
          <c:extLst>
            <c:ext xmlns:c16="http://schemas.microsoft.com/office/drawing/2014/chart" uri="{C3380CC4-5D6E-409C-BE32-E72D297353CC}">
              <c16:uniqueId val="{00000000-1C77-48C2-A1E4-9D9828C60836}"/>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Capacitaciones comunitarias</c:v>
                </c:pt>
                <c:pt idx="2">
                  <c:v>Brigadas de limpieza coordinadas</c:v>
                </c:pt>
                <c:pt idx="3">
                  <c:v>Eventos cívicos, culturales y deportivos realizados</c:v>
                </c:pt>
              </c:strCache>
            </c:strRef>
          </c:cat>
          <c:val>
            <c:numRef>
              <c:f>'1. Actividades'!$C$5:$F$5</c:f>
              <c:numCache>
                <c:formatCode>General</c:formatCode>
                <c:ptCount val="4"/>
                <c:pt idx="0">
                  <c:v>8</c:v>
                </c:pt>
                <c:pt idx="1">
                  <c:v>1</c:v>
                </c:pt>
                <c:pt idx="2">
                  <c:v>10</c:v>
                </c:pt>
                <c:pt idx="3">
                  <c:v>3</c:v>
                </c:pt>
              </c:numCache>
            </c:numRef>
          </c:val>
          <c:extLst>
            <c:ext xmlns:c16="http://schemas.microsoft.com/office/drawing/2014/chart" uri="{C3380CC4-5D6E-409C-BE32-E72D297353CC}">
              <c16:uniqueId val="{00000001-1C77-48C2-A1E4-9D9828C6083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C77-48C2-A1E4-9D9828C60836}"/>
                </c:ext>
              </c:extLst>
            </c:dLbl>
            <c:dLbl>
              <c:idx val="3"/>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C77-48C2-A1E4-9D9828C6083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Programas sociales difundidos</c:v>
                </c:pt>
                <c:pt idx="1">
                  <c:v>Capacitaciones comunitarias</c:v>
                </c:pt>
                <c:pt idx="2">
                  <c:v>Brigadas de limpieza coordinadas</c:v>
                </c:pt>
                <c:pt idx="3">
                  <c:v>Eventos cívicos, culturales y deportivos realizados</c:v>
                </c:pt>
              </c:strCache>
            </c:strRef>
          </c:cat>
          <c:val>
            <c:numRef>
              <c:f>'1. Actividades'!$C$6:$F$6</c:f>
              <c:numCache>
                <c:formatCode>0.00%</c:formatCode>
                <c:ptCount val="4"/>
                <c:pt idx="0">
                  <c:v>4</c:v>
                </c:pt>
                <c:pt idx="1">
                  <c:v>1</c:v>
                </c:pt>
                <c:pt idx="2">
                  <c:v>2</c:v>
                </c:pt>
                <c:pt idx="3">
                  <c:v>1.5</c:v>
                </c:pt>
              </c:numCache>
            </c:numRef>
          </c:val>
          <c:smooth val="0"/>
          <c:extLst>
            <c:ext xmlns:c16="http://schemas.microsoft.com/office/drawing/2014/chart" uri="{C3380CC4-5D6E-409C-BE32-E72D297353CC}">
              <c16:uniqueId val="{00000004-1C77-48C2-A1E4-9D9828C6083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SEGUNDO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Actividades'!$C$4:$D$4</c:f>
              <c:numCache>
                <c:formatCode>General</c:formatCode>
                <c:ptCount val="2"/>
                <c:pt idx="0">
                  <c:v>572</c:v>
                </c:pt>
                <c:pt idx="1">
                  <c:v>100</c:v>
                </c:pt>
              </c:numCache>
            </c:numRef>
          </c:val>
          <c:extLst>
            <c:ext xmlns:c16="http://schemas.microsoft.com/office/drawing/2014/chart" uri="{C3380CC4-5D6E-409C-BE32-E72D297353CC}">
              <c16:uniqueId val="{00000000-4ED0-437C-BDDC-B82FC023B4E0}"/>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Actividades'!$C$5:$D$5</c:f>
              <c:numCache>
                <c:formatCode>General</c:formatCode>
                <c:ptCount val="2"/>
                <c:pt idx="0">
                  <c:v>526</c:v>
                </c:pt>
                <c:pt idx="1">
                  <c:v>132</c:v>
                </c:pt>
              </c:numCache>
            </c:numRef>
          </c:val>
          <c:extLst>
            <c:ext xmlns:c16="http://schemas.microsoft.com/office/drawing/2014/chart" uri="{C3380CC4-5D6E-409C-BE32-E72D297353CC}">
              <c16:uniqueId val="{00000001-4ED0-437C-BDDC-B82FC023B4E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4595260151304618"/>
                  <c:y val="-1.0380485266830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ED0-437C-BDDC-B82FC023B4E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Actividades'!$C$6:$D$6</c:f>
              <c:numCache>
                <c:formatCode>0.00%</c:formatCode>
                <c:ptCount val="2"/>
                <c:pt idx="0">
                  <c:v>0.91958041958041958</c:v>
                </c:pt>
                <c:pt idx="1">
                  <c:v>1.32</c:v>
                </c:pt>
              </c:numCache>
            </c:numRef>
          </c:val>
          <c:smooth val="0"/>
          <c:extLst>
            <c:ext xmlns:c16="http://schemas.microsoft.com/office/drawing/2014/chart" uri="{C3380CC4-5D6E-409C-BE32-E72D297353CC}">
              <c16:uniqueId val="{00000003-4ED0-437C-BDDC-B82FC023B4E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TERCER TRIMESTRE 2024</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'4. Comunicacion'!$B$4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Comunicacion'!$C$4</c:f>
              <c:numCache>
                <c:formatCode>General</c:formatCode>
                <c:ptCount val="1"/>
                <c:pt idx="0">
                  <c:v>1168</c:v>
                </c:pt>
              </c:numCache>
            </c:numRef>
          </c:val>
          <c:extLst>
            <c:ext xmlns:c16="http://schemas.microsoft.com/office/drawing/2014/chart" uri="{C3380CC4-5D6E-409C-BE32-E72D297353CC}">
              <c16:uniqueId val="{00000000-7943-4C3A-8E8B-B31CD9591CEC}"/>
            </c:ext>
          </c:extLst>
        </c:ser>
        <c:ser>
          <c:idx val="1"/>
          <c:order val="1"/>
          <c:tx>
            <c:strRef>
              <c:f>'4. Comunicacion'!$B$5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Comunicacion'!$C$5</c:f>
              <c:numCache>
                <c:formatCode>General</c:formatCode>
                <c:ptCount val="1"/>
                <c:pt idx="0">
                  <c:v>1862</c:v>
                </c:pt>
              </c:numCache>
            </c:numRef>
          </c:val>
          <c:extLst>
            <c:ext xmlns:c16="http://schemas.microsoft.com/office/drawing/2014/chart" uri="{C3380CC4-5D6E-409C-BE32-E72D297353CC}">
              <c16:uniqueId val="{00000001-7943-4C3A-8E8B-B31CD9591CE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2990196078431374"/>
                  <c:y val="-3.21050674528156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67D-3D46-88AD-90D8A26CC30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Comunicacion'!$C$6</c:f>
              <c:numCache>
                <c:formatCode>0.00%</c:formatCode>
                <c:ptCount val="1"/>
                <c:pt idx="0">
                  <c:v>1.5941780821917808</c:v>
                </c:pt>
              </c:numCache>
            </c:numRef>
          </c:val>
          <c:smooth val="0"/>
          <c:extLst>
            <c:ext xmlns:c16="http://schemas.microsoft.com/office/drawing/2014/chart" uri="{C3380CC4-5D6E-409C-BE32-E72D297353CC}">
              <c16:uniqueId val="{00000002-7943-4C3A-8E8B-B31CD9591CE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TERCER TRIMESTRE 2024</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Actividades'!$C$3:$G$3</c:f>
              <c:strCache>
                <c:ptCount val="5"/>
                <c:pt idx="0">
                  <c:v>Reportes ciudadanos atendidos</c:v>
                </c:pt>
                <c:pt idx="1">
                  <c:v>Requerimientos humanos realizados</c:v>
                </c:pt>
                <c:pt idx="2">
                  <c:v>Asistencia social aplicados</c:v>
                </c:pt>
                <c:pt idx="3">
                  <c:v>Usuarios Beneficiados con el programa</c:v>
                </c:pt>
                <c:pt idx="4">
                  <c:v>Requerímientos jurídicos realizados</c:v>
                </c:pt>
              </c:strCache>
            </c:strRef>
          </c:cat>
          <c:val>
            <c:numRef>
              <c:f>'1.1 Actividades'!$C$4:$G$4</c:f>
              <c:numCache>
                <c:formatCode>General</c:formatCode>
                <c:ptCount val="5"/>
                <c:pt idx="0">
                  <c:v>264</c:v>
                </c:pt>
                <c:pt idx="1">
                  <c:v>53</c:v>
                </c:pt>
                <c:pt idx="2">
                  <c:v>540</c:v>
                </c:pt>
                <c:pt idx="3">
                  <c:v>45</c:v>
                </c:pt>
                <c:pt idx="4">
                  <c:v>3</c:v>
                </c:pt>
              </c:numCache>
            </c:numRef>
          </c:val>
          <c:extLst>
            <c:ext xmlns:c16="http://schemas.microsoft.com/office/drawing/2014/chart" uri="{C3380CC4-5D6E-409C-BE32-E72D297353CC}">
              <c16:uniqueId val="{00000000-A0F6-44C4-99E4-93EB8DE12FB0}"/>
            </c:ext>
          </c:extLst>
        </c:ser>
        <c:ser>
          <c:idx val="1"/>
          <c:order val="1"/>
          <c:tx>
            <c:strRef>
              <c:f>'1.1 Actividades'!$B$5</c:f>
              <c:strCache>
                <c:ptCount val="1"/>
                <c:pt idx="0">
                  <c:v>Meta Alcanzada</c:v>
                </c:pt>
              </c:strCache>
            </c:strRef>
          </c:tx>
          <c:spPr>
            <a:solidFill>
              <a:schemeClr val="accent1">
                <a:lumMod val="60000"/>
                <a:lumOff val="40000"/>
              </a:schemeClr>
            </a:solidFill>
            <a:ln>
              <a:noFill/>
            </a:ln>
            <a:effectLst/>
          </c:spPr>
          <c:invertIfNegative val="0"/>
          <c:dLbls>
            <c:dLbl>
              <c:idx val="2"/>
              <c:layout>
                <c:manualLayout>
                  <c:x val="2.9188805783591176E-2"/>
                  <c:y val="8.03382895661853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ADE-5C45-AB95-CC63C6A3A1BA}"/>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Actividades'!$C$3:$G$3</c:f>
              <c:strCache>
                <c:ptCount val="5"/>
                <c:pt idx="0">
                  <c:v>Reportes ciudadanos atendidos</c:v>
                </c:pt>
                <c:pt idx="1">
                  <c:v>Requerimientos humanos realizados</c:v>
                </c:pt>
                <c:pt idx="2">
                  <c:v>Asistencia social aplicados</c:v>
                </c:pt>
                <c:pt idx="3">
                  <c:v>Usuarios Beneficiados con el programa</c:v>
                </c:pt>
                <c:pt idx="4">
                  <c:v>Requerímientos jurídicos realizados</c:v>
                </c:pt>
              </c:strCache>
            </c:strRef>
          </c:cat>
          <c:val>
            <c:numRef>
              <c:f>'1.1 Actividades'!$C$5:$G$5</c:f>
              <c:numCache>
                <c:formatCode>General</c:formatCode>
                <c:ptCount val="5"/>
                <c:pt idx="0">
                  <c:v>327</c:v>
                </c:pt>
                <c:pt idx="1">
                  <c:v>45</c:v>
                </c:pt>
                <c:pt idx="2">
                  <c:v>731</c:v>
                </c:pt>
                <c:pt idx="3">
                  <c:v>45</c:v>
                </c:pt>
                <c:pt idx="4">
                  <c:v>3</c:v>
                </c:pt>
              </c:numCache>
            </c:numRef>
          </c:val>
          <c:extLst>
            <c:ext xmlns:c16="http://schemas.microsoft.com/office/drawing/2014/chart" uri="{C3380CC4-5D6E-409C-BE32-E72D297353CC}">
              <c16:uniqueId val="{00000001-A0F6-44C4-99E4-93EB8DE12FB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0F6-44C4-99E4-93EB8DE12FB0}"/>
                </c:ext>
              </c:extLst>
            </c:dLbl>
            <c:dLbl>
              <c:idx val="1"/>
              <c:layout>
                <c:manualLayout>
                  <c:x val="-3.8169976793927071E-2"/>
                  <c:y val="-6.96265176240278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DE-5C45-AB95-CC63C6A3A1BA}"/>
                </c:ext>
              </c:extLst>
            </c:dLbl>
            <c:dLbl>
              <c:idx val="2"/>
              <c:layout>
                <c:manualLayout>
                  <c:x val="0"/>
                  <c:y val="-5.08809167252510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B2B-CF41-896A-65ACBE90B4E8}"/>
                </c:ext>
              </c:extLst>
            </c:dLbl>
            <c:dLbl>
              <c:idx val="3"/>
              <c:layout>
                <c:manualLayout>
                  <c:x val="2.2452927525839429E-3"/>
                  <c:y val="4.5525030754171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B2B-CF41-896A-65ACBE90B4E8}"/>
                </c:ext>
              </c:extLst>
            </c:dLbl>
            <c:dLbl>
              <c:idx val="4"/>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0F6-44C4-99E4-93EB8DE12FB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'1.1 Actividades'!$C$3:$G$3</c:f>
              <c:strCache>
                <c:ptCount val="5"/>
                <c:pt idx="0">
                  <c:v>Reportes ciudadanos atendidos</c:v>
                </c:pt>
                <c:pt idx="1">
                  <c:v>Requerimientos humanos realizados</c:v>
                </c:pt>
                <c:pt idx="2">
                  <c:v>Asistencia social aplicados</c:v>
                </c:pt>
                <c:pt idx="3">
                  <c:v>Usuarios Beneficiados con el programa</c:v>
                </c:pt>
                <c:pt idx="4">
                  <c:v>Requerímientos jurídicos realizados</c:v>
                </c:pt>
              </c:strCache>
            </c:strRef>
          </c:cat>
          <c:val>
            <c:numRef>
              <c:f>'1.1 Actividades'!$C$6:$G$6</c:f>
              <c:numCache>
                <c:formatCode>0.00%</c:formatCode>
                <c:ptCount val="5"/>
                <c:pt idx="0">
                  <c:v>1.2386363636363635</c:v>
                </c:pt>
                <c:pt idx="1">
                  <c:v>0.84905660377358494</c:v>
                </c:pt>
                <c:pt idx="2">
                  <c:v>1.3537037037037036</c:v>
                </c:pt>
                <c:pt idx="3">
                  <c:v>1</c:v>
                </c:pt>
                <c:pt idx="4">
                  <c:v>1</c:v>
                </c:pt>
              </c:numCache>
            </c:numRef>
          </c:val>
          <c:smooth val="0"/>
          <c:extLst>
            <c:ext xmlns:c16="http://schemas.microsoft.com/office/drawing/2014/chart" uri="{C3380CC4-5D6E-409C-BE32-E72D297353CC}">
              <c16:uniqueId val="{00000004-A0F6-44C4-99E4-93EB8DE12FB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a:effectLst/>
              </a:rPr>
              <a:t>TERCER </a:t>
            </a:r>
            <a:r>
              <a:rPr lang="es-MX" sz="1200" b="0" i="0" baseline="0" dirty="0">
                <a:effectLst/>
              </a:rPr>
              <a:t>TRIMESTRE 2024</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'1.2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Actividades'!$C$3:$G$3</c:f>
              <c:strCache>
                <c:ptCount val="5"/>
                <c:pt idx="0">
                  <c:v>Calles y áreas verdes limpias</c:v>
                </c:pt>
                <c:pt idx="1">
                  <c:v>Usuarios de la biblioteca pública atendidos</c:v>
                </c:pt>
                <c:pt idx="2">
                  <c:v>Requerimientos financieros realizados</c:v>
                </c:pt>
                <c:pt idx="3">
                  <c:v>Requerimientos administrativos realizados</c:v>
                </c:pt>
                <c:pt idx="4">
                  <c:v>Eventos cívicos, culturales y deportivos realizados</c:v>
                </c:pt>
              </c:strCache>
            </c:strRef>
          </c:cat>
          <c:val>
            <c:numRef>
              <c:f>'1.2 Actividades'!$C$4:$G$4</c:f>
              <c:numCache>
                <c:formatCode>General</c:formatCode>
                <c:ptCount val="5"/>
                <c:pt idx="0">
                  <c:v>107</c:v>
                </c:pt>
                <c:pt idx="1">
                  <c:v>250</c:v>
                </c:pt>
                <c:pt idx="2">
                  <c:v>12</c:v>
                </c:pt>
                <c:pt idx="3">
                  <c:v>6</c:v>
                </c:pt>
                <c:pt idx="4">
                  <c:v>2</c:v>
                </c:pt>
              </c:numCache>
            </c:numRef>
          </c:val>
          <c:extLst>
            <c:ext xmlns:c16="http://schemas.microsoft.com/office/drawing/2014/chart" uri="{C3380CC4-5D6E-409C-BE32-E72D297353CC}">
              <c16:uniqueId val="{00000000-B134-423F-884D-0905469DFDEF}"/>
            </c:ext>
          </c:extLst>
        </c:ser>
        <c:ser>
          <c:idx val="1"/>
          <c:order val="1"/>
          <c:tx>
            <c:strRef>
              <c:f>'1.2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Actividades'!$C$3:$G$3</c:f>
              <c:strCache>
                <c:ptCount val="5"/>
                <c:pt idx="0">
                  <c:v>Calles y áreas verdes limpias</c:v>
                </c:pt>
                <c:pt idx="1">
                  <c:v>Usuarios de la biblioteca pública atendidos</c:v>
                </c:pt>
                <c:pt idx="2">
                  <c:v>Requerimientos financieros realizados</c:v>
                </c:pt>
                <c:pt idx="3">
                  <c:v>Requerimientos administrativos realizados</c:v>
                </c:pt>
                <c:pt idx="4">
                  <c:v>Eventos cívicos, culturales y deportivos realizados</c:v>
                </c:pt>
              </c:strCache>
            </c:strRef>
          </c:cat>
          <c:val>
            <c:numRef>
              <c:f>'1.2 Actividades'!$C$5:$G$5</c:f>
              <c:numCache>
                <c:formatCode>General</c:formatCode>
                <c:ptCount val="5"/>
                <c:pt idx="0">
                  <c:v>158</c:v>
                </c:pt>
                <c:pt idx="1">
                  <c:v>753</c:v>
                </c:pt>
                <c:pt idx="2">
                  <c:v>45</c:v>
                </c:pt>
                <c:pt idx="3">
                  <c:v>31</c:v>
                </c:pt>
                <c:pt idx="4">
                  <c:v>6</c:v>
                </c:pt>
              </c:numCache>
            </c:numRef>
          </c:val>
          <c:extLst>
            <c:ext xmlns:c16="http://schemas.microsoft.com/office/drawing/2014/chart" uri="{C3380CC4-5D6E-409C-BE32-E72D297353CC}">
              <c16:uniqueId val="{00000001-B134-423F-884D-0905469DFDE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1.590577483398687E-2"/>
                  <c:y val="-0.1071176968345666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1D-C344-A697-AE10C95DDCFB}"/>
                </c:ext>
              </c:extLst>
            </c:dLbl>
            <c:dLbl>
              <c:idx val="3"/>
              <c:layout>
                <c:manualLayout>
                  <c:x val="0"/>
                  <c:y val="3.749119389209831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559-2E41-9A4A-34F7A10CD4B2}"/>
                </c:ext>
              </c:extLst>
            </c:dLbl>
            <c:dLbl>
              <c:idx val="4"/>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134-423F-884D-0905469DFDE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'1.2 Actividades'!$C$3:$G$3</c:f>
              <c:strCache>
                <c:ptCount val="5"/>
                <c:pt idx="0">
                  <c:v>Calles y áreas verdes limpias</c:v>
                </c:pt>
                <c:pt idx="1">
                  <c:v>Usuarios de la biblioteca pública atendidos</c:v>
                </c:pt>
                <c:pt idx="2">
                  <c:v>Requerimientos financieros realizados</c:v>
                </c:pt>
                <c:pt idx="3">
                  <c:v>Requerimientos administrativos realizados</c:v>
                </c:pt>
                <c:pt idx="4">
                  <c:v>Eventos cívicos, culturales y deportivos realizados</c:v>
                </c:pt>
              </c:strCache>
            </c:strRef>
          </c:cat>
          <c:val>
            <c:numRef>
              <c:f>'1.2 Actividades'!$C$6:$G$6</c:f>
              <c:numCache>
                <c:formatCode>0.00%</c:formatCode>
                <c:ptCount val="5"/>
                <c:pt idx="0">
                  <c:v>1.4766355140186915</c:v>
                </c:pt>
                <c:pt idx="1">
                  <c:v>3.012</c:v>
                </c:pt>
                <c:pt idx="2">
                  <c:v>3.75</c:v>
                </c:pt>
                <c:pt idx="3">
                  <c:v>5.166666666666667</c:v>
                </c:pt>
                <c:pt idx="4">
                  <c:v>3</c:v>
                </c:pt>
              </c:numCache>
            </c:numRef>
          </c:val>
          <c:smooth val="0"/>
          <c:extLst>
            <c:ext xmlns:c16="http://schemas.microsoft.com/office/drawing/2014/chart" uri="{C3380CC4-5D6E-409C-BE32-E72D297353CC}">
              <c16:uniqueId val="{00000003-B134-423F-884D-0905469DFDE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'2. Tecnica'!$B$4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Tecnica'!$C$4</c:f>
              <c:numCache>
                <c:formatCode>General</c:formatCode>
                <c:ptCount val="1"/>
                <c:pt idx="0">
                  <c:v>3</c:v>
                </c:pt>
              </c:numCache>
            </c:numRef>
          </c:val>
          <c:extLst>
            <c:ext xmlns:c16="http://schemas.microsoft.com/office/drawing/2014/chart" uri="{C3380CC4-5D6E-409C-BE32-E72D297353CC}">
              <c16:uniqueId val="{00000000-7EDF-45BF-A23D-8499FB5C050C}"/>
            </c:ext>
          </c:extLst>
        </c:ser>
        <c:ser>
          <c:idx val="1"/>
          <c:order val="1"/>
          <c:tx>
            <c:strRef>
              <c:f>'2. Tecnica'!$B$5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Tecnica'!$C$5</c:f>
              <c:numCache>
                <c:formatCode>General</c:formatCode>
                <c:ptCount val="1"/>
                <c:pt idx="0">
                  <c:v>3</c:v>
                </c:pt>
              </c:numCache>
            </c:numRef>
          </c:val>
          <c:extLst>
            <c:ext xmlns:c16="http://schemas.microsoft.com/office/drawing/2014/chart" uri="{C3380CC4-5D6E-409C-BE32-E72D297353CC}">
              <c16:uniqueId val="{00000001-7EDF-45BF-A23D-8499FB5C050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Tecnica'!$C$6</c:f>
              <c:numCache>
                <c:formatCode>0.00%</c:formatCode>
                <c:ptCount val="1"/>
                <c:pt idx="0">
                  <c:v>1</c:v>
                </c:pt>
              </c:numCache>
            </c:numRef>
          </c:val>
          <c:smooth val="0"/>
          <c:extLst>
            <c:ext xmlns:c16="http://schemas.microsoft.com/office/drawing/2014/chart" uri="{C3380CC4-5D6E-409C-BE32-E72D297353CC}">
              <c16:uniqueId val="{00000002-7EDF-45BF-A23D-8499FB5C050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TERCER TRIMESTRE 2024</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Efectividad de los Proyectos de Gestión Pública y Proyectos Especiales</c:v>
                </c:pt>
                <c:pt idx="1">
                  <c:v>Actividades con participación ciudadana</c:v>
                </c:pt>
                <c:pt idx="2">
                  <c:v>Cumplimiento de informes de Gobierno y reportes</c:v>
                </c:pt>
                <c:pt idx="3">
                  <c:v>Avance de consolidación del Gobierno Digital</c:v>
                </c:pt>
              </c:strCache>
            </c:strRef>
          </c:cat>
          <c:val>
            <c:numRef>
              <c:f>'1. Actividades'!$C$4:$F$4</c:f>
              <c:numCache>
                <c:formatCode>General</c:formatCode>
                <c:ptCount val="4"/>
                <c:pt idx="0">
                  <c:v>1</c:v>
                </c:pt>
                <c:pt idx="1">
                  <c:v>1</c:v>
                </c:pt>
                <c:pt idx="2">
                  <c:v>12</c:v>
                </c:pt>
                <c:pt idx="3">
                  <c:v>1</c:v>
                </c:pt>
              </c:numCache>
            </c:numRef>
          </c:val>
          <c:extLst>
            <c:ext xmlns:c16="http://schemas.microsoft.com/office/drawing/2014/chart" uri="{C3380CC4-5D6E-409C-BE32-E72D297353CC}">
              <c16:uniqueId val="{00000000-DD13-4921-90B9-34755BF91655}"/>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Efectividad de los Proyectos de Gestión Pública y Proyectos Especiales</c:v>
                </c:pt>
                <c:pt idx="1">
                  <c:v>Actividades con participación ciudadana</c:v>
                </c:pt>
                <c:pt idx="2">
                  <c:v>Cumplimiento de informes de Gobierno y reportes</c:v>
                </c:pt>
                <c:pt idx="3">
                  <c:v>Avance de consolidación del Gobierno Digital</c:v>
                </c:pt>
              </c:strCache>
            </c:strRef>
          </c:cat>
          <c:val>
            <c:numRef>
              <c:f>'1. Actividades'!$C$5:$F$5</c:f>
              <c:numCache>
                <c:formatCode>General</c:formatCode>
                <c:ptCount val="4"/>
                <c:pt idx="0">
                  <c:v>1</c:v>
                </c:pt>
                <c:pt idx="1">
                  <c:v>1</c:v>
                </c:pt>
                <c:pt idx="2">
                  <c:v>12</c:v>
                </c:pt>
                <c:pt idx="3">
                  <c:v>1</c:v>
                </c:pt>
              </c:numCache>
            </c:numRef>
          </c:val>
          <c:extLst>
            <c:ext xmlns:c16="http://schemas.microsoft.com/office/drawing/2014/chart" uri="{C3380CC4-5D6E-409C-BE32-E72D297353CC}">
              <c16:uniqueId val="{00000001-DD13-4921-90B9-34755BF9165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D13-4921-90B9-34755BF9165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Actividades'!$C$3:$F$3</c:f>
              <c:strCache>
                <c:ptCount val="4"/>
                <c:pt idx="0">
                  <c:v>Efectividad de los Proyectos de Gestión Pública y Proyectos Especiales</c:v>
                </c:pt>
                <c:pt idx="1">
                  <c:v>Actividades con participación ciudadana</c:v>
                </c:pt>
                <c:pt idx="2">
                  <c:v>Cumplimiento de informes de Gobierno y reportes</c:v>
                </c:pt>
                <c:pt idx="3">
                  <c:v>Avance de consolidación del Gobierno Digital</c:v>
                </c:pt>
              </c:strCache>
            </c:strRef>
          </c:cat>
          <c:val>
            <c:numRef>
              <c:f>'1. Actividades'!$C$6:$F$6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3-DD13-4921-90B9-34755BF9165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3903153015927808"/>
          <c:y val="0.24788869221095797"/>
          <c:w val="0.66942411280839953"/>
          <c:h val="0.63222452010915964"/>
        </c:manualLayout>
      </c:layout>
      <c:barChart>
        <c:barDir val="col"/>
        <c:grouping val="clustered"/>
        <c:varyColors val="0"/>
        <c:ser>
          <c:idx val="0"/>
          <c:order val="0"/>
          <c:tx>
            <c:strRef>
              <c:f>'[GRÁFICAS 3TR2024 DISTRITO CANCÚN.xlsx]Componente 101113'!$B$4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101113'!$C$4</c:f>
              <c:numCache>
                <c:formatCode>General</c:formatCode>
                <c:ptCount val="1"/>
                <c:pt idx="0">
                  <c:v>1</c:v>
                </c:pt>
              </c:numCache>
            </c:numRef>
          </c:val>
          <c:extLst>
            <c:ext xmlns:c16="http://schemas.microsoft.com/office/drawing/2014/chart" uri="{C3380CC4-5D6E-409C-BE32-E72D297353CC}">
              <c16:uniqueId val="{00000000-FACE-4040-B4A1-F3D247221B73}"/>
            </c:ext>
          </c:extLst>
        </c:ser>
        <c:ser>
          <c:idx val="1"/>
          <c:order val="1"/>
          <c:tx>
            <c:strRef>
              <c:f>'[GRÁFICAS 3TR2024 DISTRITO CANCÚN.xlsx]Componente 101113'!$B$5</c:f>
              <c:strCache>
                <c:ptCount val="1"/>
                <c:pt idx="0">
                  <c:v>Meta Alcanzada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101113'!$C$5</c:f>
              <c:numCache>
                <c:formatCode>General</c:formatCode>
                <c:ptCount val="1"/>
                <c:pt idx="0">
                  <c:v>1</c:v>
                </c:pt>
              </c:numCache>
            </c:numRef>
          </c:val>
          <c:extLst>
            <c:ext xmlns:c16="http://schemas.microsoft.com/office/drawing/2014/chart" uri="{C3380CC4-5D6E-409C-BE32-E72D297353CC}">
              <c16:uniqueId val="{00000001-FACE-4040-B4A1-F3D247221B73}"/>
            </c:ext>
          </c:extLst>
        </c:ser>
        <c:dLbls>
          <c:showLegendKey val="0"/>
          <c:showVal val="1"/>
          <c:showCatName val="0"/>
          <c:showSerName val="0"/>
          <c:showPercent val="0"/>
          <c:showBubbleSize val="0"/>
        </c:dLbls>
        <c:gapWidth val="219"/>
        <c:axId val="-819907632"/>
        <c:axId val="-8956268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46401374502194"/>
                  <c:y val="-1.70102126403040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5F5-43D4-9875-1BEB5E7155A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101113'!$C$6</c:f>
              <c:numCache>
                <c:formatCode>0.00%</c:formatCode>
                <c:ptCount val="1"/>
              </c:numCache>
            </c:numRef>
          </c:val>
          <c:smooth val="0"/>
          <c:extLst>
            <c:ext xmlns:c16="http://schemas.microsoft.com/office/drawing/2014/chart" uri="{C3380CC4-5D6E-409C-BE32-E72D297353CC}">
              <c16:uniqueId val="{00000002-FACE-4040-B4A1-F3D247221B73}"/>
            </c:ext>
          </c:extLst>
        </c:ser>
        <c:dLbls>
          <c:showLegendKey val="0"/>
          <c:showVal val="0"/>
          <c:showCatName val="0"/>
          <c:showSerName val="0"/>
          <c:showPercent val="0"/>
          <c:showBubbleSize val="0"/>
        </c:dLbls>
        <c:marker val="1"/>
        <c:smooth val="0"/>
        <c:axId val="-895625168"/>
        <c:axId val="-895631696"/>
      </c:lineChart>
      <c:catAx>
        <c:axId val="-8199076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95626800"/>
        <c:crosses val="autoZero"/>
        <c:auto val="1"/>
        <c:lblAlgn val="ctr"/>
        <c:lblOffset val="100"/>
        <c:noMultiLvlLbl val="0"/>
      </c:catAx>
      <c:valAx>
        <c:axId val="-89562680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07632"/>
        <c:crosses val="autoZero"/>
        <c:crossBetween val="between"/>
        <c:minorUnit val="1"/>
      </c:valAx>
      <c:valAx>
        <c:axId val="-895631696"/>
        <c:scaling>
          <c:orientation val="minMax"/>
          <c:max val="2"/>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5625168"/>
        <c:crosses val="max"/>
        <c:crossBetween val="between"/>
      </c:valAx>
      <c:catAx>
        <c:axId val="-895625168"/>
        <c:scaling>
          <c:orientation val="minMax"/>
        </c:scaling>
        <c:delete val="1"/>
        <c:axPos val="t"/>
        <c:numFmt formatCode="General" sourceLinked="1"/>
        <c:majorTickMark val="out"/>
        <c:minorTickMark val="none"/>
        <c:tickLblPos val="nextTo"/>
        <c:crossAx val="-895631696"/>
        <c:crosses val="max"/>
        <c:auto val="1"/>
        <c:lblAlgn val="ctr"/>
        <c:lblOffset val="100"/>
        <c:noMultiLvlLbl val="0"/>
      </c:catAx>
      <c:spPr>
        <a:noFill/>
        <a:ln>
          <a:noFill/>
        </a:ln>
        <a:effectLst/>
      </c:spPr>
    </c:plotArea>
    <c:legend>
      <c:legendPos val="b"/>
      <c:layout>
        <c:manualLayout>
          <c:xMode val="edge"/>
          <c:yMode val="edge"/>
          <c:x val="5.2519114821627154E-2"/>
          <c:y val="0.92903899984305494"/>
          <c:w val="0.87293226773564681"/>
          <c:h val="7.096100015694500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'[GRÁFICAS 3TR2024 DISTRITO CANCÚN.xlsx]Actividades 101113'!$B$4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101113'!$C$4:$F$4</c:f>
              <c:numCache>
                <c:formatCode>General</c:formatCode>
                <c:ptCount val="4"/>
                <c:pt idx="0">
                  <c:v>2</c:v>
                </c:pt>
                <c:pt idx="1">
                  <c:v>0</c:v>
                </c:pt>
                <c:pt idx="2">
                  <c:v>3</c:v>
                </c:pt>
                <c:pt idx="3">
                  <c:v>2</c:v>
                </c:pt>
              </c:numCache>
            </c:numRef>
          </c:val>
          <c:extLst>
            <c:ext xmlns:c16="http://schemas.microsoft.com/office/drawing/2014/chart" uri="{C3380CC4-5D6E-409C-BE32-E72D297353CC}">
              <c16:uniqueId val="{00000000-168E-4CAD-9D52-1192AAC533FD}"/>
            </c:ext>
          </c:extLst>
        </c:ser>
        <c:ser>
          <c:idx val="1"/>
          <c:order val="1"/>
          <c:tx>
            <c:strRef>
              <c:f>'[GRÁFICAS 3TR2024 DISTRITO CANCÚN.xlsx]Actividades 101113'!$B$5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101113'!$C$5:$F$5</c:f>
              <c:numCache>
                <c:formatCode>General</c:formatCode>
                <c:ptCount val="4"/>
                <c:pt idx="0">
                  <c:v>2</c:v>
                </c:pt>
                <c:pt idx="1">
                  <c:v>1</c:v>
                </c:pt>
                <c:pt idx="2">
                  <c:v>3</c:v>
                </c:pt>
                <c:pt idx="3">
                  <c:v>2</c:v>
                </c:pt>
              </c:numCache>
            </c:numRef>
          </c:val>
          <c:extLst>
            <c:ext xmlns:c16="http://schemas.microsoft.com/office/drawing/2014/chart" uri="{C3380CC4-5D6E-409C-BE32-E72D297353CC}">
              <c16:uniqueId val="{00000001-168E-4CAD-9D52-1192AAC533FD}"/>
            </c:ext>
          </c:extLst>
        </c:ser>
        <c:dLbls>
          <c:showLegendKey val="0"/>
          <c:showVal val="1"/>
          <c:showCatName val="0"/>
          <c:showSerName val="0"/>
          <c:showPercent val="0"/>
          <c:showBubbleSize val="0"/>
        </c:dLbls>
        <c:gapWidth val="219"/>
        <c:axId val="-819921776"/>
        <c:axId val="-81991252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2-168E-4CAD-9D52-1192AAC533FD}"/>
            </c:ext>
          </c:extLst>
        </c:ser>
        <c:dLbls>
          <c:showLegendKey val="0"/>
          <c:showVal val="0"/>
          <c:showCatName val="0"/>
          <c:showSerName val="0"/>
          <c:showPercent val="0"/>
          <c:showBubbleSize val="0"/>
        </c:dLbls>
        <c:marker val="1"/>
        <c:smooth val="0"/>
        <c:axId val="-819919056"/>
        <c:axId val="-819911440"/>
      </c:lineChart>
      <c:catAx>
        <c:axId val="-8199217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19912528"/>
        <c:crosses val="autoZero"/>
        <c:auto val="1"/>
        <c:lblAlgn val="ctr"/>
        <c:lblOffset val="100"/>
        <c:noMultiLvlLbl val="0"/>
      </c:catAx>
      <c:valAx>
        <c:axId val="-819912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21776"/>
        <c:crosses val="autoZero"/>
        <c:crossBetween val="between"/>
      </c:valAx>
      <c:valAx>
        <c:axId val="-81991144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19056"/>
        <c:crosses val="max"/>
        <c:crossBetween val="between"/>
      </c:valAx>
      <c:catAx>
        <c:axId val="-819919056"/>
        <c:scaling>
          <c:orientation val="minMax"/>
        </c:scaling>
        <c:delete val="1"/>
        <c:axPos val="t"/>
        <c:numFmt formatCode="General" sourceLinked="1"/>
        <c:majorTickMark val="out"/>
        <c:minorTickMark val="none"/>
        <c:tickLblPos val="nextTo"/>
        <c:crossAx val="-81991144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3903153015927808"/>
          <c:y val="0.24788869221095797"/>
          <c:w val="0.66942411280839953"/>
          <c:h val="0.63222452010915964"/>
        </c:manualLayout>
      </c:layout>
      <c:barChart>
        <c:barDir val="col"/>
        <c:grouping val="clustered"/>
        <c:varyColors val="0"/>
        <c:ser>
          <c:idx val="0"/>
          <c:order val="0"/>
          <c:tx>
            <c:strRef>
              <c:f>'[GRÁFICAS 3TR2024 DISTRITO CANCÚN.xlsx]Componente 101113'!$B$4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101113'!$C$4</c:f>
              <c:numCache>
                <c:formatCode>General</c:formatCode>
                <c:ptCount val="1"/>
                <c:pt idx="0">
                  <c:v>1</c:v>
                </c:pt>
              </c:numCache>
            </c:numRef>
          </c:val>
          <c:extLst>
            <c:ext xmlns:c16="http://schemas.microsoft.com/office/drawing/2014/chart" uri="{C3380CC4-5D6E-409C-BE32-E72D297353CC}">
              <c16:uniqueId val="{00000000-FACE-4040-B4A1-F3D247221B73}"/>
            </c:ext>
          </c:extLst>
        </c:ser>
        <c:ser>
          <c:idx val="1"/>
          <c:order val="1"/>
          <c:tx>
            <c:strRef>
              <c:f>'[GRÁFICAS 3TR2024 DISTRITO CANCÚN.xlsx]Componente 101113'!$B$5</c:f>
              <c:strCache>
                <c:ptCount val="1"/>
                <c:pt idx="0">
                  <c:v>Meta Alcanzada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101113'!$C$5</c:f>
              <c:numCache>
                <c:formatCode>General</c:formatCode>
                <c:ptCount val="1"/>
                <c:pt idx="0">
                  <c:v>1</c:v>
                </c:pt>
              </c:numCache>
            </c:numRef>
          </c:val>
          <c:extLst>
            <c:ext xmlns:c16="http://schemas.microsoft.com/office/drawing/2014/chart" uri="{C3380CC4-5D6E-409C-BE32-E72D297353CC}">
              <c16:uniqueId val="{00000001-FACE-4040-B4A1-F3D247221B73}"/>
            </c:ext>
          </c:extLst>
        </c:ser>
        <c:dLbls>
          <c:showLegendKey val="0"/>
          <c:showVal val="1"/>
          <c:showCatName val="0"/>
          <c:showSerName val="0"/>
          <c:showPercent val="0"/>
          <c:showBubbleSize val="0"/>
        </c:dLbls>
        <c:gapWidth val="219"/>
        <c:axId val="-819907632"/>
        <c:axId val="-8956268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046401374502194"/>
                  <c:y val="-1.70102126403040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5F5-43D4-9875-1BEB5E7155A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CANCÚN.xlsx]Componente 101113'!$C$3</c:f>
              <c:strCache>
                <c:ptCount val="1"/>
                <c:pt idx="0">
                  <c:v>SUPERMANZANAS INTERVENIDAS</c:v>
                </c:pt>
              </c:strCache>
            </c:strRef>
          </c:cat>
          <c:val>
            <c:numRef>
              <c:f>'[GRÁFICAS 3TR2024 DISTRITO CANCÚN.xlsx]Componente 101113'!$C$6</c:f>
              <c:numCache>
                <c:formatCode>0.00%</c:formatCode>
                <c:ptCount val="1"/>
              </c:numCache>
            </c:numRef>
          </c:val>
          <c:smooth val="0"/>
          <c:extLst>
            <c:ext xmlns:c16="http://schemas.microsoft.com/office/drawing/2014/chart" uri="{C3380CC4-5D6E-409C-BE32-E72D297353CC}">
              <c16:uniqueId val="{00000002-FACE-4040-B4A1-F3D247221B73}"/>
            </c:ext>
          </c:extLst>
        </c:ser>
        <c:dLbls>
          <c:showLegendKey val="0"/>
          <c:showVal val="0"/>
          <c:showCatName val="0"/>
          <c:showSerName val="0"/>
          <c:showPercent val="0"/>
          <c:showBubbleSize val="0"/>
        </c:dLbls>
        <c:marker val="1"/>
        <c:smooth val="0"/>
        <c:axId val="-895625168"/>
        <c:axId val="-895631696"/>
      </c:lineChart>
      <c:catAx>
        <c:axId val="-8199076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95626800"/>
        <c:crosses val="autoZero"/>
        <c:auto val="1"/>
        <c:lblAlgn val="ctr"/>
        <c:lblOffset val="100"/>
        <c:noMultiLvlLbl val="0"/>
      </c:catAx>
      <c:valAx>
        <c:axId val="-89562680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07632"/>
        <c:crosses val="autoZero"/>
        <c:crossBetween val="between"/>
        <c:minorUnit val="1"/>
      </c:valAx>
      <c:valAx>
        <c:axId val="-895631696"/>
        <c:scaling>
          <c:orientation val="minMax"/>
          <c:max val="2"/>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95625168"/>
        <c:crosses val="max"/>
        <c:crossBetween val="between"/>
      </c:valAx>
      <c:catAx>
        <c:axId val="-895625168"/>
        <c:scaling>
          <c:orientation val="minMax"/>
        </c:scaling>
        <c:delete val="1"/>
        <c:axPos val="t"/>
        <c:numFmt formatCode="General" sourceLinked="1"/>
        <c:majorTickMark val="out"/>
        <c:minorTickMark val="none"/>
        <c:tickLblPos val="nextTo"/>
        <c:crossAx val="-895631696"/>
        <c:crosses val="max"/>
        <c:auto val="1"/>
        <c:lblAlgn val="ctr"/>
        <c:lblOffset val="100"/>
        <c:noMultiLvlLbl val="0"/>
      </c:catAx>
      <c:spPr>
        <a:noFill/>
        <a:ln>
          <a:noFill/>
        </a:ln>
        <a:effectLst/>
      </c:spPr>
    </c:plotArea>
    <c:legend>
      <c:legendPos val="b"/>
      <c:layout>
        <c:manualLayout>
          <c:xMode val="edge"/>
          <c:yMode val="edge"/>
          <c:x val="5.2519114821627154E-2"/>
          <c:y val="0.92903899984305494"/>
          <c:w val="0.87293226773564681"/>
          <c:h val="7.096100015694500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'[GRÁFICAS 3TR2024 DISTRITO CANCÚN.xlsx]Actividades 101113'!$B$4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101113'!$C$4:$F$4</c:f>
              <c:numCache>
                <c:formatCode>General</c:formatCode>
                <c:ptCount val="4"/>
                <c:pt idx="0">
                  <c:v>2</c:v>
                </c:pt>
                <c:pt idx="1">
                  <c:v>0</c:v>
                </c:pt>
                <c:pt idx="2">
                  <c:v>3</c:v>
                </c:pt>
                <c:pt idx="3">
                  <c:v>2</c:v>
                </c:pt>
              </c:numCache>
            </c:numRef>
          </c:val>
          <c:extLst>
            <c:ext xmlns:c16="http://schemas.microsoft.com/office/drawing/2014/chart" uri="{C3380CC4-5D6E-409C-BE32-E72D297353CC}">
              <c16:uniqueId val="{00000000-168E-4CAD-9D52-1192AAC533FD}"/>
            </c:ext>
          </c:extLst>
        </c:ser>
        <c:ser>
          <c:idx val="1"/>
          <c:order val="1"/>
          <c:tx>
            <c:strRef>
              <c:f>'[GRÁFICAS 3TR2024 DISTRITO CANCÚN.xlsx]Actividades 101113'!$B$5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101113'!$C$5:$F$5</c:f>
              <c:numCache>
                <c:formatCode>General</c:formatCode>
                <c:ptCount val="4"/>
                <c:pt idx="0">
                  <c:v>2</c:v>
                </c:pt>
                <c:pt idx="1">
                  <c:v>1</c:v>
                </c:pt>
                <c:pt idx="2">
                  <c:v>3</c:v>
                </c:pt>
                <c:pt idx="3">
                  <c:v>2</c:v>
                </c:pt>
              </c:numCache>
            </c:numRef>
          </c:val>
          <c:extLst>
            <c:ext xmlns:c16="http://schemas.microsoft.com/office/drawing/2014/chart" uri="{C3380CC4-5D6E-409C-BE32-E72D297353CC}">
              <c16:uniqueId val="{00000001-168E-4CAD-9D52-1192AAC533FD}"/>
            </c:ext>
          </c:extLst>
        </c:ser>
        <c:dLbls>
          <c:showLegendKey val="0"/>
          <c:showVal val="1"/>
          <c:showCatName val="0"/>
          <c:showSerName val="0"/>
          <c:showPercent val="0"/>
          <c:showBubbleSize val="0"/>
        </c:dLbls>
        <c:gapWidth val="219"/>
        <c:axId val="-819921776"/>
        <c:axId val="-81991252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'[GRÁFICAS 3TR2024 DISTRITO CANCÚN.xlsx]Actividades 101113'!$C$3:$F$3</c:f>
              <c:strCache>
                <c:ptCount val="4"/>
                <c:pt idx="0">
                  <c:v>Actividades para la mejora de la imagen urbana de la Zona Fundacional.</c:v>
                </c:pt>
                <c:pt idx="1">
                  <c:v>Generación de Proyectos Participativos</c:v>
                </c:pt>
                <c:pt idx="2">
                  <c:v>Realización de acciones sociales y culturales en la Zona Fundacional.</c:v>
                </c:pt>
                <c:pt idx="3">
                  <c:v>Coordinación de Actividades estrategicas para mejora del medio ambiente.</c:v>
                </c:pt>
              </c:strCache>
            </c:strRef>
          </c:cat>
          <c:val>
            <c:numRef>
              <c:f>'[GRÁFICAS 3TR2024 DISTRITO CANCÚN.xlsx]Actividades 101113'!$C$6:$F$6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2-168E-4CAD-9D52-1192AAC533FD}"/>
            </c:ext>
          </c:extLst>
        </c:ser>
        <c:dLbls>
          <c:showLegendKey val="0"/>
          <c:showVal val="0"/>
          <c:showCatName val="0"/>
          <c:showSerName val="0"/>
          <c:showPercent val="0"/>
          <c:showBubbleSize val="0"/>
        </c:dLbls>
        <c:marker val="1"/>
        <c:smooth val="0"/>
        <c:axId val="-819919056"/>
        <c:axId val="-819911440"/>
      </c:lineChart>
      <c:catAx>
        <c:axId val="-8199217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19912528"/>
        <c:crosses val="autoZero"/>
        <c:auto val="1"/>
        <c:lblAlgn val="ctr"/>
        <c:lblOffset val="100"/>
        <c:noMultiLvlLbl val="0"/>
      </c:catAx>
      <c:valAx>
        <c:axId val="-819912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21776"/>
        <c:crosses val="autoZero"/>
        <c:crossBetween val="between"/>
      </c:valAx>
      <c:valAx>
        <c:axId val="-81991144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19919056"/>
        <c:crosses val="max"/>
        <c:crossBetween val="between"/>
      </c:valAx>
      <c:catAx>
        <c:axId val="-819919056"/>
        <c:scaling>
          <c:orientation val="minMax"/>
        </c:scaling>
        <c:delete val="1"/>
        <c:axPos val="t"/>
        <c:numFmt formatCode="General" sourceLinked="1"/>
        <c:majorTickMark val="out"/>
        <c:minorTickMark val="none"/>
        <c:tickLblPos val="nextTo"/>
        <c:crossAx val="-81991144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0E345E5-69E5-46CA-B395-52A6421A2A3D}" type="datetimeFigureOut">
              <a:rPr lang="en-US" smtClean="0"/>
              <a:t>10/11/2024</a:t>
            </a:fld>
            <a:endParaRPr lang="en-US"/>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36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779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1107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889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59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3351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2335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41</a:t>
            </a:fld>
            <a:endParaRPr lang="en-US"/>
          </a:p>
        </p:txBody>
      </p:sp>
    </p:spTree>
    <p:extLst>
      <p:ext uri="{BB962C8B-B14F-4D97-AF65-F5344CB8AC3E}">
        <p14:creationId xmlns:p14="http://schemas.microsoft.com/office/powerpoint/2010/main" val="403749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42</a:t>
            </a:fld>
            <a:endParaRPr lang="en-US">
              <a:solidFill>
                <a:prstClr val="black"/>
              </a:solidFill>
              <a:latin typeface="Calibri" panose="020F0502020204030204"/>
            </a:endParaRPr>
          </a:p>
        </p:txBody>
      </p:sp>
    </p:spTree>
    <p:extLst>
      <p:ext uri="{BB962C8B-B14F-4D97-AF65-F5344CB8AC3E}">
        <p14:creationId xmlns:p14="http://schemas.microsoft.com/office/powerpoint/2010/main" val="886350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43</a:t>
            </a:fld>
            <a:endParaRPr lang="en-US">
              <a:solidFill>
                <a:prstClr val="black"/>
              </a:solidFill>
              <a:latin typeface="Calibri" panose="020F0502020204030204"/>
            </a:endParaRPr>
          </a:p>
        </p:txBody>
      </p:sp>
    </p:spTree>
    <p:extLst>
      <p:ext uri="{BB962C8B-B14F-4D97-AF65-F5344CB8AC3E}">
        <p14:creationId xmlns:p14="http://schemas.microsoft.com/office/powerpoint/2010/main" val="956961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44</a:t>
            </a:fld>
            <a:endParaRPr lang="en-US">
              <a:solidFill>
                <a:prstClr val="black"/>
              </a:solidFill>
              <a:latin typeface="Calibri" panose="020F0502020204030204"/>
            </a:endParaRPr>
          </a:p>
        </p:txBody>
      </p:sp>
    </p:spTree>
    <p:extLst>
      <p:ext uri="{BB962C8B-B14F-4D97-AF65-F5344CB8AC3E}">
        <p14:creationId xmlns:p14="http://schemas.microsoft.com/office/powerpoint/2010/main" val="3894202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652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45</a:t>
            </a:fld>
            <a:endParaRPr lang="en-US">
              <a:solidFill>
                <a:prstClr val="black"/>
              </a:solidFill>
              <a:latin typeface="Calibri" panose="020F0502020204030204"/>
            </a:endParaRPr>
          </a:p>
        </p:txBody>
      </p:sp>
    </p:spTree>
    <p:extLst>
      <p:ext uri="{BB962C8B-B14F-4D97-AF65-F5344CB8AC3E}">
        <p14:creationId xmlns:p14="http://schemas.microsoft.com/office/powerpoint/2010/main" val="2387017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6573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6290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294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606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52</a:t>
            </a:fld>
            <a:endParaRPr lang="en-US">
              <a:solidFill>
                <a:prstClr val="black"/>
              </a:solidFill>
              <a:latin typeface="Calibri" panose="020F0502020204030204"/>
            </a:endParaRPr>
          </a:p>
        </p:txBody>
      </p:sp>
    </p:spTree>
    <p:extLst>
      <p:ext uri="{BB962C8B-B14F-4D97-AF65-F5344CB8AC3E}">
        <p14:creationId xmlns:p14="http://schemas.microsoft.com/office/powerpoint/2010/main" val="28425119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53</a:t>
            </a:fld>
            <a:endParaRPr lang="en-US">
              <a:solidFill>
                <a:prstClr val="black"/>
              </a:solidFill>
              <a:latin typeface="Calibri" panose="020F0502020204030204"/>
            </a:endParaRPr>
          </a:p>
        </p:txBody>
      </p:sp>
    </p:spTree>
    <p:extLst>
      <p:ext uri="{BB962C8B-B14F-4D97-AF65-F5344CB8AC3E}">
        <p14:creationId xmlns:p14="http://schemas.microsoft.com/office/powerpoint/2010/main" val="2213194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54</a:t>
            </a:fld>
            <a:endParaRPr lang="en-US">
              <a:solidFill>
                <a:prstClr val="black"/>
              </a:solidFill>
              <a:latin typeface="Calibri" panose="020F0502020204030204"/>
            </a:endParaRPr>
          </a:p>
        </p:txBody>
      </p:sp>
    </p:spTree>
    <p:extLst>
      <p:ext uri="{BB962C8B-B14F-4D97-AF65-F5344CB8AC3E}">
        <p14:creationId xmlns:p14="http://schemas.microsoft.com/office/powerpoint/2010/main" val="1293292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6399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984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8558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390824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1638281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585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585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151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459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252F73-149A-42A3-A070-3BD6502762D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2F38298E-6DAD-4F5A-BB5F-D11A39A13E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C1B17AB-E8E5-4C35-B9A3-7005068E1CDB}"/>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83292557-4384-4315-9AA8-2EB3D22198DD}"/>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440F29F-7389-4EE5-AE01-28E418C7D47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248047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2D8D75-6A20-4067-BE57-F2CF8FB675B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28170F38-00F7-4484-B37C-F9E92EB5DA86}"/>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E79836C6-94FA-4120-B470-3CBFFC76F8F8}"/>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E88BE7D9-4205-4B19-8A7B-7746629AA549}"/>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C8A397-E067-462F-A352-D431C3169F4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78598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8D38F2B-EC68-42BC-B72A-62F03103F11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5C1FEEF-6167-4090-B948-55C6ECFD5D8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2E8DBB3-FAEB-4738-B3C4-A89F7CA70064}"/>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E3C3DE48-198C-43F7-AF86-144762E7D58D}"/>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1D39514-89A4-4167-8E4D-F5FA5067F5A7}"/>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43261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91975F-351A-456A-9252-27D7F55D1702}"/>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5E76893-8B95-4A74-B1A2-1C9EDB9428B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F3FD121-F7FC-4410-BF4D-97A23349CC21}"/>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F8F39431-7553-44FF-A9FF-435EEF5C8293}"/>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21666B1-76C7-4C93-884D-0352D97BBD8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849072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CE4C55-CB16-417D-85B0-427ED5A8D26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80E9537-4EF1-4D11-B4A5-AE6EECA36D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854B662-11C7-48D8-AA2F-32E359DF7D18}"/>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AA12927D-4BE3-4F01-B07A-0498896C46D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FF38355-D3E7-4499-9A22-3AD5E6B35D3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2345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527191-684C-4642-BD22-DB72202D88F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A33F32B7-6A66-4BBD-BB2B-84D5F69BDF8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4A65433A-BF37-4878-8B80-EBBDFC01629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8713C65C-D674-4E1A-878F-94BBF8A90025}"/>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6" name="Marcador de pie de página 5">
            <a:extLst>
              <a:ext uri="{FF2B5EF4-FFF2-40B4-BE49-F238E27FC236}">
                <a16:creationId xmlns:a16="http://schemas.microsoft.com/office/drawing/2014/main" id="{B1A0F409-633D-4876-97BB-994F3544FD3B}"/>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84D8518B-8174-42E8-9F22-18F6539E307D}"/>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017571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623F80-B9B6-4276-A3EE-1DEE8392A59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BEAF190-9B71-4DE8-98B3-C162FF77C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6B45368-0466-4E79-9676-339595EADBE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19B2B26-6B9E-4762-BF7F-4E4D6A328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1533CF-55C4-40A1-B2E7-933875A484B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8DF25E7B-99FB-4AB1-ADB8-B6D9F4109F67}"/>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8" name="Marcador de pie de página 7">
            <a:extLst>
              <a:ext uri="{FF2B5EF4-FFF2-40B4-BE49-F238E27FC236}">
                <a16:creationId xmlns:a16="http://schemas.microsoft.com/office/drawing/2014/main" id="{4EDBF16F-CD67-4A3C-B85E-B419550E4E13}"/>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93560773-76EB-45BE-ACCE-10E277128B5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0336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D4264B-85BB-40D6-9CF5-F330CA03DB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A2B233B4-B68E-4383-94D7-7577B72F0053}"/>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4" name="Marcador de pie de página 3">
            <a:extLst>
              <a:ext uri="{FF2B5EF4-FFF2-40B4-BE49-F238E27FC236}">
                <a16:creationId xmlns:a16="http://schemas.microsoft.com/office/drawing/2014/main" id="{BC29963A-E789-4D03-A85C-D246716AEF4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016940FC-ECCD-44F1-9AED-630085D64A7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850000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9DD1CD9-AA48-44D3-982F-CC2A277D5CE5}"/>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3" name="Marcador de pie de página 2">
            <a:extLst>
              <a:ext uri="{FF2B5EF4-FFF2-40B4-BE49-F238E27FC236}">
                <a16:creationId xmlns:a16="http://schemas.microsoft.com/office/drawing/2014/main" id="{A68492A1-EE4C-4743-A586-C67DF3045571}"/>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E798CA8-AC79-4F60-8BD1-D4E1FE88A413}"/>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63871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553D6A-3CBC-4095-B8E4-EA99E48C19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3C96742-C9AA-47C2-8600-86827790C3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B762182-D8AD-4A72-AF39-032F80673D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2AA84FE-C034-4F84-9F14-032B1829A7AF}"/>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6" name="Marcador de pie de página 5">
            <a:extLst>
              <a:ext uri="{FF2B5EF4-FFF2-40B4-BE49-F238E27FC236}">
                <a16:creationId xmlns:a16="http://schemas.microsoft.com/office/drawing/2014/main" id="{F0918193-9C5F-48EF-B156-EEDE576C7900}"/>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2DDE3C6-AB6D-4878-AD28-E8CA84D4C0E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80884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EE4BDF-7B6E-4AFC-B6E7-563EB88EABF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8850E319-5732-499F-BE4A-9439932E59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D9400F24-5249-4B67-9C21-4E50483C9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6436D5F-A15C-4E78-9E05-38FB98634AC8}"/>
              </a:ext>
            </a:extLst>
          </p:cNvPr>
          <p:cNvSpPr>
            <a:spLocks noGrp="1"/>
          </p:cNvSpPr>
          <p:nvPr>
            <p:ph type="dt" sz="half" idx="10"/>
          </p:nvPr>
        </p:nvSpPr>
        <p:spPr/>
        <p:txBody>
          <a:bodyPr/>
          <a:lstStyle/>
          <a:p>
            <a:fld id="{BBE7FA57-C585-244B-8F83-9BDCE76C2BCF}" type="datetimeFigureOut">
              <a:rPr lang="es-ES_tradnl" smtClean="0"/>
              <a:t>11/10/2024</a:t>
            </a:fld>
            <a:endParaRPr lang="es-ES_tradnl"/>
          </a:p>
        </p:txBody>
      </p:sp>
      <p:sp>
        <p:nvSpPr>
          <p:cNvPr id="6" name="Marcador de pie de página 5">
            <a:extLst>
              <a:ext uri="{FF2B5EF4-FFF2-40B4-BE49-F238E27FC236}">
                <a16:creationId xmlns:a16="http://schemas.microsoft.com/office/drawing/2014/main" id="{917D06E1-1661-4FB3-9F64-25156DA163D6}"/>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63061F3D-2D10-4525-86F1-BC70771A447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8405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6D7DB7A-6BF4-48AB-9F78-DFE62D5369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9E16E1D-83F2-4F97-9344-E5A663ABAA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7C4D36A-039D-4EAC-AB70-9C0165EA00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11/10/2024</a:t>
            </a:fld>
            <a:endParaRPr lang="es-ES_tradnl"/>
          </a:p>
        </p:txBody>
      </p:sp>
      <p:sp>
        <p:nvSpPr>
          <p:cNvPr id="5" name="Marcador de pie de página 4">
            <a:extLst>
              <a:ext uri="{FF2B5EF4-FFF2-40B4-BE49-F238E27FC236}">
                <a16:creationId xmlns:a16="http://schemas.microsoft.com/office/drawing/2014/main" id="{7AB8FBCE-B2EE-428D-B72B-6C456ADC0D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D7044F48-0C7B-41A6-9D39-3CB0CAA9A2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570197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7.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8.png"/><Relationship Id="rId12" Type="http://schemas.openxmlformats.org/officeDocument/2006/relationships/image" Target="../media/image13.jpg"/><Relationship Id="rId2" Type="http://schemas.openxmlformats.org/officeDocument/2006/relationships/notesSlide" Target="../notesSlides/notesSlide1.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chart" Target="../charts/char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chart" Target="../charts/chart1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59.jpe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8.jpeg"/><Relationship Id="rId5" Type="http://schemas.microsoft.com/office/2007/relationships/hdphoto" Target="../media/hdphoto1.wdp"/><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20.png"/><Relationship Id="rId7" Type="http://schemas.openxmlformats.org/officeDocument/2006/relationships/image" Target="../media/image6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70.jp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s/_rels/slide3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jpeg"/><Relationship Id="rId3" Type="http://schemas.openxmlformats.org/officeDocument/2006/relationships/image" Target="../media/image20.png"/><Relationship Id="rId7" Type="http://schemas.openxmlformats.org/officeDocument/2006/relationships/image" Target="../media/image78.jpeg"/><Relationship Id="rId12" Type="http://schemas.openxmlformats.org/officeDocument/2006/relationships/image" Target="../media/image83.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7.jpeg"/><Relationship Id="rId11" Type="http://schemas.openxmlformats.org/officeDocument/2006/relationships/image" Target="../media/image82.jpeg"/><Relationship Id="rId5" Type="http://schemas.openxmlformats.org/officeDocument/2006/relationships/image" Target="../media/image76.jpeg"/><Relationship Id="rId10" Type="http://schemas.openxmlformats.org/officeDocument/2006/relationships/image" Target="../media/image81.jpeg"/><Relationship Id="rId4" Type="http://schemas.openxmlformats.org/officeDocument/2006/relationships/image" Target="../media/image75.jpeg"/><Relationship Id="rId9" Type="http://schemas.openxmlformats.org/officeDocument/2006/relationships/image" Target="../media/image80.jpeg"/></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chart" Target="../charts/chart22.xml"/></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chart" Target="../charts/chart23.xml"/></Relationships>
</file>

<file path=ppt/slides/_rels/slide4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20.png"/><Relationship Id="rId7" Type="http://schemas.openxmlformats.org/officeDocument/2006/relationships/image" Target="../media/image8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45.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20.png"/><Relationship Id="rId7" Type="http://schemas.openxmlformats.org/officeDocument/2006/relationships/image" Target="../media/image9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10" Type="http://schemas.openxmlformats.org/officeDocument/2006/relationships/image" Target="../media/image97.jpeg"/><Relationship Id="rId4" Type="http://schemas.openxmlformats.org/officeDocument/2006/relationships/image" Target="../media/image91.png"/><Relationship Id="rId9" Type="http://schemas.openxmlformats.org/officeDocument/2006/relationships/image" Target="../media/image96.jpeg"/></Relationships>
</file>

<file path=ppt/slides/_rels/slide4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image" Target="../media/image98.png"/><Relationship Id="rId1" Type="http://schemas.openxmlformats.org/officeDocument/2006/relationships/slideLayout" Target="../slideLayouts/slideLayout4.xml"/><Relationship Id="rId4" Type="http://schemas.openxmlformats.org/officeDocument/2006/relationships/chart" Target="../charts/chart25.xml"/></Relationships>
</file>

<file path=ppt/slides/_rels/slide4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chart" Target="../charts/chart26.xml"/></Relationships>
</file>

<file path=ppt/slides/_rels/slide4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chart" Target="../charts/chart27.xml"/></Relationships>
</file>

<file path=ppt/slides/_rels/slide49.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20.png"/><Relationship Id="rId7" Type="http://schemas.openxmlformats.org/officeDocument/2006/relationships/image" Target="../media/image102.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6.jpg"/><Relationship Id="rId5" Type="http://schemas.openxmlformats.org/officeDocument/2006/relationships/image" Target="../media/image105.jpg"/><Relationship Id="rId4" Type="http://schemas.openxmlformats.org/officeDocument/2006/relationships/image" Target="../media/image104.jpg"/></Relationships>
</file>

<file path=ppt/slides/_rels/slide51.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chart" Target="../charts/chart29.xml"/></Relationships>
</file>

<file path=ppt/slides/_rels/slide53.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18.png"/><Relationship Id="rId3" Type="http://schemas.openxmlformats.org/officeDocument/2006/relationships/image" Target="../media/image20.png"/><Relationship Id="rId7" Type="http://schemas.openxmlformats.org/officeDocument/2006/relationships/image" Target="../media/image112.png"/><Relationship Id="rId12" Type="http://schemas.openxmlformats.org/officeDocument/2006/relationships/image" Target="../media/image11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10.png"/><Relationship Id="rId10" Type="http://schemas.openxmlformats.org/officeDocument/2006/relationships/image" Target="../media/image115.png"/><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9.png"/></Relationships>
</file>

<file path=ppt/slides/_rels/slide54.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20.png"/><Relationship Id="rId7" Type="http://schemas.openxmlformats.org/officeDocument/2006/relationships/image" Target="../media/image12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image" Target="../media/image121.png"/><Relationship Id="rId10" Type="http://schemas.openxmlformats.org/officeDocument/2006/relationships/image" Target="../media/image126.png"/><Relationship Id="rId4" Type="http://schemas.openxmlformats.org/officeDocument/2006/relationships/image" Target="../media/image120.png"/><Relationship Id="rId9" Type="http://schemas.openxmlformats.org/officeDocument/2006/relationships/image" Target="../media/image125.png"/></Relationships>
</file>

<file path=ppt/slides/_rels/slide55.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chart" Target="../charts/chart31.xml"/></Relationships>
</file>

<file path=ppt/slides/_rels/slide5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chart" Target="../charts/chart32.xml"/></Relationships>
</file>

<file path=ppt/slides/_rels/slide5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7CBCD78-62CD-45B1-9F20-D2D39395FE9D}"/>
              </a:ext>
            </a:extLst>
          </p:cNvPr>
          <p:cNvPicPr>
            <a:picLocks noChangeAspect="1"/>
          </p:cNvPicPr>
          <p:nvPr/>
        </p:nvPicPr>
        <p:blipFill>
          <a:blip r:embed="rId2">
            <a:duotone>
              <a:schemeClr val="bg2">
                <a:shade val="45000"/>
                <a:satMod val="135000"/>
              </a:schemeClr>
              <a:prstClr val="white"/>
            </a:duotone>
          </a:blip>
          <a:stretch>
            <a:fillRect/>
          </a:stretch>
        </p:blipFill>
        <p:spPr>
          <a:xfrm>
            <a:off x="657537" y="2478484"/>
            <a:ext cx="3633108" cy="2774788"/>
          </a:xfrm>
          <a:prstGeom prst="rect">
            <a:avLst/>
          </a:prstGeom>
        </p:spPr>
      </p:pic>
      <p:sp>
        <p:nvSpPr>
          <p:cNvPr id="33" name="CuadroTexto 32">
            <a:extLst>
              <a:ext uri="{FF2B5EF4-FFF2-40B4-BE49-F238E27FC236}">
                <a16:creationId xmlns:a16="http://schemas.microsoft.com/office/drawing/2014/main" id="{98FA050F-DA14-5D47-860C-2B06FB8C55EA}"/>
              </a:ext>
            </a:extLst>
          </p:cNvPr>
          <p:cNvSpPr txBox="1"/>
          <p:nvPr/>
        </p:nvSpPr>
        <p:spPr>
          <a:xfrm>
            <a:off x="3876431" y="2631129"/>
            <a:ext cx="807429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rPr>
              <a:t>SUBCOMITÉ SECTORIAL DEL EJE 1 </a:t>
            </a:r>
            <a:r>
              <a:rPr kumimoji="0" lang="es-MX" sz="2200" b="1"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rPr>
              <a:t>BUEN GOBIERNO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000" b="1"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rPr>
              <a:t>DÉCIMA PRIMERA SESIÓN ORDINARIA </a:t>
            </a: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3"/>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prstClr val="black"/>
                </a:solidFill>
                <a:effectLst/>
                <a:uLnTx/>
                <a:uFillTx/>
                <a:latin typeface="Calibri" panose="020F0502020204030204"/>
                <a:ea typeface="+mn-ea"/>
                <a:cs typeface="+mn-cs"/>
              </a:rPr>
              <a:t>PROGRAMA DE CONSOLIDACIÓN DE LA GESTIÓN MUNICIPAL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INFORME DE AVANCE EN CUMPLIMIENTO DE METAS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1" i="0" u="none" strike="noStrike" kern="1200" cap="none" spc="0" normalizeH="0" baseline="0" noProof="0" dirty="0">
                <a:ln>
                  <a:noFill/>
                </a:ln>
                <a:solidFill>
                  <a:prstClr val="black"/>
                </a:solidFill>
                <a:effectLst/>
                <a:uLnTx/>
                <a:uFillTx/>
                <a:latin typeface="Calibri" panose="020F0502020204030204"/>
                <a:ea typeface="+mn-ea"/>
                <a:cs typeface="+mn-cs"/>
              </a:rPr>
              <a:t>UNIDAD RESPONSABLE: </a:t>
            </a: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PRESIDENCIA MUNICIPAL</a:t>
            </a:r>
            <a:endParaRPr kumimoji="0" lang="es-MX"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CuadroTexto 36">
            <a:extLst>
              <a:ext uri="{FF2B5EF4-FFF2-40B4-BE49-F238E27FC236}">
                <a16:creationId xmlns:a16="http://schemas.microsoft.com/office/drawing/2014/main" id="{CC8BD34C-42EC-6345-9E2C-A04D5779E038}"/>
              </a:ext>
            </a:extLst>
          </p:cNvPr>
          <p:cNvSpPr txBox="1"/>
          <p:nvPr/>
        </p:nvSpPr>
        <p:spPr>
          <a:xfrm>
            <a:off x="601757" y="5939791"/>
            <a:ext cx="160447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OCTUBRE 2024</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140606" y="5648462"/>
            <a:ext cx="22765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Cancún, Quintana Roo</a:t>
            </a:r>
          </a:p>
        </p:txBody>
      </p:sp>
      <p:grpSp>
        <p:nvGrpSpPr>
          <p:cNvPr id="6" name="Grupo 5">
            <a:extLst>
              <a:ext uri="{FF2B5EF4-FFF2-40B4-BE49-F238E27FC236}">
                <a16:creationId xmlns:a16="http://schemas.microsoft.com/office/drawing/2014/main" id="{5E5A4F48-2210-FEDB-1087-CFA2977BBC76}"/>
              </a:ext>
            </a:extLst>
          </p:cNvPr>
          <p:cNvGrpSpPr/>
          <p:nvPr/>
        </p:nvGrpSpPr>
        <p:grpSpPr>
          <a:xfrm>
            <a:off x="601757" y="730506"/>
            <a:ext cx="3688859" cy="1305011"/>
            <a:chOff x="601757" y="730506"/>
            <a:chExt cx="3688859" cy="1305011"/>
          </a:xfrm>
        </p:grpSpPr>
        <p:pic>
          <p:nvPicPr>
            <p:cNvPr id="3" name="Imagen 2">
              <a:extLst>
                <a:ext uri="{FF2B5EF4-FFF2-40B4-BE49-F238E27FC236}">
                  <a16:creationId xmlns:a16="http://schemas.microsoft.com/office/drawing/2014/main" id="{259E4DA0-217F-0941-27F3-5863451423B2}"/>
                </a:ext>
              </a:extLst>
            </p:cNvPr>
            <p:cNvPicPr>
              <a:picLocks noChangeAspect="1"/>
            </p:cNvPicPr>
            <p:nvPr/>
          </p:nvPicPr>
          <p:blipFill rotWithShape="1">
            <a:blip r:embed="rId4"/>
            <a:srcRect l="29305"/>
            <a:stretch/>
          </p:blipFill>
          <p:spPr>
            <a:xfrm>
              <a:off x="1591407" y="730506"/>
              <a:ext cx="2699209" cy="1305011"/>
            </a:xfrm>
            <a:prstGeom prst="rect">
              <a:avLst/>
            </a:prstGeom>
          </p:spPr>
        </p:pic>
        <p:pic>
          <p:nvPicPr>
            <p:cNvPr id="4" name="Imagen 3">
              <a:extLst>
                <a:ext uri="{FF2B5EF4-FFF2-40B4-BE49-F238E27FC236}">
                  <a16:creationId xmlns:a16="http://schemas.microsoft.com/office/drawing/2014/main" id="{93E926C9-1CE8-677E-67E7-FDD13A29588B}"/>
                </a:ext>
              </a:extLst>
            </p:cNvPr>
            <p:cNvPicPr>
              <a:picLocks noChangeAspect="1"/>
            </p:cNvPicPr>
            <p:nvPr/>
          </p:nvPicPr>
          <p:blipFill rotWithShape="1">
            <a:blip r:embed="rId5"/>
            <a:srcRect r="59664"/>
            <a:stretch/>
          </p:blipFill>
          <p:spPr>
            <a:xfrm>
              <a:off x="601757" y="899857"/>
              <a:ext cx="1109954" cy="1135660"/>
            </a:xfrm>
            <a:prstGeom prst="rect">
              <a:avLst/>
            </a:prstGeom>
          </p:spPr>
        </p:pic>
      </p:grpSp>
    </p:spTree>
    <p:extLst>
      <p:ext uri="{BB962C8B-B14F-4D97-AF65-F5344CB8AC3E}">
        <p14:creationId xmlns:p14="http://schemas.microsoft.com/office/powerpoint/2010/main" val="4181518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300163" y="285411"/>
            <a:ext cx="9901237" cy="523220"/>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 Fotográfica de la Secretaría Técnica</a:t>
            </a:r>
          </a:p>
        </p:txBody>
      </p:sp>
      <p:pic>
        <p:nvPicPr>
          <p:cNvPr id="4" name="Imagen 3"/>
          <p:cNvPicPr>
            <a:picLocks noChangeAspect="1"/>
          </p:cNvPicPr>
          <p:nvPr/>
        </p:nvPicPr>
        <p:blipFill>
          <a:blip r:embed="rId2"/>
          <a:stretch>
            <a:fillRect/>
          </a:stretch>
        </p:blipFill>
        <p:spPr>
          <a:xfrm>
            <a:off x="182367" y="1005086"/>
            <a:ext cx="11827265" cy="103641"/>
          </a:xfrm>
          <a:prstGeom prst="rect">
            <a:avLst/>
          </a:prstGeom>
        </p:spPr>
      </p:pic>
      <p:pic>
        <p:nvPicPr>
          <p:cNvPr id="2" name="Imagen 1">
            <a:extLst>
              <a:ext uri="{FF2B5EF4-FFF2-40B4-BE49-F238E27FC236}">
                <a16:creationId xmlns:a16="http://schemas.microsoft.com/office/drawing/2014/main" id="{D1918B99-9CB1-028C-1FD1-008928A0ECCF}"/>
              </a:ext>
            </a:extLst>
          </p:cNvPr>
          <p:cNvPicPr>
            <a:picLocks noChangeAspect="1"/>
          </p:cNvPicPr>
          <p:nvPr/>
        </p:nvPicPr>
        <p:blipFill>
          <a:blip r:embed="rId3"/>
          <a:stretch>
            <a:fillRect/>
          </a:stretch>
        </p:blipFill>
        <p:spPr>
          <a:xfrm>
            <a:off x="241895" y="1445693"/>
            <a:ext cx="5646656" cy="4234992"/>
          </a:xfrm>
          <a:prstGeom prst="rect">
            <a:avLst/>
          </a:prstGeom>
        </p:spPr>
      </p:pic>
      <p:pic>
        <p:nvPicPr>
          <p:cNvPr id="8" name="Imagen 7">
            <a:extLst>
              <a:ext uri="{FF2B5EF4-FFF2-40B4-BE49-F238E27FC236}">
                <a16:creationId xmlns:a16="http://schemas.microsoft.com/office/drawing/2014/main" id="{5D8953E7-FC9F-308F-3837-3FC19E6688B5}"/>
              </a:ext>
            </a:extLst>
          </p:cNvPr>
          <p:cNvPicPr>
            <a:picLocks noChangeAspect="1"/>
          </p:cNvPicPr>
          <p:nvPr/>
        </p:nvPicPr>
        <p:blipFill>
          <a:blip r:embed="rId4"/>
          <a:stretch>
            <a:fillRect/>
          </a:stretch>
        </p:blipFill>
        <p:spPr>
          <a:xfrm>
            <a:off x="6139147" y="1482564"/>
            <a:ext cx="5646656" cy="4234992"/>
          </a:xfrm>
          <a:prstGeom prst="rect">
            <a:avLst/>
          </a:prstGeom>
        </p:spPr>
      </p:pic>
    </p:spTree>
    <p:extLst>
      <p:ext uri="{BB962C8B-B14F-4D97-AF65-F5344CB8AC3E}">
        <p14:creationId xmlns:p14="http://schemas.microsoft.com/office/powerpoint/2010/main" val="1344659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300163" y="285411"/>
            <a:ext cx="9901237" cy="523220"/>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 Fotográfica de la Secretaría Técnica</a:t>
            </a:r>
          </a:p>
        </p:txBody>
      </p:sp>
      <p:pic>
        <p:nvPicPr>
          <p:cNvPr id="4" name="Imagen 3"/>
          <p:cNvPicPr>
            <a:picLocks noChangeAspect="1"/>
          </p:cNvPicPr>
          <p:nvPr/>
        </p:nvPicPr>
        <p:blipFill>
          <a:blip r:embed="rId2"/>
          <a:stretch>
            <a:fillRect/>
          </a:stretch>
        </p:blipFill>
        <p:spPr>
          <a:xfrm>
            <a:off x="182367" y="1005086"/>
            <a:ext cx="11827265" cy="103641"/>
          </a:xfrm>
          <a:prstGeom prst="rect">
            <a:avLst/>
          </a:prstGeom>
        </p:spPr>
      </p:pic>
      <p:pic>
        <p:nvPicPr>
          <p:cNvPr id="3" name="Imagen 2">
            <a:extLst>
              <a:ext uri="{FF2B5EF4-FFF2-40B4-BE49-F238E27FC236}">
                <a16:creationId xmlns:a16="http://schemas.microsoft.com/office/drawing/2014/main" id="{294D1FBB-3919-8338-9A5F-30278367F45D}"/>
              </a:ext>
            </a:extLst>
          </p:cNvPr>
          <p:cNvPicPr>
            <a:picLocks noChangeAspect="1"/>
          </p:cNvPicPr>
          <p:nvPr/>
        </p:nvPicPr>
        <p:blipFill>
          <a:blip r:embed="rId3"/>
          <a:stretch>
            <a:fillRect/>
          </a:stretch>
        </p:blipFill>
        <p:spPr>
          <a:xfrm>
            <a:off x="556180" y="1706252"/>
            <a:ext cx="5781772" cy="4336329"/>
          </a:xfrm>
          <a:prstGeom prst="rect">
            <a:avLst/>
          </a:prstGeom>
        </p:spPr>
      </p:pic>
      <p:pic>
        <p:nvPicPr>
          <p:cNvPr id="2" name="Imagen 1">
            <a:extLst>
              <a:ext uri="{FF2B5EF4-FFF2-40B4-BE49-F238E27FC236}">
                <a16:creationId xmlns:a16="http://schemas.microsoft.com/office/drawing/2014/main" id="{3B41DC4C-8D5D-9351-5B79-5A921F23D800}"/>
              </a:ext>
            </a:extLst>
          </p:cNvPr>
          <p:cNvPicPr>
            <a:picLocks noChangeAspect="1"/>
          </p:cNvPicPr>
          <p:nvPr/>
        </p:nvPicPr>
        <p:blipFill>
          <a:blip r:embed="rId4"/>
          <a:stretch>
            <a:fillRect/>
          </a:stretch>
        </p:blipFill>
        <p:spPr>
          <a:xfrm>
            <a:off x="6730266" y="1706252"/>
            <a:ext cx="5056379" cy="4227695"/>
          </a:xfrm>
          <a:prstGeom prst="rect">
            <a:avLst/>
          </a:prstGeom>
        </p:spPr>
      </p:pic>
    </p:spTree>
    <p:extLst>
      <p:ext uri="{BB962C8B-B14F-4D97-AF65-F5344CB8AC3E}">
        <p14:creationId xmlns:p14="http://schemas.microsoft.com/office/powerpoint/2010/main" val="285138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422F93BE-329F-2F3F-2476-5CF030F85786}"/>
              </a:ext>
            </a:extLst>
          </p:cNvPr>
          <p:cNvPicPr>
            <a:picLocks noChangeAspect="1"/>
          </p:cNvPicPr>
          <p:nvPr/>
        </p:nvPicPr>
        <p:blipFill>
          <a:blip r:embed="rId2"/>
          <a:stretch>
            <a:fillRect/>
          </a:stretch>
        </p:blipFill>
        <p:spPr>
          <a:xfrm>
            <a:off x="838200" y="365125"/>
            <a:ext cx="3767655" cy="719390"/>
          </a:xfrm>
          <a:prstGeom prst="rect">
            <a:avLst/>
          </a:prstGeom>
        </p:spPr>
      </p:pic>
      <p:sp>
        <p:nvSpPr>
          <p:cNvPr id="2" name="Título 1">
            <a:extLst>
              <a:ext uri="{FF2B5EF4-FFF2-40B4-BE49-F238E27FC236}">
                <a16:creationId xmlns:a16="http://schemas.microsoft.com/office/drawing/2014/main" id="{2E584CDD-63B7-41A6-BBD1-FBECB72BF643}"/>
              </a:ext>
            </a:extLst>
          </p:cNvPr>
          <p:cNvSpPr>
            <a:spLocks noGrp="1"/>
          </p:cNvSpPr>
          <p:nvPr>
            <p:ph type="title"/>
          </p:nvPr>
        </p:nvSpPr>
        <p:spPr/>
        <p:txBody>
          <a:bodyPr>
            <a:normAutofit/>
          </a:bodyPr>
          <a:lstStyle/>
          <a:p>
            <a:br>
              <a:rPr lang="es-MX" dirty="0"/>
            </a:br>
            <a:endParaRPr lang="es-MX" dirty="0"/>
          </a:p>
        </p:txBody>
      </p:sp>
      <p:sp>
        <p:nvSpPr>
          <p:cNvPr id="3" name="Marcador de contenido 2">
            <a:extLst>
              <a:ext uri="{FF2B5EF4-FFF2-40B4-BE49-F238E27FC236}">
                <a16:creationId xmlns:a16="http://schemas.microsoft.com/office/drawing/2014/main" id="{21DE9E3C-0FA2-EBE3-0A9C-DC01741C20B0}"/>
              </a:ext>
            </a:extLst>
          </p:cNvPr>
          <p:cNvSpPr>
            <a:spLocks noGrp="1"/>
          </p:cNvSpPr>
          <p:nvPr>
            <p:ph sz="half" idx="1"/>
          </p:nvPr>
        </p:nvSpPr>
        <p:spPr>
          <a:xfrm>
            <a:off x="838200" y="2883716"/>
            <a:ext cx="5181600" cy="4351338"/>
          </a:xfrm>
        </p:spPr>
        <p:txBody>
          <a:bodyPr>
            <a:normAutofit/>
          </a:bodyPr>
          <a:lstStyle/>
          <a:p>
            <a:pPr algn="just"/>
            <a:r>
              <a:rPr lang="es-MX" sz="1800" dirty="0"/>
              <a:t>La Unidad de Gestión Administrativa del Proyecto Distrito Cancún entrega mediante su </a:t>
            </a:r>
            <a:r>
              <a:rPr lang="es-MX" sz="1800" b="1" dirty="0"/>
              <a:t>COMPONENTE</a:t>
            </a:r>
            <a:r>
              <a:rPr lang="es-MX" sz="1800" dirty="0"/>
              <a:t> Supermanzanas de la Zona Fundacional intervenidas ,Se concluyo la intervención de la señalética de la SM. 22 con señalética.</a:t>
            </a:r>
            <a:endParaRPr lang="es-MX" dirty="0"/>
          </a:p>
        </p:txBody>
      </p:sp>
      <p:graphicFrame>
        <p:nvGraphicFramePr>
          <p:cNvPr id="8" name="Marcador de contenido 7">
            <a:extLst>
              <a:ext uri="{FF2B5EF4-FFF2-40B4-BE49-F238E27FC236}">
                <a16:creationId xmlns:a16="http://schemas.microsoft.com/office/drawing/2014/main" id="{05545565-05F4-467C-8D0A-263BE9593B0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22518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5F80E7C-BD75-D050-E30D-7A5B6688146C}"/>
              </a:ext>
            </a:extLst>
          </p:cNvPr>
          <p:cNvPicPr>
            <a:picLocks noChangeAspect="1"/>
          </p:cNvPicPr>
          <p:nvPr/>
        </p:nvPicPr>
        <p:blipFill>
          <a:blip r:embed="rId3"/>
          <a:stretch>
            <a:fillRect/>
          </a:stretch>
        </p:blipFill>
        <p:spPr>
          <a:xfrm>
            <a:off x="838200" y="500062"/>
            <a:ext cx="3767655" cy="719390"/>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255153"/>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579418"/>
            <a:ext cx="5181600" cy="4597545"/>
          </a:xfrm>
        </p:spPr>
        <p:txBody>
          <a:bodyPr>
            <a:normAutofit fontScale="92500" lnSpcReduction="20000"/>
          </a:bodyPr>
          <a:lstStyle/>
          <a:p>
            <a:pPr algn="just"/>
            <a:r>
              <a:rPr lang="es-MX" sz="1900" dirty="0"/>
              <a:t>La Unidad de Gestión Administrativa del Proyecto Distrito Cancún a nivel </a:t>
            </a:r>
            <a:r>
              <a:rPr lang="es-MX" sz="1900" b="1" dirty="0"/>
              <a:t>ACTIVIDADES</a:t>
            </a:r>
            <a:r>
              <a:rPr lang="es-MX" sz="1900" dirty="0"/>
              <a:t> cerró el segundo trimestre del 2024  alcanzando las metas establecidas en sus cuatro actividades.</a:t>
            </a:r>
          </a:p>
          <a:p>
            <a:pPr algn="just"/>
            <a:r>
              <a:rPr lang="es-MX" sz="1900" dirty="0"/>
              <a:t>En </a:t>
            </a:r>
            <a:r>
              <a:rPr lang="es-MX" sz="1900" b="1" dirty="0"/>
              <a:t>Actividades para la mejora de la imagen urbana</a:t>
            </a:r>
            <a:r>
              <a:rPr lang="es-MX" sz="1900" dirty="0"/>
              <a:t>, se realizaron murales en  el apoyo del DIF y la realización de murales en la SM 22.</a:t>
            </a:r>
          </a:p>
          <a:p>
            <a:pPr algn="just"/>
            <a:r>
              <a:rPr lang="es-MX" sz="1900" dirty="0"/>
              <a:t>En </a:t>
            </a:r>
            <a:r>
              <a:rPr lang="es-MX" sz="1900" b="1" dirty="0"/>
              <a:t>Generación de Proyectos participativos, no se tenia meta pero se realizo el proyecto para la estación de  bomberos.</a:t>
            </a:r>
          </a:p>
          <a:p>
            <a:pPr algn="just"/>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Acciones sociales y culturales realizadas en la Zona Fundacional</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MX" sz="1900" noProof="0" dirty="0">
                <a:solidFill>
                  <a:prstClr val="black"/>
                </a:solidFill>
                <a:latin typeface="Calibri" panose="020F0502020204030204"/>
              </a:rPr>
              <a:t>participamos en el Reggae Fest , en el festival VIVE CON ORGULLO y la GUELAGUETZA EN CANCÚN.</a:t>
            </a:r>
            <a:endPar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lgn="just"/>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Actividades de medio ambiente en la Zona Fundacional coordinadas</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se realizo la plantación de dos arboles</a:t>
            </a:r>
            <a:r>
              <a:rPr kumimoji="0" lang="es-MX" sz="1900" b="0" i="0" u="none" strike="noStrike" kern="1200" cap="none" spc="0" normalizeH="0" noProof="0" dirty="0">
                <a:ln>
                  <a:noFill/>
                </a:ln>
                <a:solidFill>
                  <a:prstClr val="black"/>
                </a:solidFill>
                <a:effectLst/>
                <a:uLnTx/>
                <a:uFillTx/>
                <a:latin typeface="Calibri" panose="020F0502020204030204"/>
                <a:ea typeface="+mn-ea"/>
                <a:cs typeface="+mn-cs"/>
              </a:rPr>
              <a:t> para la entrada del Teatro de la ciudad y mantenimiento de los arboles plantados en ZOFU.</a:t>
            </a:r>
            <a:endParaRPr lang="es-MX" dirty="0">
              <a:highlight>
                <a:srgbClr val="FF0000"/>
              </a:highlight>
            </a:endParaRPr>
          </a:p>
        </p:txBody>
      </p:sp>
      <p:graphicFrame>
        <p:nvGraphicFramePr>
          <p:cNvPr id="11" name="Gráfico 10">
            <a:extLst>
              <a:ext uri="{FF2B5EF4-FFF2-40B4-BE49-F238E27FC236}">
                <a16:creationId xmlns:a16="http://schemas.microsoft.com/office/drawing/2014/main" id="{62F39659-62BC-47C5-AB8B-0EFA979850CD}"/>
              </a:ext>
            </a:extLst>
          </p:cNvPr>
          <p:cNvGraphicFramePr>
            <a:graphicFrameLocks/>
          </p:cNvGraphicFramePr>
          <p:nvPr/>
        </p:nvGraphicFramePr>
        <p:xfrm>
          <a:off x="6582360" y="1871775"/>
          <a:ext cx="4618182" cy="36108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53456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538" y="2046804"/>
            <a:ext cx="2537462" cy="3383282"/>
          </a:xfrm>
          <a:prstGeom prst="rect">
            <a:avLst/>
          </a:prstGeom>
        </p:spPr>
      </p:pic>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4797" y="2046804"/>
            <a:ext cx="2586446" cy="3448594"/>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8040" y="1667982"/>
            <a:ext cx="6449763" cy="4837323"/>
          </a:xfrm>
          <a:prstGeom prst="rect">
            <a:avLst/>
          </a:prstGeom>
        </p:spPr>
      </p:pic>
    </p:spTree>
    <p:extLst>
      <p:ext uri="{BB962C8B-B14F-4D97-AF65-F5344CB8AC3E}">
        <p14:creationId xmlns:p14="http://schemas.microsoft.com/office/powerpoint/2010/main" val="1833872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694" y="1691236"/>
            <a:ext cx="3169679" cy="4226238"/>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6331" y="1691236"/>
            <a:ext cx="3169678" cy="4226238"/>
          </a:xfrm>
          <a:prstGeom prst="rect">
            <a:avLst/>
          </a:prstGeom>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69967" y="1691236"/>
            <a:ext cx="3233057" cy="4226238"/>
          </a:xfrm>
          <a:prstGeom prst="rect">
            <a:avLst/>
          </a:prstGeom>
        </p:spPr>
      </p:pic>
    </p:spTree>
    <p:extLst>
      <p:ext uri="{BB962C8B-B14F-4D97-AF65-F5344CB8AC3E}">
        <p14:creationId xmlns:p14="http://schemas.microsoft.com/office/powerpoint/2010/main" val="3368850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475" y="2033207"/>
            <a:ext cx="3144883" cy="4193177"/>
          </a:xfrm>
          <a:prstGeom prst="rect">
            <a:avLst/>
          </a:prstGeom>
        </p:spPr>
      </p:pic>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565" y="1969102"/>
            <a:ext cx="2495006" cy="4257282"/>
          </a:xfrm>
          <a:prstGeom prst="rect">
            <a:avLst/>
          </a:prstGeom>
        </p:spPr>
      </p:pic>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0778" y="1698170"/>
            <a:ext cx="3599360" cy="4799147"/>
          </a:xfrm>
          <a:prstGeom prst="rect">
            <a:avLst/>
          </a:prstGeom>
        </p:spPr>
      </p:pic>
    </p:spTree>
    <p:extLst>
      <p:ext uri="{BB962C8B-B14F-4D97-AF65-F5344CB8AC3E}">
        <p14:creationId xmlns:p14="http://schemas.microsoft.com/office/powerpoint/2010/main" val="3503232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538" y="2250831"/>
            <a:ext cx="5338113" cy="3453617"/>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2491" y="1711234"/>
            <a:ext cx="6043749" cy="4532812"/>
          </a:xfrm>
          <a:prstGeom prst="rect">
            <a:avLst/>
          </a:prstGeom>
        </p:spPr>
      </p:pic>
    </p:spTree>
    <p:extLst>
      <p:ext uri="{BB962C8B-B14F-4D97-AF65-F5344CB8AC3E}">
        <p14:creationId xmlns:p14="http://schemas.microsoft.com/office/powerpoint/2010/main" val="3516390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422F93BE-329F-2F3F-2476-5CF030F85786}"/>
              </a:ext>
            </a:extLst>
          </p:cNvPr>
          <p:cNvPicPr>
            <a:picLocks noChangeAspect="1"/>
          </p:cNvPicPr>
          <p:nvPr/>
        </p:nvPicPr>
        <p:blipFill>
          <a:blip r:embed="rId2"/>
          <a:stretch>
            <a:fillRect/>
          </a:stretch>
        </p:blipFill>
        <p:spPr>
          <a:xfrm>
            <a:off x="838200" y="365125"/>
            <a:ext cx="3767655" cy="719390"/>
          </a:xfrm>
          <a:prstGeom prst="rect">
            <a:avLst/>
          </a:prstGeom>
        </p:spPr>
      </p:pic>
      <p:sp>
        <p:nvSpPr>
          <p:cNvPr id="2" name="Título 1">
            <a:extLst>
              <a:ext uri="{FF2B5EF4-FFF2-40B4-BE49-F238E27FC236}">
                <a16:creationId xmlns:a16="http://schemas.microsoft.com/office/drawing/2014/main" id="{2E584CDD-63B7-41A6-BBD1-FBECB72BF643}"/>
              </a:ext>
            </a:extLst>
          </p:cNvPr>
          <p:cNvSpPr>
            <a:spLocks noGrp="1"/>
          </p:cNvSpPr>
          <p:nvPr>
            <p:ph type="title"/>
          </p:nvPr>
        </p:nvSpPr>
        <p:spPr/>
        <p:txBody>
          <a:bodyPr>
            <a:normAutofit/>
          </a:bodyPr>
          <a:lstStyle/>
          <a:p>
            <a:br>
              <a:rPr lang="es-MX" dirty="0"/>
            </a:br>
            <a:endParaRPr lang="es-MX" dirty="0"/>
          </a:p>
        </p:txBody>
      </p:sp>
      <p:sp>
        <p:nvSpPr>
          <p:cNvPr id="3" name="Marcador de contenido 2">
            <a:extLst>
              <a:ext uri="{FF2B5EF4-FFF2-40B4-BE49-F238E27FC236}">
                <a16:creationId xmlns:a16="http://schemas.microsoft.com/office/drawing/2014/main" id="{21DE9E3C-0FA2-EBE3-0A9C-DC01741C20B0}"/>
              </a:ext>
            </a:extLst>
          </p:cNvPr>
          <p:cNvSpPr>
            <a:spLocks noGrp="1"/>
          </p:cNvSpPr>
          <p:nvPr>
            <p:ph sz="half" idx="1"/>
          </p:nvPr>
        </p:nvSpPr>
        <p:spPr>
          <a:xfrm>
            <a:off x="838200" y="2883716"/>
            <a:ext cx="5181600" cy="4351338"/>
          </a:xfrm>
        </p:spPr>
        <p:txBody>
          <a:bodyPr>
            <a:normAutofit/>
          </a:bodyPr>
          <a:lstStyle/>
          <a:p>
            <a:pPr algn="just"/>
            <a:r>
              <a:rPr lang="es-MX" sz="1800" dirty="0"/>
              <a:t>La Unidad de Gestión Administrativa del Proyecto Distrito Cancún entrega mediante su </a:t>
            </a:r>
            <a:r>
              <a:rPr lang="es-MX" sz="1800" b="1" dirty="0"/>
              <a:t>COMPONENTE</a:t>
            </a:r>
            <a:r>
              <a:rPr lang="es-MX" sz="1800" dirty="0"/>
              <a:t> Supermanzanas de la Zona Fundacional intervenidas ,Se concluyo la intervención de la señalética de la SM. 22 con señalética.</a:t>
            </a:r>
            <a:endParaRPr lang="es-MX" dirty="0"/>
          </a:p>
        </p:txBody>
      </p:sp>
      <p:graphicFrame>
        <p:nvGraphicFramePr>
          <p:cNvPr id="8" name="Marcador de contenido 7">
            <a:extLst>
              <a:ext uri="{FF2B5EF4-FFF2-40B4-BE49-F238E27FC236}">
                <a16:creationId xmlns:a16="http://schemas.microsoft.com/office/drawing/2014/main" id="{05545565-05F4-467C-8D0A-263BE9593B0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55681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5F80E7C-BD75-D050-E30D-7A5B6688146C}"/>
              </a:ext>
            </a:extLst>
          </p:cNvPr>
          <p:cNvPicPr>
            <a:picLocks noChangeAspect="1"/>
          </p:cNvPicPr>
          <p:nvPr/>
        </p:nvPicPr>
        <p:blipFill>
          <a:blip r:embed="rId3"/>
          <a:stretch>
            <a:fillRect/>
          </a:stretch>
        </p:blipFill>
        <p:spPr>
          <a:xfrm>
            <a:off x="838200" y="500062"/>
            <a:ext cx="3767655" cy="719390"/>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255153"/>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579418"/>
            <a:ext cx="5181600" cy="4597545"/>
          </a:xfrm>
        </p:spPr>
        <p:txBody>
          <a:bodyPr>
            <a:normAutofit fontScale="92500" lnSpcReduction="20000"/>
          </a:bodyPr>
          <a:lstStyle/>
          <a:p>
            <a:pPr algn="just"/>
            <a:r>
              <a:rPr lang="es-MX" sz="1900" dirty="0"/>
              <a:t>La Unidad de Gestión Administrativa del Proyecto Distrito Cancún a nivel </a:t>
            </a:r>
            <a:r>
              <a:rPr lang="es-MX" sz="1900" b="1" dirty="0"/>
              <a:t>ACTIVIDADES</a:t>
            </a:r>
            <a:r>
              <a:rPr lang="es-MX" sz="1900" dirty="0"/>
              <a:t> cerró el segundo trimestre del 2024  alcanzando las metas establecidas en sus cuatro actividades.</a:t>
            </a:r>
          </a:p>
          <a:p>
            <a:pPr algn="just"/>
            <a:r>
              <a:rPr lang="es-MX" sz="1900" dirty="0"/>
              <a:t>En </a:t>
            </a:r>
            <a:r>
              <a:rPr lang="es-MX" sz="1900" b="1" dirty="0"/>
              <a:t>Actividades para la mejora de la imagen urbana</a:t>
            </a:r>
            <a:r>
              <a:rPr lang="es-MX" sz="1900" dirty="0"/>
              <a:t>, se realizaron murales en  el apoyo del DIF y la realización de murales en la SM 22.</a:t>
            </a:r>
          </a:p>
          <a:p>
            <a:pPr algn="just"/>
            <a:r>
              <a:rPr lang="es-MX" sz="1900" dirty="0"/>
              <a:t>En </a:t>
            </a:r>
            <a:r>
              <a:rPr lang="es-MX" sz="1900" b="1" dirty="0"/>
              <a:t>Generación de Proyectos participativos, no se tenia meta pero se realizo el proyecto para la estación de  bomberos.</a:t>
            </a:r>
          </a:p>
          <a:p>
            <a:pPr algn="just"/>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Acciones sociales y culturales realizadas en la Zona Fundacional</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MX" sz="1900" noProof="0" dirty="0">
                <a:solidFill>
                  <a:prstClr val="black"/>
                </a:solidFill>
                <a:latin typeface="Calibri" panose="020F0502020204030204"/>
              </a:rPr>
              <a:t>participamos en el Reggae Fest , en el festival VIVE CON ORGULLO y la GUELAGUETZA EN CANCÚN.</a:t>
            </a:r>
            <a:endPar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lgn="just"/>
            <a:r>
              <a:rPr kumimoji="0" lang="es-MX" sz="1900" b="1" i="0" u="none" strike="noStrike" kern="1200" cap="none" spc="0" normalizeH="0" baseline="0" noProof="0" dirty="0">
                <a:ln>
                  <a:noFill/>
                </a:ln>
                <a:solidFill>
                  <a:prstClr val="black"/>
                </a:solidFill>
                <a:effectLst/>
                <a:uLnTx/>
                <a:uFillTx/>
                <a:latin typeface="Calibri" panose="020F0502020204030204"/>
                <a:ea typeface="+mn-ea"/>
                <a:cs typeface="+mn-cs"/>
              </a:rPr>
              <a:t>Actividades de medio ambiente en la Zona Fundacional coordinadas</a:t>
            </a:r>
            <a:r>
              <a:rPr kumimoji="0" lang="es-MX" sz="1900" b="0" i="0" u="none" strike="noStrike" kern="1200" cap="none" spc="0" normalizeH="0" baseline="0" noProof="0" dirty="0">
                <a:ln>
                  <a:noFill/>
                </a:ln>
                <a:solidFill>
                  <a:prstClr val="black"/>
                </a:solidFill>
                <a:effectLst/>
                <a:uLnTx/>
                <a:uFillTx/>
                <a:latin typeface="Calibri" panose="020F0502020204030204"/>
                <a:ea typeface="+mn-ea"/>
                <a:cs typeface="+mn-cs"/>
              </a:rPr>
              <a:t>, se realizo la plantación de dos arboles</a:t>
            </a:r>
            <a:r>
              <a:rPr kumimoji="0" lang="es-MX" sz="1900" b="0" i="0" u="none" strike="noStrike" kern="1200" cap="none" spc="0" normalizeH="0" noProof="0" dirty="0">
                <a:ln>
                  <a:noFill/>
                </a:ln>
                <a:solidFill>
                  <a:prstClr val="black"/>
                </a:solidFill>
                <a:effectLst/>
                <a:uLnTx/>
                <a:uFillTx/>
                <a:latin typeface="Calibri" panose="020F0502020204030204"/>
                <a:ea typeface="+mn-ea"/>
                <a:cs typeface="+mn-cs"/>
              </a:rPr>
              <a:t> para la entrada del Teatro de la ciudad y mantenimiento de los arboles plantados en ZOFU.</a:t>
            </a:r>
            <a:endParaRPr lang="es-MX" dirty="0">
              <a:highlight>
                <a:srgbClr val="FF0000"/>
              </a:highlight>
            </a:endParaRPr>
          </a:p>
        </p:txBody>
      </p:sp>
      <p:graphicFrame>
        <p:nvGraphicFramePr>
          <p:cNvPr id="11" name="Gráfico 10">
            <a:extLst>
              <a:ext uri="{FF2B5EF4-FFF2-40B4-BE49-F238E27FC236}">
                <a16:creationId xmlns:a16="http://schemas.microsoft.com/office/drawing/2014/main" id="{62F39659-62BC-47C5-AB8B-0EFA979850CD}"/>
              </a:ext>
            </a:extLst>
          </p:cNvPr>
          <p:cNvGraphicFramePr>
            <a:graphicFrameLocks/>
          </p:cNvGraphicFramePr>
          <p:nvPr/>
        </p:nvGraphicFramePr>
        <p:xfrm>
          <a:off x="6582360" y="1871775"/>
          <a:ext cx="4618182" cy="36108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1733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3"/>
          <a:stretch>
            <a:fillRect/>
          </a:stretch>
        </p:blipFill>
        <p:spPr>
          <a:xfrm>
            <a:off x="245109" y="463493"/>
            <a:ext cx="11823700" cy="101600"/>
          </a:xfrm>
          <a:prstGeom prst="rect">
            <a:avLst/>
          </a:prstGeom>
        </p:spPr>
      </p:pic>
      <p:pic>
        <p:nvPicPr>
          <p:cNvPr id="11" name="Imagen 10">
            <a:extLst>
              <a:ext uri="{FF2B5EF4-FFF2-40B4-BE49-F238E27FC236}">
                <a16:creationId xmlns:a16="http://schemas.microsoft.com/office/drawing/2014/main" id="{04A564CD-09FD-4246-94B1-E3EE6E6DEE13}"/>
              </a:ext>
            </a:extLst>
          </p:cNvPr>
          <p:cNvPicPr>
            <a:picLocks noChangeAspect="1"/>
          </p:cNvPicPr>
          <p:nvPr/>
        </p:nvPicPr>
        <p:blipFill rotWithShape="1">
          <a:blip r:embed="rId4" cstate="print"/>
          <a:srcRect l="9814" t="15703" r="9130" b="11570"/>
          <a:stretch/>
        </p:blipFill>
        <p:spPr>
          <a:xfrm>
            <a:off x="8852788" y="2635935"/>
            <a:ext cx="2084756" cy="903969"/>
          </a:xfrm>
          <a:prstGeom prst="rect">
            <a:avLst/>
          </a:prstGeom>
        </p:spPr>
      </p:pic>
      <p:pic>
        <p:nvPicPr>
          <p:cNvPr id="18" name="Imagen 17">
            <a:extLst>
              <a:ext uri="{FF2B5EF4-FFF2-40B4-BE49-F238E27FC236}">
                <a16:creationId xmlns:a16="http://schemas.microsoft.com/office/drawing/2014/main" id="{AB5BB5F6-8090-BC76-2104-E6072D1250E9}"/>
              </a:ext>
            </a:extLst>
          </p:cNvPr>
          <p:cNvPicPr>
            <a:picLocks noChangeAspect="1"/>
          </p:cNvPicPr>
          <p:nvPr/>
        </p:nvPicPr>
        <p:blipFill>
          <a:blip r:embed="rId5"/>
          <a:stretch>
            <a:fillRect/>
          </a:stretch>
        </p:blipFill>
        <p:spPr>
          <a:xfrm>
            <a:off x="255731" y="2750180"/>
            <a:ext cx="2583984" cy="789551"/>
          </a:xfrm>
          <a:prstGeom prst="rect">
            <a:avLst/>
          </a:prstGeom>
        </p:spPr>
      </p:pic>
      <p:grpSp>
        <p:nvGrpSpPr>
          <p:cNvPr id="30" name="Grupo 29">
            <a:extLst>
              <a:ext uri="{FF2B5EF4-FFF2-40B4-BE49-F238E27FC236}">
                <a16:creationId xmlns:a16="http://schemas.microsoft.com/office/drawing/2014/main" id="{82A596B1-9ADA-3432-5D77-B660B874076D}"/>
              </a:ext>
            </a:extLst>
          </p:cNvPr>
          <p:cNvGrpSpPr/>
          <p:nvPr/>
        </p:nvGrpSpPr>
        <p:grpSpPr>
          <a:xfrm>
            <a:off x="336334" y="1336585"/>
            <a:ext cx="1918059" cy="789551"/>
            <a:chOff x="1058587" y="1303411"/>
            <a:chExt cx="2176120" cy="904875"/>
          </a:xfrm>
        </p:grpSpPr>
        <p:pic>
          <p:nvPicPr>
            <p:cNvPr id="27" name="Imagen 26">
              <a:extLst>
                <a:ext uri="{FF2B5EF4-FFF2-40B4-BE49-F238E27FC236}">
                  <a16:creationId xmlns:a16="http://schemas.microsoft.com/office/drawing/2014/main" id="{C5FB613D-D93F-9ED1-17A2-7F9CF8AF4A07}"/>
                </a:ext>
              </a:extLst>
            </p:cNvPr>
            <p:cNvPicPr>
              <a:picLocks noChangeAspect="1"/>
            </p:cNvPicPr>
            <p:nvPr/>
          </p:nvPicPr>
          <p:blipFill>
            <a:blip r:embed="rId6"/>
            <a:stretch>
              <a:fillRect/>
            </a:stretch>
          </p:blipFill>
          <p:spPr>
            <a:xfrm>
              <a:off x="1920257" y="1327224"/>
              <a:ext cx="1314450" cy="857250"/>
            </a:xfrm>
            <a:prstGeom prst="rect">
              <a:avLst/>
            </a:prstGeom>
          </p:spPr>
        </p:pic>
        <p:pic>
          <p:nvPicPr>
            <p:cNvPr id="29" name="Imagen 28">
              <a:extLst>
                <a:ext uri="{FF2B5EF4-FFF2-40B4-BE49-F238E27FC236}">
                  <a16:creationId xmlns:a16="http://schemas.microsoft.com/office/drawing/2014/main" id="{BF8C254A-AE3C-6398-4F43-5E58E958A245}"/>
                </a:ext>
              </a:extLst>
            </p:cNvPr>
            <p:cNvPicPr>
              <a:picLocks noChangeAspect="1"/>
            </p:cNvPicPr>
            <p:nvPr/>
          </p:nvPicPr>
          <p:blipFill>
            <a:blip r:embed="rId7"/>
            <a:stretch>
              <a:fillRect/>
            </a:stretch>
          </p:blipFill>
          <p:spPr>
            <a:xfrm>
              <a:off x="1058587" y="1303411"/>
              <a:ext cx="933450" cy="904875"/>
            </a:xfrm>
            <a:prstGeom prst="rect">
              <a:avLst/>
            </a:prstGeom>
          </p:spPr>
        </p:pic>
      </p:grpSp>
      <p:grpSp>
        <p:nvGrpSpPr>
          <p:cNvPr id="39" name="Grupo 38">
            <a:extLst>
              <a:ext uri="{FF2B5EF4-FFF2-40B4-BE49-F238E27FC236}">
                <a16:creationId xmlns:a16="http://schemas.microsoft.com/office/drawing/2014/main" id="{A50BD073-EFF8-0E30-AE1F-21CCFF75BB2B}"/>
              </a:ext>
            </a:extLst>
          </p:cNvPr>
          <p:cNvGrpSpPr/>
          <p:nvPr/>
        </p:nvGrpSpPr>
        <p:grpSpPr>
          <a:xfrm>
            <a:off x="4616076" y="4124431"/>
            <a:ext cx="2763211" cy="918755"/>
            <a:chOff x="4681820" y="4816831"/>
            <a:chExt cx="2666936" cy="814711"/>
          </a:xfrm>
        </p:grpSpPr>
        <p:pic>
          <p:nvPicPr>
            <p:cNvPr id="36" name="Imagen 35">
              <a:extLst>
                <a:ext uri="{FF2B5EF4-FFF2-40B4-BE49-F238E27FC236}">
                  <a16:creationId xmlns:a16="http://schemas.microsoft.com/office/drawing/2014/main" id="{35EBA71C-FE2F-C03B-E9BD-2E3868C31AEC}"/>
                </a:ext>
              </a:extLst>
            </p:cNvPr>
            <p:cNvPicPr>
              <a:picLocks noChangeAspect="1"/>
            </p:cNvPicPr>
            <p:nvPr/>
          </p:nvPicPr>
          <p:blipFill>
            <a:blip r:embed="rId8"/>
            <a:stretch>
              <a:fillRect/>
            </a:stretch>
          </p:blipFill>
          <p:spPr>
            <a:xfrm>
              <a:off x="5358095" y="4816831"/>
              <a:ext cx="1990661" cy="814711"/>
            </a:xfrm>
            <a:prstGeom prst="rect">
              <a:avLst/>
            </a:prstGeom>
          </p:spPr>
        </p:pic>
        <p:pic>
          <p:nvPicPr>
            <p:cNvPr id="38" name="Imagen 37">
              <a:extLst>
                <a:ext uri="{FF2B5EF4-FFF2-40B4-BE49-F238E27FC236}">
                  <a16:creationId xmlns:a16="http://schemas.microsoft.com/office/drawing/2014/main" id="{C174E8F8-CA3B-A40F-4231-4883C89A1571}"/>
                </a:ext>
              </a:extLst>
            </p:cNvPr>
            <p:cNvPicPr>
              <a:picLocks noChangeAspect="1"/>
            </p:cNvPicPr>
            <p:nvPr/>
          </p:nvPicPr>
          <p:blipFill>
            <a:blip r:embed="rId9"/>
            <a:stretch>
              <a:fillRect/>
            </a:stretch>
          </p:blipFill>
          <p:spPr>
            <a:xfrm>
              <a:off x="4681820" y="4908333"/>
              <a:ext cx="676275" cy="590550"/>
            </a:xfrm>
            <a:prstGeom prst="rect">
              <a:avLst/>
            </a:prstGeom>
          </p:spPr>
        </p:pic>
      </p:grpSp>
      <p:pic>
        <p:nvPicPr>
          <p:cNvPr id="41" name="Imagen 40">
            <a:extLst>
              <a:ext uri="{FF2B5EF4-FFF2-40B4-BE49-F238E27FC236}">
                <a16:creationId xmlns:a16="http://schemas.microsoft.com/office/drawing/2014/main" id="{CEA9860B-C7E5-27BF-599A-D70339540CE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6334" y="5500637"/>
            <a:ext cx="3060890" cy="698970"/>
          </a:xfrm>
          <a:prstGeom prst="rect">
            <a:avLst/>
          </a:prstGeom>
        </p:spPr>
      </p:pic>
      <p:pic>
        <p:nvPicPr>
          <p:cNvPr id="43" name="Imagen 42">
            <a:extLst>
              <a:ext uri="{FF2B5EF4-FFF2-40B4-BE49-F238E27FC236}">
                <a16:creationId xmlns:a16="http://schemas.microsoft.com/office/drawing/2014/main" id="{566B8E6A-9273-D416-F413-258C818C53F8}"/>
              </a:ext>
            </a:extLst>
          </p:cNvPr>
          <p:cNvPicPr>
            <a:picLocks noChangeAspect="1"/>
          </p:cNvPicPr>
          <p:nvPr/>
        </p:nvPicPr>
        <p:blipFill rotWithShape="1">
          <a:blip r:embed="rId11">
            <a:extLst>
              <a:ext uri="{28A0092B-C50C-407E-A947-70E740481C1C}">
                <a14:useLocalDpi xmlns:a14="http://schemas.microsoft.com/office/drawing/2010/main" val="0"/>
              </a:ext>
            </a:extLst>
          </a:blip>
          <a:srcRect l="4062" t="10906" r="2009" b="18892"/>
          <a:stretch/>
        </p:blipFill>
        <p:spPr>
          <a:xfrm>
            <a:off x="434780" y="4145185"/>
            <a:ext cx="3782633" cy="604987"/>
          </a:xfrm>
          <a:prstGeom prst="rect">
            <a:avLst/>
          </a:prstGeom>
        </p:spPr>
      </p:pic>
      <p:grpSp>
        <p:nvGrpSpPr>
          <p:cNvPr id="49" name="Grupo 48">
            <a:extLst>
              <a:ext uri="{FF2B5EF4-FFF2-40B4-BE49-F238E27FC236}">
                <a16:creationId xmlns:a16="http://schemas.microsoft.com/office/drawing/2014/main" id="{E8CEBCAA-A347-2448-0A17-6AAFE707F081}"/>
              </a:ext>
            </a:extLst>
          </p:cNvPr>
          <p:cNvGrpSpPr/>
          <p:nvPr/>
        </p:nvGrpSpPr>
        <p:grpSpPr>
          <a:xfrm>
            <a:off x="4516159" y="2516826"/>
            <a:ext cx="3532116" cy="1119597"/>
            <a:chOff x="4516159" y="2516826"/>
            <a:chExt cx="3532116" cy="1119597"/>
          </a:xfrm>
        </p:grpSpPr>
        <p:pic>
          <p:nvPicPr>
            <p:cNvPr id="7" name="Imagen 6">
              <a:extLst>
                <a:ext uri="{FF2B5EF4-FFF2-40B4-BE49-F238E27FC236}">
                  <a16:creationId xmlns:a16="http://schemas.microsoft.com/office/drawing/2014/main" id="{00000000-0008-0000-0000-000004000000}"/>
                </a:ext>
              </a:extLst>
            </p:cNvPr>
            <p:cNvPicPr>
              <a:picLocks noChangeAspect="1"/>
            </p:cNvPicPr>
            <p:nvPr/>
          </p:nvPicPr>
          <p:blipFill rotWithShape="1">
            <a:blip r:embed="rId12">
              <a:extLst>
                <a:ext uri="{28A0092B-C50C-407E-A947-70E740481C1C}">
                  <a14:useLocalDpi xmlns:a14="http://schemas.microsoft.com/office/drawing/2010/main" val="0"/>
                </a:ext>
              </a:extLst>
            </a:blip>
            <a:srcRect l="26950"/>
            <a:stretch/>
          </p:blipFill>
          <p:spPr>
            <a:xfrm>
              <a:off x="5285064" y="2516826"/>
              <a:ext cx="2763211" cy="1119597"/>
            </a:xfrm>
            <a:prstGeom prst="rect">
              <a:avLst/>
            </a:prstGeom>
          </p:spPr>
        </p:pic>
        <p:pic>
          <p:nvPicPr>
            <p:cNvPr id="48" name="Imagen 47">
              <a:extLst>
                <a:ext uri="{FF2B5EF4-FFF2-40B4-BE49-F238E27FC236}">
                  <a16:creationId xmlns:a16="http://schemas.microsoft.com/office/drawing/2014/main" id="{963F9485-1684-6663-F778-88720D03945D}"/>
                </a:ext>
              </a:extLst>
            </p:cNvPr>
            <p:cNvPicPr>
              <a:picLocks noChangeAspect="1"/>
            </p:cNvPicPr>
            <p:nvPr/>
          </p:nvPicPr>
          <p:blipFill>
            <a:blip r:embed="rId13"/>
            <a:stretch>
              <a:fillRect/>
            </a:stretch>
          </p:blipFill>
          <p:spPr>
            <a:xfrm>
              <a:off x="4516159" y="2687106"/>
              <a:ext cx="829176" cy="741894"/>
            </a:xfrm>
            <a:prstGeom prst="rect">
              <a:avLst/>
            </a:prstGeom>
          </p:spPr>
        </p:pic>
      </p:grpSp>
      <p:grpSp>
        <p:nvGrpSpPr>
          <p:cNvPr id="53" name="Grupo 52">
            <a:extLst>
              <a:ext uri="{FF2B5EF4-FFF2-40B4-BE49-F238E27FC236}">
                <a16:creationId xmlns:a16="http://schemas.microsoft.com/office/drawing/2014/main" id="{B03E0679-A2C6-27E8-1740-61B4C9388F06}"/>
              </a:ext>
            </a:extLst>
          </p:cNvPr>
          <p:cNvGrpSpPr/>
          <p:nvPr/>
        </p:nvGrpSpPr>
        <p:grpSpPr>
          <a:xfrm>
            <a:off x="4571987" y="5479636"/>
            <a:ext cx="2321645" cy="909920"/>
            <a:chOff x="4624566" y="5561944"/>
            <a:chExt cx="2321645" cy="909920"/>
          </a:xfrm>
        </p:grpSpPr>
        <p:pic>
          <p:nvPicPr>
            <p:cNvPr id="10" name="Imagen 9">
              <a:extLst>
                <a:ext uri="{FF2B5EF4-FFF2-40B4-BE49-F238E27FC236}">
                  <a16:creationId xmlns:a16="http://schemas.microsoft.com/office/drawing/2014/main" id="{55608256-4A63-477E-B55E-07FF71242748}"/>
                </a:ext>
              </a:extLst>
            </p:cNvPr>
            <p:cNvPicPr/>
            <p:nvPr/>
          </p:nvPicPr>
          <p:blipFill rotWithShape="1">
            <a:blip r:embed="rId14" cstate="print"/>
            <a:srcRect l="24026" t="21156" r="52197" b="59843"/>
            <a:stretch/>
          </p:blipFill>
          <p:spPr bwMode="auto">
            <a:xfrm>
              <a:off x="5410898" y="5561944"/>
              <a:ext cx="1535313" cy="909920"/>
            </a:xfrm>
            <a:prstGeom prst="rect">
              <a:avLst/>
            </a:prstGeom>
            <a:noFill/>
          </p:spPr>
        </p:pic>
        <p:pic>
          <p:nvPicPr>
            <p:cNvPr id="51" name="Imagen 50">
              <a:extLst>
                <a:ext uri="{FF2B5EF4-FFF2-40B4-BE49-F238E27FC236}">
                  <a16:creationId xmlns:a16="http://schemas.microsoft.com/office/drawing/2014/main" id="{904B670D-9074-53C3-55B7-04C32BA08C6A}"/>
                </a:ext>
              </a:extLst>
            </p:cNvPr>
            <p:cNvPicPr>
              <a:picLocks noChangeAspect="1"/>
            </p:cNvPicPr>
            <p:nvPr/>
          </p:nvPicPr>
          <p:blipFill>
            <a:blip r:embed="rId13"/>
            <a:stretch>
              <a:fillRect/>
            </a:stretch>
          </p:blipFill>
          <p:spPr>
            <a:xfrm>
              <a:off x="4624566" y="5642844"/>
              <a:ext cx="786332" cy="703560"/>
            </a:xfrm>
            <a:prstGeom prst="rect">
              <a:avLst/>
            </a:prstGeom>
          </p:spPr>
        </p:pic>
      </p:grpSp>
      <p:grpSp>
        <p:nvGrpSpPr>
          <p:cNvPr id="1024" name="Grupo 1023">
            <a:extLst>
              <a:ext uri="{FF2B5EF4-FFF2-40B4-BE49-F238E27FC236}">
                <a16:creationId xmlns:a16="http://schemas.microsoft.com/office/drawing/2014/main" id="{A7BBF6DB-EBF8-BF63-E64B-FFC77F67FE23}"/>
              </a:ext>
            </a:extLst>
          </p:cNvPr>
          <p:cNvGrpSpPr/>
          <p:nvPr/>
        </p:nvGrpSpPr>
        <p:grpSpPr>
          <a:xfrm>
            <a:off x="8940770" y="1048101"/>
            <a:ext cx="2192643" cy="840495"/>
            <a:chOff x="8940770" y="1048101"/>
            <a:chExt cx="2192643" cy="840495"/>
          </a:xfrm>
        </p:grpSpPr>
        <p:cxnSp>
          <p:nvCxnSpPr>
            <p:cNvPr id="21" name="Conector recto 20">
              <a:extLst>
                <a:ext uri="{FF2B5EF4-FFF2-40B4-BE49-F238E27FC236}">
                  <a16:creationId xmlns:a16="http://schemas.microsoft.com/office/drawing/2014/main" id="{FD2B2268-AD44-EAA6-FA4F-5A33321AD559}"/>
                </a:ext>
              </a:extLst>
            </p:cNvPr>
            <p:cNvCxnSpPr/>
            <p:nvPr/>
          </p:nvCxnSpPr>
          <p:spPr>
            <a:xfrm>
              <a:off x="9714819" y="1165213"/>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6" name="CuadroTexto 15">
              <a:extLst>
                <a:ext uri="{FF2B5EF4-FFF2-40B4-BE49-F238E27FC236}">
                  <a16:creationId xmlns:a16="http://schemas.microsoft.com/office/drawing/2014/main" id="{E6705A74-E698-277B-8BD8-E4355F3A9481}"/>
                </a:ext>
              </a:extLst>
            </p:cNvPr>
            <p:cNvSpPr txBox="1"/>
            <p:nvPr/>
          </p:nvSpPr>
          <p:spPr>
            <a:xfrm>
              <a:off x="9815118" y="1048101"/>
              <a:ext cx="13182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800" b="1"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ASESORES</a:t>
              </a:r>
            </a:p>
          </p:txBody>
        </p:sp>
        <p:pic>
          <p:nvPicPr>
            <p:cNvPr id="55" name="Imagen 54">
              <a:extLst>
                <a:ext uri="{FF2B5EF4-FFF2-40B4-BE49-F238E27FC236}">
                  <a16:creationId xmlns:a16="http://schemas.microsoft.com/office/drawing/2014/main" id="{8902F515-6092-F35F-065B-AE9975D6E3DC}"/>
                </a:ext>
              </a:extLst>
            </p:cNvPr>
            <p:cNvPicPr>
              <a:picLocks noChangeAspect="1"/>
            </p:cNvPicPr>
            <p:nvPr/>
          </p:nvPicPr>
          <p:blipFill>
            <a:blip r:embed="rId13"/>
            <a:stretch>
              <a:fillRect/>
            </a:stretch>
          </p:blipFill>
          <p:spPr>
            <a:xfrm>
              <a:off x="8940770" y="1211917"/>
              <a:ext cx="723900" cy="647700"/>
            </a:xfrm>
            <a:prstGeom prst="rect">
              <a:avLst/>
            </a:prstGeom>
          </p:spPr>
        </p:pic>
      </p:grpSp>
      <p:grpSp>
        <p:nvGrpSpPr>
          <p:cNvPr id="1025" name="Grupo 1024">
            <a:extLst>
              <a:ext uri="{FF2B5EF4-FFF2-40B4-BE49-F238E27FC236}">
                <a16:creationId xmlns:a16="http://schemas.microsoft.com/office/drawing/2014/main" id="{2D70E18B-13AB-0810-BECC-A3E63179D57E}"/>
              </a:ext>
            </a:extLst>
          </p:cNvPr>
          <p:cNvGrpSpPr/>
          <p:nvPr/>
        </p:nvGrpSpPr>
        <p:grpSpPr>
          <a:xfrm>
            <a:off x="8770229" y="3986523"/>
            <a:ext cx="2829506" cy="876666"/>
            <a:chOff x="8770229" y="3986523"/>
            <a:chExt cx="2829506" cy="876666"/>
          </a:xfrm>
        </p:grpSpPr>
        <p:cxnSp>
          <p:nvCxnSpPr>
            <p:cNvPr id="22" name="Conector recto 21">
              <a:extLst>
                <a:ext uri="{FF2B5EF4-FFF2-40B4-BE49-F238E27FC236}">
                  <a16:creationId xmlns:a16="http://schemas.microsoft.com/office/drawing/2014/main" id="{A200D46A-0425-C41E-3469-A976B0F39BB2}"/>
                </a:ext>
              </a:extLst>
            </p:cNvPr>
            <p:cNvCxnSpPr/>
            <p:nvPr/>
          </p:nvCxnSpPr>
          <p:spPr>
            <a:xfrm>
              <a:off x="9512802" y="4139806"/>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7" name="CuadroTexto 16">
              <a:extLst>
                <a:ext uri="{FF2B5EF4-FFF2-40B4-BE49-F238E27FC236}">
                  <a16:creationId xmlns:a16="http://schemas.microsoft.com/office/drawing/2014/main" id="{B9999233-F9DC-D83D-6A90-70B48E39FFD3}"/>
                </a:ext>
              </a:extLst>
            </p:cNvPr>
            <p:cNvSpPr txBox="1"/>
            <p:nvPr/>
          </p:nvSpPr>
          <p:spPr>
            <a:xfrm>
              <a:off x="9577988" y="3986523"/>
              <a:ext cx="2021747"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6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DELEGACIÓN </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ALFREDO V. BONFIL</a:t>
              </a:r>
            </a:p>
          </p:txBody>
        </p:sp>
        <p:pic>
          <p:nvPicPr>
            <p:cNvPr id="58" name="Imagen 57">
              <a:extLst>
                <a:ext uri="{FF2B5EF4-FFF2-40B4-BE49-F238E27FC236}">
                  <a16:creationId xmlns:a16="http://schemas.microsoft.com/office/drawing/2014/main" id="{B783BC5B-4B2F-45D1-1894-A37C49F8BEE4}"/>
                </a:ext>
              </a:extLst>
            </p:cNvPr>
            <p:cNvPicPr>
              <a:picLocks noChangeAspect="1"/>
            </p:cNvPicPr>
            <p:nvPr/>
          </p:nvPicPr>
          <p:blipFill>
            <a:blip r:embed="rId13"/>
            <a:stretch>
              <a:fillRect/>
            </a:stretch>
          </p:blipFill>
          <p:spPr>
            <a:xfrm>
              <a:off x="8770229" y="4200597"/>
              <a:ext cx="723900" cy="647700"/>
            </a:xfrm>
            <a:prstGeom prst="rect">
              <a:avLst/>
            </a:prstGeom>
          </p:spPr>
        </p:pic>
      </p:grpSp>
      <p:grpSp>
        <p:nvGrpSpPr>
          <p:cNvPr id="62" name="Grupo 61">
            <a:extLst>
              <a:ext uri="{FF2B5EF4-FFF2-40B4-BE49-F238E27FC236}">
                <a16:creationId xmlns:a16="http://schemas.microsoft.com/office/drawing/2014/main" id="{7DAE3E7E-E658-9179-E99E-67A38A4024F9}"/>
              </a:ext>
            </a:extLst>
          </p:cNvPr>
          <p:cNvGrpSpPr/>
          <p:nvPr/>
        </p:nvGrpSpPr>
        <p:grpSpPr>
          <a:xfrm>
            <a:off x="8788901" y="5432369"/>
            <a:ext cx="2680463" cy="909919"/>
            <a:chOff x="8788901" y="5432369"/>
            <a:chExt cx="2680463" cy="909919"/>
          </a:xfrm>
        </p:grpSpPr>
        <p:pic>
          <p:nvPicPr>
            <p:cNvPr id="12" name="Imagen 11">
              <a:extLst>
                <a:ext uri="{FF2B5EF4-FFF2-40B4-BE49-F238E27FC236}">
                  <a16:creationId xmlns:a16="http://schemas.microsoft.com/office/drawing/2014/main" id="{37952C8F-C4CB-461A-8E2B-2162B2B2BA7E}"/>
                </a:ext>
              </a:extLst>
            </p:cNvPr>
            <p:cNvPicPr>
              <a:picLocks noChangeAspect="1"/>
            </p:cNvPicPr>
            <p:nvPr/>
          </p:nvPicPr>
          <p:blipFill rotWithShape="1">
            <a:blip r:embed="rId15"/>
            <a:srcRect l="27340"/>
            <a:stretch/>
          </p:blipFill>
          <p:spPr>
            <a:xfrm>
              <a:off x="9447617" y="5432369"/>
              <a:ext cx="2021747" cy="909919"/>
            </a:xfrm>
            <a:prstGeom prst="rect">
              <a:avLst/>
            </a:prstGeom>
          </p:spPr>
        </p:pic>
        <p:pic>
          <p:nvPicPr>
            <p:cNvPr id="61" name="Imagen 60">
              <a:extLst>
                <a:ext uri="{FF2B5EF4-FFF2-40B4-BE49-F238E27FC236}">
                  <a16:creationId xmlns:a16="http://schemas.microsoft.com/office/drawing/2014/main" id="{061148FC-A411-0E22-3BE5-0F4E22B28FC2}"/>
                </a:ext>
              </a:extLst>
            </p:cNvPr>
            <p:cNvPicPr>
              <a:picLocks noChangeAspect="1"/>
            </p:cNvPicPr>
            <p:nvPr/>
          </p:nvPicPr>
          <p:blipFill>
            <a:blip r:embed="rId13"/>
            <a:stretch>
              <a:fillRect/>
            </a:stretch>
          </p:blipFill>
          <p:spPr>
            <a:xfrm>
              <a:off x="8788901" y="5610746"/>
              <a:ext cx="723900" cy="647700"/>
            </a:xfrm>
            <a:prstGeom prst="rect">
              <a:avLst/>
            </a:prstGeom>
          </p:spPr>
        </p:pic>
      </p:grpSp>
      <p:pic>
        <p:nvPicPr>
          <p:cNvPr id="1026" name="Imagen 1025">
            <a:extLst>
              <a:ext uri="{FF2B5EF4-FFF2-40B4-BE49-F238E27FC236}">
                <a16:creationId xmlns:a16="http://schemas.microsoft.com/office/drawing/2014/main" id="{8BBB1B91-992D-676D-7EC5-AE47F80E015D}"/>
              </a:ext>
            </a:extLst>
          </p:cNvPr>
          <p:cNvPicPr>
            <a:picLocks noChangeAspect="1"/>
          </p:cNvPicPr>
          <p:nvPr/>
        </p:nvPicPr>
        <p:blipFill>
          <a:blip r:embed="rId16"/>
          <a:stretch>
            <a:fillRect/>
          </a:stretch>
        </p:blipFill>
        <p:spPr>
          <a:xfrm>
            <a:off x="4379053" y="1226327"/>
            <a:ext cx="3995977" cy="946886"/>
          </a:xfrm>
          <a:prstGeom prst="rect">
            <a:avLst/>
          </a:prstGeom>
        </p:spPr>
      </p:pic>
    </p:spTree>
    <p:extLst>
      <p:ext uri="{BB962C8B-B14F-4D97-AF65-F5344CB8AC3E}">
        <p14:creationId xmlns:p14="http://schemas.microsoft.com/office/powerpoint/2010/main" val="2883813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538" y="2046804"/>
            <a:ext cx="2537462" cy="3383282"/>
          </a:xfrm>
          <a:prstGeom prst="rect">
            <a:avLst/>
          </a:prstGeom>
        </p:spPr>
      </p:pic>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4797" y="2046804"/>
            <a:ext cx="2586446" cy="3448594"/>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8040" y="1667982"/>
            <a:ext cx="6449763" cy="4837323"/>
          </a:xfrm>
          <a:prstGeom prst="rect">
            <a:avLst/>
          </a:prstGeom>
        </p:spPr>
      </p:pic>
    </p:spTree>
    <p:extLst>
      <p:ext uri="{BB962C8B-B14F-4D97-AF65-F5344CB8AC3E}">
        <p14:creationId xmlns:p14="http://schemas.microsoft.com/office/powerpoint/2010/main" val="17448462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694" y="1691236"/>
            <a:ext cx="3169679" cy="4226238"/>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6331" y="1691236"/>
            <a:ext cx="3169678" cy="4226238"/>
          </a:xfrm>
          <a:prstGeom prst="rect">
            <a:avLst/>
          </a:prstGeom>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69967" y="1691236"/>
            <a:ext cx="3233057" cy="4226238"/>
          </a:xfrm>
          <a:prstGeom prst="rect">
            <a:avLst/>
          </a:prstGeom>
        </p:spPr>
      </p:pic>
    </p:spTree>
    <p:extLst>
      <p:ext uri="{BB962C8B-B14F-4D97-AF65-F5344CB8AC3E}">
        <p14:creationId xmlns:p14="http://schemas.microsoft.com/office/powerpoint/2010/main" val="2541901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475" y="2033207"/>
            <a:ext cx="3144883" cy="4193177"/>
          </a:xfrm>
          <a:prstGeom prst="rect">
            <a:avLst/>
          </a:prstGeom>
        </p:spPr>
      </p:pic>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565" y="1969102"/>
            <a:ext cx="2495006" cy="4257282"/>
          </a:xfrm>
          <a:prstGeom prst="rect">
            <a:avLst/>
          </a:prstGeom>
        </p:spPr>
      </p:pic>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0778" y="1698170"/>
            <a:ext cx="3599360" cy="4799147"/>
          </a:xfrm>
          <a:prstGeom prst="rect">
            <a:avLst/>
          </a:prstGeom>
        </p:spPr>
      </p:pic>
    </p:spTree>
    <p:extLst>
      <p:ext uri="{BB962C8B-B14F-4D97-AF65-F5344CB8AC3E}">
        <p14:creationId xmlns:p14="http://schemas.microsoft.com/office/powerpoint/2010/main" val="39225841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538" y="2250831"/>
            <a:ext cx="5338113" cy="3453617"/>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2491" y="1711234"/>
            <a:ext cx="6043749" cy="4532812"/>
          </a:xfrm>
          <a:prstGeom prst="rect">
            <a:avLst/>
          </a:prstGeom>
        </p:spPr>
      </p:pic>
    </p:spTree>
    <p:extLst>
      <p:ext uri="{BB962C8B-B14F-4D97-AF65-F5344CB8AC3E}">
        <p14:creationId xmlns:p14="http://schemas.microsoft.com/office/powerpoint/2010/main" val="2735665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87279" y="1347995"/>
            <a:ext cx="5962095" cy="1856844"/>
          </a:xfrm>
        </p:spPr>
        <p:txBody>
          <a:bodyPr>
            <a:noAutofit/>
          </a:bodyPr>
          <a:lstStyle/>
          <a:p>
            <a:pPr marL="0" indent="0" algn="just">
              <a:buNone/>
            </a:pPr>
            <a:r>
              <a:rPr lang="es-ES" sz="1500" b="1" dirty="0"/>
              <a:t>La Dirección General de Planeación Municipal entrega mediante su COMPONENTE Informes de los Programas Presupuestarios y Proyectos de Inversión con enfoque de inclusión. </a:t>
            </a:r>
          </a:p>
          <a:p>
            <a:pPr marL="0" indent="0" algn="just">
              <a:buNone/>
            </a:pPr>
            <a:r>
              <a:rPr lang="es-ES" sz="1500" dirty="0"/>
              <a:t>El logro de su objetivo lo hace mediante </a:t>
            </a:r>
            <a:r>
              <a:rPr lang="es-ES" sz="1500" b="1" dirty="0"/>
              <a:t>3 indicadores</a:t>
            </a:r>
            <a:r>
              <a:rPr lang="es-ES" sz="1500" dirty="0"/>
              <a:t>: </a:t>
            </a:r>
            <a:r>
              <a:rPr lang="es-ES" sz="1500" b="1" dirty="0"/>
              <a:t>Ingreso del FAISMUN </a:t>
            </a:r>
            <a:r>
              <a:rPr lang="es-ES" sz="1500" dirty="0"/>
              <a:t>ejercido</a:t>
            </a:r>
            <a:r>
              <a:rPr lang="es-ES" sz="1500" b="1" dirty="0"/>
              <a:t> </a:t>
            </a:r>
            <a:r>
              <a:rPr lang="es-ES" sz="1500" dirty="0"/>
              <a:t>(Fondo de Aportación para la Infraestructura Social Municipal), </a:t>
            </a:r>
            <a:r>
              <a:rPr lang="es-ES" sz="1500" b="1" dirty="0"/>
              <a:t>Ingreso del FORTAMUN </a:t>
            </a:r>
            <a:r>
              <a:rPr lang="es-ES" sz="1500" dirty="0"/>
              <a:t>ejercido (Fondo de Aportaciones para el Fortalecimiento de los Municipios) y el </a:t>
            </a:r>
            <a:r>
              <a:rPr lang="es-ES" sz="1500" b="1" dirty="0"/>
              <a:t>Índice de Consolidación </a:t>
            </a:r>
            <a:r>
              <a:rPr lang="es-ES" sz="1500" dirty="0"/>
              <a:t>del modelo </a:t>
            </a:r>
            <a:r>
              <a:rPr lang="es-ES" sz="1500" dirty="0" err="1"/>
              <a:t>PbR</a:t>
            </a:r>
            <a:r>
              <a:rPr lang="es-ES" sz="1500" dirty="0"/>
              <a:t>-SED.</a:t>
            </a:r>
            <a:endParaRPr lang="es-MX" sz="1500" dirty="0"/>
          </a:p>
        </p:txBody>
      </p:sp>
      <p:graphicFrame>
        <p:nvGraphicFramePr>
          <p:cNvPr id="5" name="Gráfico 4">
            <a:extLst>
              <a:ext uri="{FF2B5EF4-FFF2-40B4-BE49-F238E27FC236}">
                <a16:creationId xmlns:a16="http://schemas.microsoft.com/office/drawing/2014/main" id="{887692A2-E043-46FD-B816-5528F6CB827E}"/>
              </a:ext>
            </a:extLst>
          </p:cNvPr>
          <p:cNvGraphicFramePr>
            <a:graphicFrameLocks/>
          </p:cNvGraphicFramePr>
          <p:nvPr/>
        </p:nvGraphicFramePr>
        <p:xfrm>
          <a:off x="6853382" y="415636"/>
          <a:ext cx="5274757" cy="32153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id="{C0680011-030B-43E6-9463-2E899C8E7105}"/>
              </a:ext>
            </a:extLst>
          </p:cNvPr>
          <p:cNvGraphicFramePr>
            <a:graphicFrameLocks/>
          </p:cNvGraphicFramePr>
          <p:nvPr/>
        </p:nvGraphicFramePr>
        <p:xfrm>
          <a:off x="7241309" y="3750419"/>
          <a:ext cx="4673600" cy="2623749"/>
        </p:xfrm>
        <a:graphic>
          <a:graphicData uri="http://schemas.openxmlformats.org/drawingml/2006/chart">
            <c:chart xmlns:c="http://schemas.openxmlformats.org/drawingml/2006/chart" xmlns:r="http://schemas.openxmlformats.org/officeDocument/2006/relationships" r:id="rId3"/>
          </a:graphicData>
        </a:graphic>
      </p:graphicFrame>
      <p:sp>
        <p:nvSpPr>
          <p:cNvPr id="7" name="Marcador de contenido 2">
            <a:extLst>
              <a:ext uri="{FF2B5EF4-FFF2-40B4-BE49-F238E27FC236}">
                <a16:creationId xmlns:a16="http://schemas.microsoft.com/office/drawing/2014/main" id="{2AC906C3-BE99-871C-94B9-14D2FBCED34E}"/>
              </a:ext>
            </a:extLst>
          </p:cNvPr>
          <p:cNvSpPr txBox="1">
            <a:spLocks/>
          </p:cNvSpPr>
          <p:nvPr/>
        </p:nvSpPr>
        <p:spPr>
          <a:xfrm>
            <a:off x="687279" y="3407615"/>
            <a:ext cx="5962095" cy="31347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ES" sz="1500" dirty="0"/>
              <a:t>Al cierre del trimestre respecto del FAISMUN ejercido (Fondo de Aportación para la Infraestructura Social Municipal) se han ejercido un total de:</a:t>
            </a:r>
          </a:p>
          <a:p>
            <a:pPr marL="0" indent="0" algn="just">
              <a:buFont typeface="Arial" panose="020B0604020202020204" pitchFamily="34" charset="0"/>
              <a:buNone/>
            </a:pPr>
            <a:r>
              <a:rPr lang="es-ES" sz="1500" dirty="0"/>
              <a:t>En cuanto al FORTAMUN ejercido (Fondo de Aportaciones para el Fortalecimiento de los Municipios) se cumplió con lo planeado respecto del: saneamiento financiero, nómina de seguridad publica y nóminas. Se siguen elaborando los expedientes técnicos para la ejecución de obras. Por lo que solo se </a:t>
            </a:r>
            <a:r>
              <a:rPr lang="es-ES" sz="1500" b="1" dirty="0"/>
              <a:t>alcanzó el 13.10 </a:t>
            </a:r>
            <a:r>
              <a:rPr lang="es-ES" sz="1500" dirty="0"/>
              <a:t>en el trimestre.</a:t>
            </a:r>
          </a:p>
          <a:p>
            <a:pPr marL="0" indent="0" algn="just">
              <a:buFont typeface="Arial" panose="020B0604020202020204" pitchFamily="34" charset="0"/>
              <a:buNone/>
            </a:pPr>
            <a:r>
              <a:rPr lang="es-ES" sz="1500" dirty="0"/>
              <a:t>El resultado obtenido en el Diagnóstico PBR-SED 2024  representó un </a:t>
            </a:r>
            <a:r>
              <a:rPr lang="es-ES" sz="1500" b="1" dirty="0"/>
              <a:t>avance del 90.80% en el Índice de Consolidación</a:t>
            </a:r>
            <a:r>
              <a:rPr lang="es-ES" sz="1500" dirty="0"/>
              <a:t>, reportado desde el 2do trimestre 2024. Es anual por lo que se mantiene hasta el mes de abril 2025. </a:t>
            </a:r>
            <a:endParaRPr lang="es-MX" sz="15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4"/>
          <a:stretch>
            <a:fillRect/>
          </a:stretch>
        </p:blipFill>
        <p:spPr>
          <a:xfrm>
            <a:off x="300874" y="6625945"/>
            <a:ext cx="11827265" cy="103641"/>
          </a:xfrm>
          <a:prstGeom prst="rect">
            <a:avLst/>
          </a:prstGeom>
        </p:spPr>
      </p:pic>
      <p:pic>
        <p:nvPicPr>
          <p:cNvPr id="2" name="Imagen 1">
            <a:extLst>
              <a:ext uri="{FF2B5EF4-FFF2-40B4-BE49-F238E27FC236}">
                <a16:creationId xmlns:a16="http://schemas.microsoft.com/office/drawing/2014/main" id="{F951AB8F-2214-4F43-51E1-A7F7AC4FCF08}"/>
              </a:ext>
            </a:extLst>
          </p:cNvPr>
          <p:cNvPicPr>
            <a:picLocks noChangeAspect="1"/>
          </p:cNvPicPr>
          <p:nvPr/>
        </p:nvPicPr>
        <p:blipFill>
          <a:blip r:embed="rId5"/>
          <a:stretch>
            <a:fillRect/>
          </a:stretch>
        </p:blipFill>
        <p:spPr>
          <a:xfrm>
            <a:off x="687279" y="315594"/>
            <a:ext cx="3193462" cy="754553"/>
          </a:xfrm>
          <a:prstGeom prst="rect">
            <a:avLst/>
          </a:prstGeom>
        </p:spPr>
      </p:pic>
    </p:spTree>
    <p:extLst>
      <p:ext uri="{BB962C8B-B14F-4D97-AF65-F5344CB8AC3E}">
        <p14:creationId xmlns:p14="http://schemas.microsoft.com/office/powerpoint/2010/main" val="1837602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781881" y="4264655"/>
            <a:ext cx="5104660" cy="1561987"/>
          </a:xfrm>
        </p:spPr>
        <p:txBody>
          <a:bodyPr>
            <a:noAutofit/>
          </a:bodyPr>
          <a:lstStyle/>
          <a:p>
            <a:pPr marL="0" indent="0" algn="just">
              <a:buNone/>
            </a:pPr>
            <a:r>
              <a:rPr lang="es-ES" sz="1700" dirty="0"/>
              <a:t>Se realizaron 2 aspectos susceptibles de mejora en las herramientas de Planeación: en el Formato de Seguimiento de avance en cumplimiento de metas y objetivos 2024 y en la Cédula de avance de cumplimiento de los objetivos y metas 2024, cumpliendo con ello la meta programada. 100% de avance en el trimestre.</a:t>
            </a:r>
            <a:endParaRPr lang="es-MX" sz="17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2"/>
          <a:stretch>
            <a:fillRect/>
          </a:stretch>
        </p:blipFill>
        <p:spPr>
          <a:xfrm>
            <a:off x="300874" y="6625945"/>
            <a:ext cx="11827265" cy="103641"/>
          </a:xfrm>
          <a:prstGeom prst="rect">
            <a:avLst/>
          </a:prstGeom>
        </p:spPr>
      </p:pic>
      <p:graphicFrame>
        <p:nvGraphicFramePr>
          <p:cNvPr id="9" name="Gráfico 8">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698742258"/>
              </p:ext>
            </p:extLst>
          </p:nvPr>
        </p:nvGraphicFramePr>
        <p:xfrm>
          <a:off x="636784" y="1261089"/>
          <a:ext cx="4979822" cy="27957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áfico 9">
            <a:extLst>
              <a:ext uri="{FF2B5EF4-FFF2-40B4-BE49-F238E27FC236}">
                <a16:creationId xmlns:a16="http://schemas.microsoft.com/office/drawing/2014/main" id="{8D99F5A6-9496-440F-9976-2CAF6F33FD74}"/>
              </a:ext>
            </a:extLst>
          </p:cNvPr>
          <p:cNvGraphicFramePr>
            <a:graphicFrameLocks/>
          </p:cNvGraphicFramePr>
          <p:nvPr>
            <p:extLst>
              <p:ext uri="{D42A27DB-BD31-4B8C-83A1-F6EECF244321}">
                <p14:modId xmlns:p14="http://schemas.microsoft.com/office/powerpoint/2010/main" val="3629409964"/>
              </p:ext>
            </p:extLst>
          </p:nvPr>
        </p:nvGraphicFramePr>
        <p:xfrm>
          <a:off x="6096000" y="1216677"/>
          <a:ext cx="5790541" cy="2795755"/>
        </p:xfrm>
        <a:graphic>
          <a:graphicData uri="http://schemas.openxmlformats.org/drawingml/2006/chart">
            <c:chart xmlns:c="http://schemas.openxmlformats.org/drawingml/2006/chart" xmlns:r="http://schemas.openxmlformats.org/officeDocument/2006/relationships" r:id="rId4"/>
          </a:graphicData>
        </a:graphic>
      </p:graphicFrame>
      <p:sp>
        <p:nvSpPr>
          <p:cNvPr id="11" name="Marcador de contenido 2">
            <a:extLst>
              <a:ext uri="{FF2B5EF4-FFF2-40B4-BE49-F238E27FC236}">
                <a16:creationId xmlns:a16="http://schemas.microsoft.com/office/drawing/2014/main" id="{C156B087-7E36-34A0-7A72-0095BCDE7B59}"/>
              </a:ext>
            </a:extLst>
          </p:cNvPr>
          <p:cNvSpPr txBox="1">
            <a:spLocks/>
          </p:cNvSpPr>
          <p:nvPr/>
        </p:nvSpPr>
        <p:spPr>
          <a:xfrm>
            <a:off x="1036279" y="4264655"/>
            <a:ext cx="5104660" cy="1856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ES" sz="1800" dirty="0"/>
              <a:t>El avance reportado es el resultado del cumplimiento de los Programas Presupuestarios. Obteniendo un avance en el trimestre del 100%.  </a:t>
            </a:r>
          </a:p>
        </p:txBody>
      </p:sp>
      <p:pic>
        <p:nvPicPr>
          <p:cNvPr id="2" name="Imagen 1">
            <a:extLst>
              <a:ext uri="{FF2B5EF4-FFF2-40B4-BE49-F238E27FC236}">
                <a16:creationId xmlns:a16="http://schemas.microsoft.com/office/drawing/2014/main" id="{F4340A5D-965E-F4B6-4332-705AB2D0A875}"/>
              </a:ext>
            </a:extLst>
          </p:cNvPr>
          <p:cNvPicPr>
            <a:picLocks noChangeAspect="1"/>
          </p:cNvPicPr>
          <p:nvPr/>
        </p:nvPicPr>
        <p:blipFill>
          <a:blip r:embed="rId5"/>
          <a:stretch>
            <a:fillRect/>
          </a:stretch>
        </p:blipFill>
        <p:spPr>
          <a:xfrm>
            <a:off x="636784" y="252896"/>
            <a:ext cx="3194581" cy="755970"/>
          </a:xfrm>
          <a:prstGeom prst="rect">
            <a:avLst/>
          </a:prstGeom>
        </p:spPr>
      </p:pic>
    </p:spTree>
    <p:extLst>
      <p:ext uri="{BB962C8B-B14F-4D97-AF65-F5344CB8AC3E}">
        <p14:creationId xmlns:p14="http://schemas.microsoft.com/office/powerpoint/2010/main" val="23810495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General de Planeación Municipal</a:t>
            </a: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6" name="Imagen 5">
            <a:extLst>
              <a:ext uri="{FF2B5EF4-FFF2-40B4-BE49-F238E27FC236}">
                <a16:creationId xmlns:a16="http://schemas.microsoft.com/office/drawing/2014/main" id="{1A4D48EE-6B59-44FD-AB65-8DC4B979E50A}"/>
              </a:ext>
            </a:extLst>
          </p:cNvPr>
          <p:cNvPicPr>
            <a:picLocks noChangeAspect="1"/>
          </p:cNvPicPr>
          <p:nvPr/>
        </p:nvPicPr>
        <p:blipFill>
          <a:blip r:embed="rId4"/>
          <a:stretch>
            <a:fillRect/>
          </a:stretch>
        </p:blipFill>
        <p:spPr>
          <a:xfrm>
            <a:off x="219559" y="1254444"/>
            <a:ext cx="4185387" cy="2916691"/>
          </a:xfrm>
          <a:prstGeom prst="rect">
            <a:avLst/>
          </a:prstGeom>
        </p:spPr>
      </p:pic>
      <p:pic>
        <p:nvPicPr>
          <p:cNvPr id="10" name="Imagen 9">
            <a:extLst>
              <a:ext uri="{FF2B5EF4-FFF2-40B4-BE49-F238E27FC236}">
                <a16:creationId xmlns:a16="http://schemas.microsoft.com/office/drawing/2014/main" id="{A78FB2F2-3431-425A-ABB1-14E371F9AFB3}"/>
              </a:ext>
            </a:extLst>
          </p:cNvPr>
          <p:cNvPicPr>
            <a:picLocks noChangeAspect="1"/>
          </p:cNvPicPr>
          <p:nvPr/>
        </p:nvPicPr>
        <p:blipFill>
          <a:blip r:embed="rId5"/>
          <a:stretch>
            <a:fillRect/>
          </a:stretch>
        </p:blipFill>
        <p:spPr>
          <a:xfrm>
            <a:off x="7924800" y="1243374"/>
            <a:ext cx="3918440" cy="2938830"/>
          </a:xfrm>
          <a:prstGeom prst="rect">
            <a:avLst/>
          </a:prstGeom>
        </p:spPr>
      </p:pic>
      <p:pic>
        <p:nvPicPr>
          <p:cNvPr id="12" name="Imagen 11">
            <a:extLst>
              <a:ext uri="{FF2B5EF4-FFF2-40B4-BE49-F238E27FC236}">
                <a16:creationId xmlns:a16="http://schemas.microsoft.com/office/drawing/2014/main" id="{3207D7C5-B7A4-4CE7-8B15-453C5A258AAB}"/>
              </a:ext>
            </a:extLst>
          </p:cNvPr>
          <p:cNvPicPr>
            <a:picLocks noChangeAspect="1"/>
          </p:cNvPicPr>
          <p:nvPr/>
        </p:nvPicPr>
        <p:blipFill>
          <a:blip r:embed="rId6"/>
          <a:stretch>
            <a:fillRect/>
          </a:stretch>
        </p:blipFill>
        <p:spPr>
          <a:xfrm>
            <a:off x="1989992" y="4253632"/>
            <a:ext cx="7634654" cy="2542821"/>
          </a:xfrm>
          <a:prstGeom prst="rect">
            <a:avLst/>
          </a:prstGeom>
        </p:spPr>
      </p:pic>
    </p:spTree>
    <p:extLst>
      <p:ext uri="{BB962C8B-B14F-4D97-AF65-F5344CB8AC3E}">
        <p14:creationId xmlns:p14="http://schemas.microsoft.com/office/powerpoint/2010/main" val="4075937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87279" y="1347995"/>
            <a:ext cx="10436441" cy="1856844"/>
          </a:xfrm>
        </p:spPr>
        <p:txBody>
          <a:bodyPr>
            <a:noAutofit/>
          </a:bodyPr>
          <a:lstStyle/>
          <a:p>
            <a:pPr marL="0" indent="0" algn="just">
              <a:buNone/>
            </a:pPr>
            <a:r>
              <a:rPr lang="es-ES" sz="1500" b="1" dirty="0"/>
              <a:t>La Dirección de Inclusión de las Personas con Discapacidad </a:t>
            </a:r>
            <a:r>
              <a:rPr lang="es-ES" sz="1500" dirty="0"/>
              <a:t>tiene por objeto normar las medidas y acciones que contribuyan a promover, proteger y asegurar el pleno ejercicio de los derechos humanos y libertades fundamentales de las personas con discapacidad, asegurando su plena inclusión a la sociedad en un marco de respeto, igualdad y equiparación de oportunidades</a:t>
            </a:r>
          </a:p>
          <a:p>
            <a:pPr marL="0" indent="0" algn="just">
              <a:buNone/>
            </a:pPr>
            <a:r>
              <a:rPr lang="es-ES" sz="1500" dirty="0"/>
              <a:t>El logro de su objetivo lo hace mediante </a:t>
            </a:r>
            <a:r>
              <a:rPr lang="es-ES" sz="1500" b="1" dirty="0"/>
              <a:t>4 indicadores de gestión, </a:t>
            </a:r>
            <a:r>
              <a:rPr lang="es-ES" sz="1500" dirty="0"/>
              <a:t>en este trimestre se incrementaron las mesas de trabajo y reuniones con diversas dependencias, se realizaron campañas con perspectiva de inclusión y se participó en sinergia para la realización de eventos en beneficio de la inclusión de comunidades estudiantiles y ciudadanos.</a:t>
            </a:r>
            <a:endParaRPr lang="es-MX" sz="1500" dirty="0"/>
          </a:p>
        </p:txBody>
      </p:sp>
      <p:graphicFrame>
        <p:nvGraphicFramePr>
          <p:cNvPr id="2" name="Gráfico 1">
            <a:extLst>
              <a:ext uri="{FF2B5EF4-FFF2-40B4-BE49-F238E27FC236}">
                <a16:creationId xmlns:a16="http://schemas.microsoft.com/office/drawing/2014/main" id="{08B35B3F-A811-4DF3-8B4E-FA0C4F6BDA24}"/>
              </a:ext>
            </a:extLst>
          </p:cNvPr>
          <p:cNvGraphicFramePr>
            <a:graphicFrameLocks/>
          </p:cNvGraphicFramePr>
          <p:nvPr/>
        </p:nvGraphicFramePr>
        <p:xfrm>
          <a:off x="861134" y="2956264"/>
          <a:ext cx="10198591" cy="3392313"/>
        </p:xfrm>
        <a:graphic>
          <a:graphicData uri="http://schemas.openxmlformats.org/drawingml/2006/chart">
            <c:chart xmlns:c="http://schemas.openxmlformats.org/drawingml/2006/chart" xmlns:r="http://schemas.openxmlformats.org/officeDocument/2006/relationships" r:id="rId2"/>
          </a:graphicData>
        </a:graphic>
      </p:graphicFrame>
      <p:pic>
        <p:nvPicPr>
          <p:cNvPr id="8" name="Imagen 7">
            <a:extLst>
              <a:ext uri="{FF2B5EF4-FFF2-40B4-BE49-F238E27FC236}">
                <a16:creationId xmlns:a16="http://schemas.microsoft.com/office/drawing/2014/main" id="{E33268FE-9802-735F-1112-7725C0E50169}"/>
              </a:ext>
            </a:extLst>
          </p:cNvPr>
          <p:cNvPicPr>
            <a:picLocks noChangeAspect="1"/>
          </p:cNvPicPr>
          <p:nvPr/>
        </p:nvPicPr>
        <p:blipFill>
          <a:blip r:embed="rId3"/>
          <a:stretch>
            <a:fillRect/>
          </a:stretch>
        </p:blipFill>
        <p:spPr>
          <a:xfrm>
            <a:off x="182366" y="6626004"/>
            <a:ext cx="11827265" cy="103641"/>
          </a:xfrm>
          <a:prstGeom prst="rect">
            <a:avLst/>
          </a:prstGeom>
        </p:spPr>
      </p:pic>
      <p:pic>
        <p:nvPicPr>
          <p:cNvPr id="5" name="Imagen 4">
            <a:extLst>
              <a:ext uri="{FF2B5EF4-FFF2-40B4-BE49-F238E27FC236}">
                <a16:creationId xmlns:a16="http://schemas.microsoft.com/office/drawing/2014/main" id="{C7203868-EE77-4094-8D1B-B48E0F60605D}"/>
              </a:ext>
            </a:extLst>
          </p:cNvPr>
          <p:cNvPicPr>
            <a:picLocks noChangeAspect="1"/>
          </p:cNvPicPr>
          <p:nvPr/>
        </p:nvPicPr>
        <p:blipFill>
          <a:blip r:embed="rId4"/>
          <a:stretch>
            <a:fillRect/>
          </a:stretch>
        </p:blipFill>
        <p:spPr>
          <a:xfrm>
            <a:off x="687279" y="314598"/>
            <a:ext cx="3194581" cy="755970"/>
          </a:xfrm>
          <a:prstGeom prst="rect">
            <a:avLst/>
          </a:prstGeom>
        </p:spPr>
      </p:pic>
    </p:spTree>
    <p:extLst>
      <p:ext uri="{BB962C8B-B14F-4D97-AF65-F5344CB8AC3E}">
        <p14:creationId xmlns:p14="http://schemas.microsoft.com/office/powerpoint/2010/main" val="4091250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de </a:t>
            </a:r>
            <a:r>
              <a:rPr kumimoji="0" lang="es-ES" sz="2400" b="0" i="0" u="none" strike="noStrike" kern="1200" cap="none" spc="0" normalizeH="0" baseline="0" noProof="0" dirty="0" err="1">
                <a:ln>
                  <a:noFill/>
                </a:ln>
                <a:solidFill>
                  <a:prstClr val="black"/>
                </a:solidFill>
                <a:effectLst>
                  <a:outerShdw blurRad="38100" dist="38100" dir="2700000" algn="tl">
                    <a:srgbClr val="000000">
                      <a:alpha val="43137"/>
                    </a:srgbClr>
                  </a:outerShdw>
                </a:effectLst>
                <a:uLnTx/>
                <a:uFillTx/>
                <a:ea typeface="+mn-ea"/>
                <a:cs typeface="+mn-cs"/>
              </a:rPr>
              <a:t>Inclusi</a:t>
            </a:r>
            <a:r>
              <a:rPr lang="es-ES" sz="2400" dirty="0" err="1">
                <a:solidFill>
                  <a:prstClr val="black"/>
                </a:solidFill>
                <a:effectLst>
                  <a:outerShdw blurRad="38100" dist="38100" dir="2700000" algn="tl">
                    <a:srgbClr val="000000">
                      <a:alpha val="43137"/>
                    </a:srgbClr>
                  </a:outerShdw>
                </a:effectLst>
              </a:rPr>
              <a:t>ón</a:t>
            </a:r>
            <a:r>
              <a:rPr lang="es-ES" sz="2400" dirty="0">
                <a:solidFill>
                  <a:prstClr val="black"/>
                </a:solidFill>
                <a:effectLst>
                  <a:outerShdw blurRad="38100" dist="38100" dir="2700000" algn="tl">
                    <a:srgbClr val="000000">
                      <a:alpha val="43137"/>
                    </a:srgbClr>
                  </a:outerShdw>
                </a:effectLst>
              </a:rPr>
              <a:t> de las Personas con Discapacidad</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3" name="Imagen 2">
            <a:extLst>
              <a:ext uri="{FF2B5EF4-FFF2-40B4-BE49-F238E27FC236}">
                <a16:creationId xmlns:a16="http://schemas.microsoft.com/office/drawing/2014/main" id="{1B1CC162-CB78-4E2B-9B09-598C3FA84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652" y="1217230"/>
            <a:ext cx="6353263" cy="4764947"/>
          </a:xfrm>
          <a:prstGeom prst="rect">
            <a:avLst/>
          </a:prstGeom>
        </p:spPr>
      </p:pic>
      <p:pic>
        <p:nvPicPr>
          <p:cNvPr id="6" name="Imagen 5">
            <a:extLst>
              <a:ext uri="{FF2B5EF4-FFF2-40B4-BE49-F238E27FC236}">
                <a16:creationId xmlns:a16="http://schemas.microsoft.com/office/drawing/2014/main" id="{B04B0A33-A462-4179-844C-3F6AAF04FD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3438" y="1248689"/>
            <a:ext cx="3780639" cy="2835479"/>
          </a:xfrm>
          <a:prstGeom prst="rect">
            <a:avLst/>
          </a:prstGeom>
        </p:spPr>
      </p:pic>
      <p:pic>
        <p:nvPicPr>
          <p:cNvPr id="8" name="Imagen 7">
            <a:extLst>
              <a:ext uri="{FF2B5EF4-FFF2-40B4-BE49-F238E27FC236}">
                <a16:creationId xmlns:a16="http://schemas.microsoft.com/office/drawing/2014/main" id="{0904E495-DC4F-4DB0-8C99-97481D3571F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3438" y="4160911"/>
            <a:ext cx="3780639" cy="2252444"/>
          </a:xfrm>
          <a:prstGeom prst="rect">
            <a:avLst/>
          </a:prstGeom>
        </p:spPr>
      </p:pic>
    </p:spTree>
    <p:extLst>
      <p:ext uri="{BB962C8B-B14F-4D97-AF65-F5344CB8AC3E}">
        <p14:creationId xmlns:p14="http://schemas.microsoft.com/office/powerpoint/2010/main" val="20794938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1DC62F6-42D4-461E-A833-DC6BF420936E}"/>
              </a:ext>
            </a:extLst>
          </p:cNvPr>
          <p:cNvSpPr>
            <a:spLocks noGrp="1"/>
          </p:cNvSpPr>
          <p:nvPr>
            <p:ph idx="1"/>
          </p:nvPr>
        </p:nvSpPr>
        <p:spPr>
          <a:xfrm>
            <a:off x="1058917" y="2125174"/>
            <a:ext cx="4057832" cy="4351338"/>
          </a:xfrm>
        </p:spPr>
        <p:txBody>
          <a:bodyPr>
            <a:noAutofit/>
          </a:bodyPr>
          <a:lstStyle/>
          <a:p>
            <a:pPr algn="just"/>
            <a:r>
              <a:rPr lang="es-MX" sz="1800" dirty="0"/>
              <a:t>La Unidad de Vinculación con Organismos Descentralizados es la encargada de apoyar a los Organismos Descentralizados de la Administración Pública Municipal para el cumplimiento de sus objetivos y metas.</a:t>
            </a:r>
          </a:p>
          <a:p>
            <a:pPr algn="just"/>
            <a:r>
              <a:rPr lang="es-MX" sz="1800" dirty="0"/>
              <a:t>De la meta planeada para el tercer trimestre 2024, se cumplió con el 100% de avance en lo relacionado a atenciones y seguimientos brindados a organismos descentralizados. (15/15)</a:t>
            </a:r>
          </a:p>
          <a:p>
            <a:pPr algn="just"/>
            <a:r>
              <a:rPr lang="es-MX" sz="1800" dirty="0"/>
              <a:t>En la gráfica podemos observar las metas planeada  y realizada a nivel componente en unidades  y porcentaje durante el tercer trimestre.</a:t>
            </a:r>
          </a:p>
        </p:txBody>
      </p:sp>
      <p:pic>
        <p:nvPicPr>
          <p:cNvPr id="7" name="Imagen 6">
            <a:extLst>
              <a:ext uri="{FF2B5EF4-FFF2-40B4-BE49-F238E27FC236}">
                <a16:creationId xmlns:a16="http://schemas.microsoft.com/office/drawing/2014/main" id="{C0637CAF-6D6B-41A5-8662-2AC7349E2605}"/>
              </a:ext>
            </a:extLst>
          </p:cNvPr>
          <p:cNvPicPr>
            <a:picLocks noChangeAspect="1"/>
          </p:cNvPicPr>
          <p:nvPr/>
        </p:nvPicPr>
        <p:blipFill>
          <a:blip r:embed="rId2"/>
          <a:stretch>
            <a:fillRect/>
          </a:stretch>
        </p:blipFill>
        <p:spPr>
          <a:xfrm>
            <a:off x="342934" y="0"/>
            <a:ext cx="5427246" cy="1322947"/>
          </a:xfrm>
          <a:prstGeom prst="rect">
            <a:avLst/>
          </a:prstGeom>
        </p:spPr>
      </p:pic>
      <p:sp>
        <p:nvSpPr>
          <p:cNvPr id="4" name="CuadroTexto 3"/>
          <p:cNvSpPr txBox="1"/>
          <p:nvPr/>
        </p:nvSpPr>
        <p:spPr>
          <a:xfrm>
            <a:off x="1655379" y="1275901"/>
            <a:ext cx="9979573" cy="369332"/>
          </a:xfrm>
          <a:prstGeom prst="rect">
            <a:avLst/>
          </a:prstGeom>
          <a:noFill/>
        </p:spPr>
        <p:txBody>
          <a:bodyPr wrap="square" rtlCol="0">
            <a:spAutoFit/>
          </a:bodyPr>
          <a:lstStyle/>
          <a:p>
            <a:r>
              <a:rPr lang="es-MX" b="1" dirty="0"/>
              <a:t>COMPONENTE: ATENCIONES Y SEGUIMIENTOS BRINDADOS A ORGANISMOS DESCENTRALIZADOS</a:t>
            </a:r>
          </a:p>
        </p:txBody>
      </p:sp>
      <p:pic>
        <p:nvPicPr>
          <p:cNvPr id="2" name="Imagen 1"/>
          <p:cNvPicPr>
            <a:picLocks noChangeAspect="1"/>
          </p:cNvPicPr>
          <p:nvPr/>
        </p:nvPicPr>
        <p:blipFill>
          <a:blip r:embed="rId3"/>
          <a:stretch>
            <a:fillRect/>
          </a:stretch>
        </p:blipFill>
        <p:spPr>
          <a:xfrm>
            <a:off x="5419597" y="2125174"/>
            <a:ext cx="5918963" cy="3857205"/>
          </a:xfrm>
          <a:prstGeom prst="rect">
            <a:avLst/>
          </a:prstGeom>
        </p:spPr>
      </p:pic>
    </p:spTree>
    <p:extLst>
      <p:ext uri="{BB962C8B-B14F-4D97-AF65-F5344CB8AC3E}">
        <p14:creationId xmlns:p14="http://schemas.microsoft.com/office/powerpoint/2010/main" val="179494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299317" y="137168"/>
            <a:ext cx="7046513"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CUAL ES EL OBJETIVO GENERAL DEL PROGRAMA DE CONSOLIDACIÓN DE LA GESTIÓN MUNICIPAL?</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699164" y="924097"/>
            <a:ext cx="10793672" cy="917174"/>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FORTALECER A LAS DEPENDENCIAS Y ENTIDADES MUNICIPALES MEDIANTE LA VINCULACIÓN SECUENCIAL DE LAS ETAPAS DE: PLANEACIÓN, PROGRAMACIÓN Y PRESUPUESTACIÓN.</a:t>
            </a:r>
          </a:p>
          <a:p>
            <a:pPr marL="0" marR="0" lvl="0" indent="0" algn="ctr" defTabSz="914400" rtl="0" eaLnBrk="1" fontAlgn="auto" latinLnBrk="0" hangingPunct="1">
              <a:lnSpc>
                <a:spcPct val="90000"/>
              </a:lnSpc>
              <a:spcBef>
                <a:spcPts val="0"/>
              </a:spcBef>
              <a:spcAft>
                <a:spcPts val="600"/>
              </a:spcAft>
              <a:buClrTx/>
              <a:buSzTx/>
              <a:buFontTx/>
              <a:buNone/>
              <a:tabLst/>
              <a:defRPr/>
            </a:pPr>
            <a:r>
              <a:rPr lang="es-ES" dirty="0">
                <a:solidFill>
                  <a:prstClr val="black"/>
                </a:solidFill>
                <a:latin typeface="Calibri" panose="020F0502020204030204"/>
              </a:rPr>
              <a:t>SE MIDE MEDIANTE UN INDICADOR ESTRATÉGICO: </a:t>
            </a:r>
            <a:r>
              <a:rPr lang="es-ES" b="1" dirty="0">
                <a:solidFill>
                  <a:prstClr val="black"/>
                </a:solidFill>
                <a:latin typeface="Calibri" panose="020F0502020204030204"/>
              </a:rPr>
              <a:t>ÍNDICE DE AVANCE GENERAL en PBR-SED</a:t>
            </a:r>
            <a:endPar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uadroTexto 5">
            <a:extLst>
              <a:ext uri="{FF2B5EF4-FFF2-40B4-BE49-F238E27FC236}">
                <a16:creationId xmlns:a16="http://schemas.microsoft.com/office/drawing/2014/main" id="{3F104A3F-4F68-F92E-8E7B-02E06A480E78}"/>
              </a:ext>
            </a:extLst>
          </p:cNvPr>
          <p:cNvSpPr txBox="1"/>
          <p:nvPr/>
        </p:nvSpPr>
        <p:spPr>
          <a:xfrm>
            <a:off x="6312025" y="2045165"/>
            <a:ext cx="5422174" cy="1991314"/>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EL RESULTADO OBTENIDO EN EL DIAGNÓSTICO PBR-SED 2024  REPRESENTADO POR</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mn-cs"/>
              </a:rPr>
              <a:t> EL ÍNDICE DE AVANCE GENERAL TUVO UN </a:t>
            </a:r>
            <a:r>
              <a:rPr lang="es-ES_tradnl" sz="1400" b="1" dirty="0">
                <a:effectLst/>
                <a:latin typeface="Calibri" panose="020F0502020204030204" pitchFamily="34" charset="0"/>
                <a:ea typeface="Calibri" panose="020F0502020204030204" pitchFamily="34" charset="0"/>
              </a:rPr>
              <a:t>AVANCE DEL </a:t>
            </a:r>
            <a:r>
              <a:rPr lang="es-ES_tradnl" sz="1400" b="1" dirty="0">
                <a:latin typeface="Calibri" panose="020F0502020204030204" pitchFamily="34" charset="0"/>
                <a:ea typeface="Calibri" panose="020F0502020204030204" pitchFamily="34" charset="0"/>
              </a:rPr>
              <a:t>90</a:t>
            </a:r>
            <a:r>
              <a:rPr lang="es-ES_tradnl" sz="1400" b="1" dirty="0">
                <a:effectLst/>
                <a:latin typeface="Calibri" panose="020F0502020204030204" pitchFamily="34" charset="0"/>
                <a:ea typeface="Calibri" panose="020F0502020204030204" pitchFamily="34" charset="0"/>
              </a:rPr>
              <a:t>.80% </a:t>
            </a:r>
            <a:r>
              <a:rPr lang="es-ES_tradnl" sz="1400" dirty="0">
                <a:effectLst/>
                <a:latin typeface="Calibri" panose="020F0502020204030204" pitchFamily="34" charset="0"/>
                <a:ea typeface="Calibri" panose="020F0502020204030204" pitchFamily="34" charset="0"/>
              </a:rPr>
              <a:t>OTORGADO POR LA UNIDAD DE EVALUACIÓN DEL DESEMPEÑO (UED), DE LA SECRETARÍA DE HACIENDA Y CRÉDITO PÚBLICO,( SHCP). </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mn-cs"/>
              </a:rPr>
              <a:t>QUE FUE SUPERIOR AL ESTIMADO. </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OBTENIENDO CON ELLO DE NUEVA CUENTA EL </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mn-cs"/>
              </a:rPr>
              <a:t>1M</a:t>
            </a:r>
            <a:r>
              <a:rPr lang="es-ES" sz="1400" b="1" dirty="0">
                <a:solidFill>
                  <a:prstClr val="black"/>
                </a:solidFill>
                <a:latin typeface="Calibri" panose="020F0502020204030204"/>
              </a:rPr>
              <a:t>ER</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mn-cs"/>
              </a:rPr>
              <a:t> LUGAR A NIVEL NACIONAL.</a:t>
            </a: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EN EL 3ER TRIMESTRE 2024 </a:t>
            </a:r>
            <a:r>
              <a:rPr lang="es-ES" sz="1400" dirty="0">
                <a:solidFill>
                  <a:prstClr val="black"/>
                </a:solidFill>
                <a:latin typeface="Calibri" panose="020F0502020204030204"/>
              </a:rPr>
              <a:t>SE OBTUVO UN</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400" dirty="0">
                <a:solidFill>
                  <a:prstClr val="black"/>
                </a:solidFill>
                <a:latin typeface="Calibri" panose="020F0502020204030204"/>
              </a:rPr>
              <a:t>100</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.89% DE AVANCE </a:t>
            </a:r>
            <a:r>
              <a:rPr lang="es-ES" sz="1400" dirty="0">
                <a:solidFill>
                  <a:prstClr val="black"/>
                </a:solidFill>
                <a:latin typeface="Calibri" panose="020F0502020204030204"/>
              </a:rPr>
              <a:t>CON RELACION A</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LA META </a:t>
            </a:r>
            <a:r>
              <a:rPr lang="es-ES" sz="1400" dirty="0">
                <a:solidFill>
                  <a:prstClr val="black"/>
                </a:solidFill>
                <a:latin typeface="Calibri" panose="020F0502020204030204"/>
              </a:rPr>
              <a:t>PLANEADA.</a:t>
            </a:r>
            <a:endPar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90000"/>
              </a:lnSpc>
              <a:spcBef>
                <a:spcPts val="0"/>
              </a:spcBef>
              <a:spcAft>
                <a:spcPts val="600"/>
              </a:spcAft>
              <a:buClrTx/>
              <a:buSzTx/>
              <a:buFontTx/>
              <a:buNone/>
              <a:tabLst/>
              <a:defRPr/>
            </a:pPr>
            <a:endParaRPr kumimoji="0" lang="es-E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graphicFrame>
        <p:nvGraphicFramePr>
          <p:cNvPr id="2" name="Gráfico 1">
            <a:extLst>
              <a:ext uri="{FF2B5EF4-FFF2-40B4-BE49-F238E27FC236}">
                <a16:creationId xmlns:a16="http://schemas.microsoft.com/office/drawing/2014/main" id="{950DA49A-E12F-4604-AE76-6BAB14BE2486}"/>
              </a:ext>
            </a:extLst>
          </p:cNvPr>
          <p:cNvGraphicFramePr>
            <a:graphicFrameLocks/>
          </p:cNvGraphicFramePr>
          <p:nvPr/>
        </p:nvGraphicFramePr>
        <p:xfrm>
          <a:off x="422637" y="2045165"/>
          <a:ext cx="5788213" cy="4137042"/>
        </p:xfrm>
        <a:graphic>
          <a:graphicData uri="http://schemas.openxmlformats.org/drawingml/2006/chart">
            <c:chart xmlns:c="http://schemas.openxmlformats.org/drawingml/2006/chart" xmlns:r="http://schemas.openxmlformats.org/officeDocument/2006/relationships" r:id="rId2"/>
          </a:graphicData>
        </a:graphic>
      </p:graphicFrame>
      <p:pic>
        <p:nvPicPr>
          <p:cNvPr id="3" name="Imagen 2">
            <a:extLst>
              <a:ext uri="{FF2B5EF4-FFF2-40B4-BE49-F238E27FC236}">
                <a16:creationId xmlns:a16="http://schemas.microsoft.com/office/drawing/2014/main" id="{5C3775CC-FF50-C267-B159-24A2885BBC94}"/>
              </a:ext>
            </a:extLst>
          </p:cNvPr>
          <p:cNvPicPr>
            <a:picLocks noChangeAspect="1"/>
          </p:cNvPicPr>
          <p:nvPr/>
        </p:nvPicPr>
        <p:blipFill>
          <a:blip r:embed="rId3"/>
          <a:stretch>
            <a:fillRect/>
          </a:stretch>
        </p:blipFill>
        <p:spPr>
          <a:xfrm>
            <a:off x="244511" y="6617191"/>
            <a:ext cx="11827265" cy="103641"/>
          </a:xfrm>
          <a:prstGeom prst="rect">
            <a:avLst/>
          </a:prstGeom>
        </p:spPr>
      </p:pic>
      <p:pic>
        <p:nvPicPr>
          <p:cNvPr id="8" name="Imagen 7">
            <a:extLst>
              <a:ext uri="{FF2B5EF4-FFF2-40B4-BE49-F238E27FC236}">
                <a16:creationId xmlns:a16="http://schemas.microsoft.com/office/drawing/2014/main" id="{96080222-4763-4FC2-ABBD-7E9FF89EE3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830372" y="2122623"/>
            <a:ext cx="2443757" cy="5788214"/>
          </a:xfrm>
          <a:prstGeom prst="rect">
            <a:avLst/>
          </a:prstGeom>
        </p:spPr>
      </p:pic>
      <p:sp>
        <p:nvSpPr>
          <p:cNvPr id="10" name="Elipse 9">
            <a:extLst>
              <a:ext uri="{FF2B5EF4-FFF2-40B4-BE49-F238E27FC236}">
                <a16:creationId xmlns:a16="http://schemas.microsoft.com/office/drawing/2014/main" id="{F6D46B8E-41CA-4D57-8528-3544E39816B4}"/>
              </a:ext>
            </a:extLst>
          </p:cNvPr>
          <p:cNvSpPr/>
          <p:nvPr/>
        </p:nvSpPr>
        <p:spPr>
          <a:xfrm>
            <a:off x="7113864" y="3991842"/>
            <a:ext cx="192947" cy="16442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115110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6FF20F09-446D-4402-974C-1EFD91659466}"/>
              </a:ext>
            </a:extLst>
          </p:cNvPr>
          <p:cNvPicPr>
            <a:picLocks noChangeAspect="1"/>
          </p:cNvPicPr>
          <p:nvPr/>
        </p:nvPicPr>
        <p:blipFill>
          <a:blip r:embed="rId2"/>
          <a:stretch>
            <a:fillRect/>
          </a:stretch>
        </p:blipFill>
        <p:spPr>
          <a:xfrm>
            <a:off x="79512" y="76510"/>
            <a:ext cx="5274366" cy="1323549"/>
          </a:xfrm>
          <a:prstGeom prst="rect">
            <a:avLst/>
          </a:prstGeom>
        </p:spPr>
      </p:pic>
      <p:sp>
        <p:nvSpPr>
          <p:cNvPr id="3" name="Rectángulo 2"/>
          <p:cNvSpPr/>
          <p:nvPr/>
        </p:nvSpPr>
        <p:spPr>
          <a:xfrm>
            <a:off x="783772" y="1775963"/>
            <a:ext cx="3656490" cy="4524315"/>
          </a:xfrm>
          <a:prstGeom prst="rect">
            <a:avLst/>
          </a:prstGeom>
        </p:spPr>
        <p:txBody>
          <a:bodyPr wrap="square">
            <a:spAutoFit/>
          </a:bodyPr>
          <a:lstStyle/>
          <a:p>
            <a:pPr algn="just"/>
            <a:r>
              <a:rPr lang="es-MX" dirty="0"/>
              <a:t>La </a:t>
            </a:r>
            <a:r>
              <a:rPr lang="es-MX" b="1" dirty="0"/>
              <a:t>Unidad de Vinculación de Organismos Descentralizados </a:t>
            </a:r>
            <a:r>
              <a:rPr lang="es-MX" dirty="0"/>
              <a:t>a nivel </a:t>
            </a:r>
            <a:r>
              <a:rPr lang="es-MX" b="1" dirty="0"/>
              <a:t>ACTIVIDADES</a:t>
            </a:r>
            <a:r>
              <a:rPr lang="es-MX" dirty="0"/>
              <a:t> cerró el tercer trimestre cumpliendo la meta establecida en sus dos actividades.</a:t>
            </a:r>
          </a:p>
          <a:p>
            <a:pPr algn="just"/>
            <a:endParaRPr lang="es-MX" dirty="0"/>
          </a:p>
          <a:p>
            <a:pPr algn="just"/>
            <a:r>
              <a:rPr lang="es-MX" dirty="0"/>
              <a:t>Se realizaron 31 </a:t>
            </a:r>
            <a:r>
              <a:rPr lang="es-MX" b="1" dirty="0"/>
              <a:t>participaciones  en sesiones de órganos colegiados </a:t>
            </a:r>
            <a:r>
              <a:rPr lang="es-MX" dirty="0"/>
              <a:t>y se obtuvo un avance del 155% de cumplimiento de su meta.</a:t>
            </a:r>
          </a:p>
          <a:p>
            <a:pPr algn="just"/>
            <a:endParaRPr lang="es-MX" dirty="0"/>
          </a:p>
          <a:p>
            <a:pPr algn="just"/>
            <a:r>
              <a:rPr lang="es-MX" dirty="0"/>
              <a:t>Se realizaron 11 </a:t>
            </a:r>
            <a:r>
              <a:rPr lang="es-MX" b="1" dirty="0"/>
              <a:t>reporte de actividades de los organismos descentralizados </a:t>
            </a:r>
            <a:r>
              <a:rPr lang="es-MX" dirty="0"/>
              <a:t>y se obtuvo un avance del 100% de cumplimiento de su meta.</a:t>
            </a:r>
          </a:p>
        </p:txBody>
      </p:sp>
      <p:pic>
        <p:nvPicPr>
          <p:cNvPr id="4" name="Imagen 3"/>
          <p:cNvPicPr>
            <a:picLocks noChangeAspect="1"/>
          </p:cNvPicPr>
          <p:nvPr/>
        </p:nvPicPr>
        <p:blipFill>
          <a:blip r:embed="rId3"/>
          <a:stretch>
            <a:fillRect/>
          </a:stretch>
        </p:blipFill>
        <p:spPr>
          <a:xfrm>
            <a:off x="5040232" y="1906591"/>
            <a:ext cx="6182698" cy="3893317"/>
          </a:xfrm>
          <a:prstGeom prst="rect">
            <a:avLst/>
          </a:prstGeom>
        </p:spPr>
      </p:pic>
    </p:spTree>
    <p:extLst>
      <p:ext uri="{BB962C8B-B14F-4D97-AF65-F5344CB8AC3E}">
        <p14:creationId xmlns:p14="http://schemas.microsoft.com/office/powerpoint/2010/main" val="3872291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05679" y="236482"/>
            <a:ext cx="10515600" cy="543339"/>
          </a:xfrm>
        </p:spPr>
        <p:txBody>
          <a:bodyPr>
            <a:normAutofit fontScale="90000"/>
          </a:bodyPr>
          <a:lstStyle/>
          <a:p>
            <a:pPr algn="ctr"/>
            <a:r>
              <a:rPr lang="es-MX" b="1" dirty="0"/>
              <a:t>EVIDENCIAS</a:t>
            </a:r>
          </a:p>
        </p:txBody>
      </p:sp>
      <p:pic>
        <p:nvPicPr>
          <p:cNvPr id="3" name="Imagen 2"/>
          <p:cNvPicPr>
            <a:picLocks noChangeAspect="1"/>
          </p:cNvPicPr>
          <p:nvPr/>
        </p:nvPicPr>
        <p:blipFill>
          <a:blip r:embed="rId2"/>
          <a:stretch>
            <a:fillRect/>
          </a:stretch>
        </p:blipFill>
        <p:spPr>
          <a:xfrm>
            <a:off x="182367" y="778913"/>
            <a:ext cx="11827265" cy="97544"/>
          </a:xfrm>
          <a:prstGeom prst="rect">
            <a:avLst/>
          </a:prstGeom>
        </p:spPr>
      </p:pic>
      <p:pic>
        <p:nvPicPr>
          <p:cNvPr id="6" name="Imagen 5"/>
          <p:cNvPicPr>
            <a:picLocks noChangeAspect="1"/>
          </p:cNvPicPr>
          <p:nvPr/>
        </p:nvPicPr>
        <p:blipFill rotWithShape="1">
          <a:blip r:embed="rId3" cstate="print">
            <a:extLst>
              <a:ext uri="{28A0092B-C50C-407E-A947-70E740481C1C}">
                <a14:useLocalDpi xmlns:a14="http://schemas.microsoft.com/office/drawing/2010/main" val="0"/>
              </a:ext>
            </a:extLst>
          </a:blip>
          <a:srcRect l="5455" t="22614" r="8702" b="288"/>
          <a:stretch/>
        </p:blipFill>
        <p:spPr>
          <a:xfrm>
            <a:off x="7144991" y="1242509"/>
            <a:ext cx="4774151" cy="1930679"/>
          </a:xfrm>
          <a:prstGeom prst="rect">
            <a:avLst/>
          </a:prstGeom>
        </p:spPr>
      </p:pic>
      <p:pic>
        <p:nvPicPr>
          <p:cNvPr id="7" name="Imagen 6"/>
          <p:cNvPicPr>
            <a:picLocks noChangeAspect="1"/>
          </p:cNvPicPr>
          <p:nvPr/>
        </p:nvPicPr>
        <p:blipFill rotWithShape="1">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t="11428" b="30857"/>
          <a:stretch/>
        </p:blipFill>
        <p:spPr>
          <a:xfrm>
            <a:off x="5081675" y="3669549"/>
            <a:ext cx="6837467" cy="2910706"/>
          </a:xfrm>
          <a:prstGeom prst="rect">
            <a:avLst/>
          </a:prstGeom>
        </p:spPr>
      </p:pic>
      <p:pic>
        <p:nvPicPr>
          <p:cNvPr id="9" name="Imagen 8"/>
          <p:cNvPicPr>
            <a:picLocks noChangeAspect="1"/>
          </p:cNvPicPr>
          <p:nvPr/>
        </p:nvPicPr>
        <p:blipFill rotWithShape="1">
          <a:blip r:embed="rId6">
            <a:extLst>
              <a:ext uri="{28A0092B-C50C-407E-A947-70E740481C1C}">
                <a14:useLocalDpi xmlns:a14="http://schemas.microsoft.com/office/drawing/2010/main" val="0"/>
              </a:ext>
            </a:extLst>
          </a:blip>
          <a:srcRect l="11169" t="9397" r="9091" b="6672"/>
          <a:stretch/>
        </p:blipFill>
        <p:spPr>
          <a:xfrm>
            <a:off x="182367" y="1006766"/>
            <a:ext cx="6849947" cy="2532474"/>
          </a:xfrm>
          <a:prstGeom prst="rect">
            <a:avLst/>
          </a:prstGeom>
        </p:spPr>
      </p:pic>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2367" y="4094590"/>
            <a:ext cx="4703142" cy="2117713"/>
          </a:xfrm>
          <a:prstGeom prst="rect">
            <a:avLst/>
          </a:prstGeom>
        </p:spPr>
      </p:pic>
    </p:spTree>
    <p:extLst>
      <p:ext uri="{BB962C8B-B14F-4D97-AF65-F5344CB8AC3E}">
        <p14:creationId xmlns:p14="http://schemas.microsoft.com/office/powerpoint/2010/main" val="98512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E24DB51-ACF8-8EF3-7FD7-FDF8511A36CB}"/>
              </a:ext>
            </a:extLst>
          </p:cNvPr>
          <p:cNvSpPr>
            <a:spLocks noGrp="1"/>
          </p:cNvSpPr>
          <p:nvPr>
            <p:ph type="title"/>
          </p:nvPr>
        </p:nvSpPr>
        <p:spPr/>
        <p:txBody>
          <a:bodyPr/>
          <a:lstStyle/>
          <a:p>
            <a:br>
              <a:rPr lang="es-ES" dirty="0"/>
            </a:br>
            <a:endParaRPr lang="es-MX" dirty="0"/>
          </a:p>
        </p:txBody>
      </p:sp>
      <p:sp>
        <p:nvSpPr>
          <p:cNvPr id="6" name="Marcador de contenido 5">
            <a:extLst>
              <a:ext uri="{FF2B5EF4-FFF2-40B4-BE49-F238E27FC236}">
                <a16:creationId xmlns:a16="http://schemas.microsoft.com/office/drawing/2014/main" id="{CFD026DA-6EB2-31B7-4A56-7E816FE7A6BE}"/>
              </a:ext>
            </a:extLst>
          </p:cNvPr>
          <p:cNvSpPr>
            <a:spLocks noGrp="1"/>
          </p:cNvSpPr>
          <p:nvPr>
            <p:ph sz="half" idx="1"/>
          </p:nvPr>
        </p:nvSpPr>
        <p:spPr/>
        <p:txBody>
          <a:bodyPr>
            <a:normAutofit/>
          </a:bodyPr>
          <a:lstStyle/>
          <a:p>
            <a:pPr algn="just"/>
            <a:r>
              <a:rPr lang="es-MX" sz="1800" dirty="0"/>
              <a:t>La Dirección de Relaciones Públicas entrega mediante su </a:t>
            </a:r>
            <a:r>
              <a:rPr lang="es-MX" sz="1800" b="1" dirty="0"/>
              <a:t>COMPONENTE</a:t>
            </a:r>
            <a:r>
              <a:rPr lang="es-MX" sz="1800" dirty="0"/>
              <a:t> el cumplimiento de los acercamientos con los gobiernos y sectores de la sociedad.</a:t>
            </a:r>
          </a:p>
          <a:p>
            <a:pPr algn="just"/>
            <a:r>
              <a:rPr lang="es-MX" sz="1800" dirty="0"/>
              <a:t>Para este tercer trimestre se tenía una meta planeada de 7 acercamientos (firmas de beneficios para los colaboradores del municipio de Benito Juárez) con distintas empresas de la ciudad, de las cuales solo se pudo concretar una con la empresa "Ópticas Lux", esto debido a que no hubo respuesta favorable por parte de las otras empresas. Esperando que se puedan concretar en el siguiente trimestre.</a:t>
            </a:r>
          </a:p>
        </p:txBody>
      </p:sp>
      <p:graphicFrame>
        <p:nvGraphicFramePr>
          <p:cNvPr id="10" name="Marcador de contenido 9">
            <a:extLst>
              <a:ext uri="{FF2B5EF4-FFF2-40B4-BE49-F238E27FC236}">
                <a16:creationId xmlns:a16="http://schemas.microsoft.com/office/drawing/2014/main" id="{62F39659-62BC-47C5-AB8B-0EFA979850CD}"/>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7" name="Imagen 6"/>
          <p:cNvPicPr>
            <a:picLocks noChangeAspect="1"/>
          </p:cNvPicPr>
          <p:nvPr/>
        </p:nvPicPr>
        <p:blipFill>
          <a:blip r:embed="rId4"/>
          <a:stretch>
            <a:fillRect/>
          </a:stretch>
        </p:blipFill>
        <p:spPr>
          <a:xfrm>
            <a:off x="838200" y="365125"/>
            <a:ext cx="3993108" cy="872326"/>
          </a:xfrm>
          <a:prstGeom prst="rect">
            <a:avLst/>
          </a:prstGeom>
        </p:spPr>
      </p:pic>
    </p:spTree>
    <p:extLst>
      <p:ext uri="{BB962C8B-B14F-4D97-AF65-F5344CB8AC3E}">
        <p14:creationId xmlns:p14="http://schemas.microsoft.com/office/powerpoint/2010/main" val="1215289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237451"/>
            <a:ext cx="5181600" cy="4351338"/>
          </a:xfrm>
        </p:spPr>
        <p:txBody>
          <a:bodyPr>
            <a:noAutofit/>
          </a:bodyPr>
          <a:lstStyle/>
          <a:p>
            <a:pPr algn="just"/>
            <a:r>
              <a:rPr lang="es-MX" sz="1600" dirty="0"/>
              <a:t>La Dirección de Relaciones Públicas a nivel </a:t>
            </a:r>
            <a:r>
              <a:rPr lang="es-MX" sz="1600" b="1" dirty="0"/>
              <a:t>ACTIVIDADES</a:t>
            </a:r>
            <a:r>
              <a:rPr lang="es-MX" sz="1600" dirty="0"/>
              <a:t> cerró el tercer trimestre del 2024 obteniendo el 200% de cumplimiento en la actividad de </a:t>
            </a:r>
            <a:r>
              <a:rPr lang="es-MX" sz="1600" b="1" dirty="0"/>
              <a:t>Apoyos o requerimientos</a:t>
            </a:r>
            <a:r>
              <a:rPr lang="es-MX" sz="1600" dirty="0"/>
              <a:t>.</a:t>
            </a:r>
          </a:p>
          <a:p>
            <a:pPr algn="just"/>
            <a:r>
              <a:rPr lang="es-MX" sz="1500" dirty="0"/>
              <a:t>Para el tercer trimestre la meta planeada era de 3 apoyos o requerimientos en eventos, de los cuales se logró superar la meta y cerrar el trimestre con 6 participaciones en eventos: </a:t>
            </a:r>
            <a:r>
              <a:rPr lang="es-MX" sz="1500" b="1" dirty="0"/>
              <a:t>1.-</a:t>
            </a:r>
            <a:r>
              <a:rPr lang="es-MX" sz="1500" dirty="0"/>
              <a:t>Entrega de escrituras de la Colonia Tierra y Libertad II y III evento en el cual participamos en la recepción de invitados. </a:t>
            </a:r>
            <a:r>
              <a:rPr lang="es-MX" sz="1500" b="1" dirty="0"/>
              <a:t>2.- </a:t>
            </a:r>
            <a:r>
              <a:rPr lang="es-MX" sz="1500" dirty="0" err="1"/>
              <a:t>Abueloton</a:t>
            </a:r>
            <a:r>
              <a:rPr lang="es-MX" sz="1500" dirty="0"/>
              <a:t> participación en la recepción de invitados. </a:t>
            </a:r>
            <a:r>
              <a:rPr lang="es-MX" sz="1500" b="1" dirty="0"/>
              <a:t>3.- </a:t>
            </a:r>
            <a:r>
              <a:rPr lang="es-MX" sz="1500" dirty="0"/>
              <a:t>Celebración del 15 de septiembre evento en el cual apoyamos en la difusión y confirmación de los invitados previo al evento y durante el evento en el acceso y recepción de invitados. </a:t>
            </a:r>
            <a:r>
              <a:rPr lang="es-MX" sz="1500" b="1" dirty="0"/>
              <a:t>4.- </a:t>
            </a:r>
            <a:r>
              <a:rPr lang="es-MX" sz="1500" dirty="0"/>
              <a:t>Informe de gobierno en el cual participamos previo al evento en la difusión de las invitaciones y las confirmaciones de los mismo, así como también durante el evento se apoyó en el control y acceso de los invitados y el acomodo de los mismos. </a:t>
            </a:r>
            <a:r>
              <a:rPr lang="es-MX" sz="1500" b="1" dirty="0"/>
              <a:t>5.- </a:t>
            </a:r>
            <a:r>
              <a:rPr lang="es-MX" sz="1500" dirty="0"/>
              <a:t>Inauguración del Teatro de la Ciudad evento el que se apoyó en la difusión y confirmación de invitados, así como también en el control de acceso y recepción de los invitados durante el evento. </a:t>
            </a:r>
            <a:r>
              <a:rPr lang="es-MX" sz="1500" b="1" dirty="0"/>
              <a:t>6.- </a:t>
            </a:r>
            <a:r>
              <a:rPr lang="es-MX" sz="1500" dirty="0"/>
              <a:t>Toma de Protesta de la Presidenta Municipal en el cual participamos previo al evento en la difusión de las invitaciones y las confirmaciones de los mismo, así como también durante el evento se apoyó en el control y acceso de los invitados y el acomodo de los mismos.</a:t>
            </a:r>
          </a:p>
        </p:txBody>
      </p:sp>
      <p:graphicFrame>
        <p:nvGraphicFramePr>
          <p:cNvPr id="9" name="Marcador de contenido 8">
            <a:extLst>
              <a:ext uri="{FF2B5EF4-FFF2-40B4-BE49-F238E27FC236}">
                <a16:creationId xmlns:a16="http://schemas.microsoft.com/office/drawing/2014/main" id="{67D1B411-D3C1-43B9-BCA9-BF9DDE7868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p:cNvPicPr>
            <a:picLocks noChangeAspect="1"/>
          </p:cNvPicPr>
          <p:nvPr/>
        </p:nvPicPr>
        <p:blipFill>
          <a:blip r:embed="rId4"/>
          <a:stretch>
            <a:fillRect/>
          </a:stretch>
        </p:blipFill>
        <p:spPr>
          <a:xfrm>
            <a:off x="838200" y="365125"/>
            <a:ext cx="3993108" cy="872326"/>
          </a:xfrm>
          <a:prstGeom prst="rect">
            <a:avLst/>
          </a:prstGeom>
        </p:spPr>
      </p:pic>
    </p:spTree>
    <p:extLst>
      <p:ext uri="{BB962C8B-B14F-4D97-AF65-F5344CB8AC3E}">
        <p14:creationId xmlns:p14="http://schemas.microsoft.com/office/powerpoint/2010/main" val="4233140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29839"/>
            <a:ext cx="5181600" cy="4351338"/>
          </a:xfrm>
        </p:spPr>
        <p:txBody>
          <a:bodyPr>
            <a:noAutofit/>
          </a:bodyPr>
          <a:lstStyle/>
          <a:p>
            <a:pPr algn="just"/>
            <a:r>
              <a:rPr lang="es-MX" sz="1600" dirty="0"/>
              <a:t>En este tercer trimestre del 2024, la meta planeada en este indicador era de 1,000 difusiones, de las cuales se lograron realizar un total de 13,524 difusiones, lo cual se traduce en un 1352.40% de avance de cumplimiento del indicador, esto se logró gracias a que en los eventos de Informe de Gobierno y Toma de Protesta de la Presidenta Municipal se realizaron más de 5 mil difusiones en cada uno.</a:t>
            </a:r>
          </a:p>
        </p:txBody>
      </p:sp>
      <p:graphicFrame>
        <p:nvGraphicFramePr>
          <p:cNvPr id="9" name="Marcador de contenido 8">
            <a:extLst>
              <a:ext uri="{FF2B5EF4-FFF2-40B4-BE49-F238E27FC236}">
                <a16:creationId xmlns:a16="http://schemas.microsoft.com/office/drawing/2014/main" id="{67D1B411-D3C1-43B9-BCA9-BF9DDE7868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p:cNvPicPr>
            <a:picLocks noChangeAspect="1"/>
          </p:cNvPicPr>
          <p:nvPr/>
        </p:nvPicPr>
        <p:blipFill>
          <a:blip r:embed="rId4"/>
          <a:stretch>
            <a:fillRect/>
          </a:stretch>
        </p:blipFill>
        <p:spPr>
          <a:xfrm>
            <a:off x="838200" y="365125"/>
            <a:ext cx="3993108" cy="872326"/>
          </a:xfrm>
          <a:prstGeom prst="rect">
            <a:avLst/>
          </a:prstGeom>
        </p:spPr>
      </p:pic>
    </p:spTree>
    <p:extLst>
      <p:ext uri="{BB962C8B-B14F-4D97-AF65-F5344CB8AC3E}">
        <p14:creationId xmlns:p14="http://schemas.microsoft.com/office/powerpoint/2010/main" val="17288373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0"/>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Dirección de Relaciones Públicas</a:t>
            </a:r>
            <a:endParaRPr kumimoji="0" lang="es-ES" sz="2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559" y="1171947"/>
            <a:ext cx="3377216" cy="2253642"/>
          </a:xfrm>
          <a:prstGeom prst="rect">
            <a:avLst/>
          </a:prstGeom>
        </p:spPr>
      </p:pic>
      <p:pic>
        <p:nvPicPr>
          <p:cNvPr id="7" name="Imagen 6"/>
          <p:cNvPicPr>
            <a:picLocks noChangeAspect="1"/>
          </p:cNvPicPr>
          <p:nvPr/>
        </p:nvPicPr>
        <p:blipFill rotWithShape="1">
          <a:blip r:embed="rId5" cstate="print">
            <a:extLst>
              <a:ext uri="{28A0092B-C50C-407E-A947-70E740481C1C}">
                <a14:useLocalDpi xmlns:a14="http://schemas.microsoft.com/office/drawing/2010/main" val="0"/>
              </a:ext>
            </a:extLst>
          </a:blip>
          <a:srcRect b="11026"/>
          <a:stretch/>
        </p:blipFill>
        <p:spPr>
          <a:xfrm>
            <a:off x="3919325" y="1171946"/>
            <a:ext cx="3377216" cy="2253642"/>
          </a:xfrm>
          <a:prstGeom prst="rect">
            <a:avLst/>
          </a:prstGeom>
        </p:spPr>
      </p:pic>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9091" y="1171946"/>
            <a:ext cx="4008425" cy="2253642"/>
          </a:xfrm>
          <a:prstGeom prst="rect">
            <a:avLst/>
          </a:prstGeom>
        </p:spPr>
      </p:pic>
      <p:pic>
        <p:nvPicPr>
          <p:cNvPr id="10" name="Imagen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19325" y="3841335"/>
            <a:ext cx="3997599" cy="2248649"/>
          </a:xfrm>
          <a:prstGeom prst="rect">
            <a:avLst/>
          </a:prstGeom>
        </p:spPr>
      </p:pic>
      <p:pic>
        <p:nvPicPr>
          <p:cNvPr id="11" name="Imagen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9560" y="3557072"/>
            <a:ext cx="3377216" cy="2532912"/>
          </a:xfrm>
          <a:prstGeom prst="rect">
            <a:avLst/>
          </a:prstGeom>
        </p:spPr>
      </p:pic>
      <p:pic>
        <p:nvPicPr>
          <p:cNvPr id="12" name="Imagen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239473" y="3837894"/>
            <a:ext cx="3002787" cy="2252090"/>
          </a:xfrm>
          <a:prstGeom prst="rect">
            <a:avLst/>
          </a:prstGeom>
        </p:spPr>
      </p:pic>
    </p:spTree>
    <p:extLst>
      <p:ext uri="{BB962C8B-B14F-4D97-AF65-F5344CB8AC3E}">
        <p14:creationId xmlns:p14="http://schemas.microsoft.com/office/powerpoint/2010/main" val="2125502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ENTREGA </a:t>
            </a:r>
            <a:r>
              <a:rPr kumimoji="0" lang="es-ES_tradnl" sz="1800" b="1"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DIRECCIÓN GENERAL DE COMUNICACIÓN SOCIAL</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  </a:t>
            </a:r>
            <a:r>
              <a:rPr kumimoji="0" lang="es-ES" sz="1800" b="1" i="0" u="none" strike="noStrike" kern="1200" cap="none" spc="0" normalizeH="0" baseline="0" noProof="0" dirty="0">
                <a:ln>
                  <a:noFill/>
                </a:ln>
                <a:effectLst/>
                <a:uLnTx/>
                <a:uFillTx/>
                <a:latin typeface="Calibri" panose="020F0502020204030204"/>
                <a:ea typeface="+mn-ea"/>
                <a:cs typeface="+mn-cs"/>
              </a:rPr>
              <a:t>NIVEL COMPONENTE.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854759"/>
            <a:ext cx="11678856" cy="313932"/>
          </a:xfrm>
          <a:prstGeom prst="rect">
            <a:avLst/>
          </a:prstGeom>
          <a:noFill/>
        </p:spPr>
        <p:txBody>
          <a:bodyPr wrap="square">
            <a:spAutoFit/>
          </a:bodyPr>
          <a:lstStyle/>
          <a:p>
            <a:pPr algn="just">
              <a:lnSpc>
                <a:spcPct val="90000"/>
              </a:lnSpc>
              <a:spcAft>
                <a:spcPts val="600"/>
              </a:spcAft>
              <a:defRPr/>
            </a:pPr>
            <a:r>
              <a:rPr kumimoji="0" lang="es-ES_tradnl" sz="1600" b="1"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DIRECCIÓN GENERAL DE COMUNICACIÓN SOCIAL REALIZA </a:t>
            </a:r>
            <a:r>
              <a:rPr lang="es-MX" sz="1600" b="1" dirty="0">
                <a:effectLst/>
                <a:latin typeface="Calibri" panose="020F0502020204030204" pitchFamily="34" charset="0"/>
                <a:ea typeface="Calibri" panose="020F0502020204030204" pitchFamily="34" charset="0"/>
                <a:cs typeface="Times New Roman" panose="02020603050405020304" pitchFamily="18" charset="0"/>
              </a:rPr>
              <a:t>AGENDAS DE TRABAJO EN LOS DIFERENTES MEDIOS DE COMUNICACIÓN. </a:t>
            </a:r>
          </a:p>
        </p:txBody>
      </p:sp>
      <p:sp>
        <p:nvSpPr>
          <p:cNvPr id="7" name="CuadroTexto 6">
            <a:extLst>
              <a:ext uri="{FF2B5EF4-FFF2-40B4-BE49-F238E27FC236}">
                <a16:creationId xmlns:a16="http://schemas.microsoft.com/office/drawing/2014/main" id="{729168CB-BACC-404A-C171-61E69772B118}"/>
              </a:ext>
            </a:extLst>
          </p:cNvPr>
          <p:cNvSpPr txBox="1"/>
          <p:nvPr/>
        </p:nvSpPr>
        <p:spPr>
          <a:xfrm>
            <a:off x="266415" y="1469295"/>
            <a:ext cx="11678856" cy="535531"/>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_tradnl" sz="1600" b="0" i="0" u="none" strike="noStrike" kern="1200" cap="none" spc="0" normalizeH="0" baseline="0" noProof="0" dirty="0">
                <a:ln>
                  <a:noFill/>
                </a:ln>
                <a:solidFill>
                  <a:prstClr val="black"/>
                </a:solidFill>
                <a:effectLst/>
                <a:uLnTx/>
                <a:uFillTx/>
                <a:latin typeface="Calibri" panose="020F0502020204030204"/>
                <a:ea typeface="+mn-ea"/>
                <a:cs typeface="+mn-cs"/>
              </a:rPr>
              <a:t>EN EL </a:t>
            </a:r>
            <a:r>
              <a:rPr lang="es-ES_tradnl" sz="1600" dirty="0">
                <a:solidFill>
                  <a:prstClr val="black"/>
                </a:solidFill>
                <a:latin typeface="Calibri" panose="020F0502020204030204"/>
              </a:rPr>
              <a:t>SEGUNDO</a:t>
            </a:r>
            <a:r>
              <a:rPr kumimoji="0" lang="es-ES_tradnl" sz="1600" b="0" i="0" u="none" strike="noStrike" kern="1200" cap="none" spc="0" normalizeH="0" baseline="0" noProof="0" dirty="0">
                <a:ln>
                  <a:noFill/>
                </a:ln>
                <a:solidFill>
                  <a:prstClr val="black"/>
                </a:solidFill>
                <a:effectLst/>
                <a:uLnTx/>
                <a:uFillTx/>
                <a:latin typeface="Calibri" panose="020F0502020204030204"/>
                <a:ea typeface="+mn-ea"/>
                <a:cs typeface="+mn-cs"/>
              </a:rPr>
              <a:t> TRIMESTRE SE IMPLEMENTARON 1,110 ACCIONES LO QUE REPRESENTÓ UN AVANCE TRIMESTRAL DEL 100% LO QUE REPRESENTA UN AVANCE ANUAL  ACUMULADO DEL </a:t>
            </a:r>
            <a:r>
              <a:rPr lang="es-ES_tradnl" sz="1600" dirty="0">
                <a:solidFill>
                  <a:prstClr val="black"/>
                </a:solidFill>
                <a:latin typeface="Calibri" panose="020F0502020204030204"/>
              </a:rPr>
              <a:t>50</a:t>
            </a:r>
            <a:r>
              <a:rPr kumimoji="0" lang="es-ES_tradnl" sz="1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aphicFrame>
        <p:nvGraphicFramePr>
          <p:cNvPr id="2" name="Gráfico 1">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465621938"/>
              </p:ext>
            </p:extLst>
          </p:nvPr>
        </p:nvGraphicFramePr>
        <p:xfrm>
          <a:off x="3191069" y="2251641"/>
          <a:ext cx="5214021" cy="375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88606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18863" y="558450"/>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ACTIVIDADES REALIZA LA </a:t>
            </a:r>
            <a:r>
              <a:rPr kumimoji="0" lang="es-MX" sz="1800" b="1" i="0" u="none" strike="noStrike" kern="1200" cap="none" spc="0" normalizeH="0" baseline="0" noProof="0" dirty="0">
                <a:ln>
                  <a:noFill/>
                </a:ln>
                <a:solidFill>
                  <a:prstClr val="black"/>
                </a:solidFill>
                <a:effectLst/>
                <a:uLnTx/>
                <a:uFillTx/>
                <a:latin typeface="Calibri" panose="020F0502020204030204"/>
                <a:ea typeface="+mn-ea"/>
                <a:cs typeface="+mn-cs"/>
              </a:rPr>
              <a:t>DIRECCIÓN GENERAL DE COMUNICACIÓN SOCIAL</a:t>
            </a:r>
            <a:endPar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2645553C-D24E-366F-4CA3-33C73DBFCE84}"/>
              </a:ext>
            </a:extLst>
          </p:cNvPr>
          <p:cNvSpPr txBox="1"/>
          <p:nvPr/>
        </p:nvSpPr>
        <p:spPr>
          <a:xfrm>
            <a:off x="256571" y="1514196"/>
            <a:ext cx="11678856" cy="944874"/>
          </a:xfrm>
          <a:prstGeom prst="rect">
            <a:avLst/>
          </a:prstGeom>
          <a:noFill/>
        </p:spPr>
        <p:txBody>
          <a:bodyPr wrap="square">
            <a:spAutoFit/>
          </a:bodyPr>
          <a:lstStyle/>
          <a:p>
            <a:pPr lvl="0" algn="just">
              <a:lnSpc>
                <a:spcPct val="90000"/>
              </a:lnSpc>
              <a:spcAft>
                <a:spcPts val="600"/>
              </a:spcAft>
              <a:defRPr/>
            </a:pPr>
            <a:r>
              <a:rPr kumimoji="0" lang="es-ES_tradnl" sz="1400" b="1" i="0" u="none" strike="noStrike" kern="1200" cap="none" spc="0" normalizeH="0" baseline="0" noProof="0" dirty="0">
                <a:ln>
                  <a:noFill/>
                </a:ln>
                <a:solidFill>
                  <a:prstClr val="black"/>
                </a:solidFill>
                <a:effectLst/>
                <a:uLnTx/>
                <a:uFillTx/>
                <a:latin typeface="Calibri" panose="020F0502020204030204"/>
                <a:ea typeface="+mn-ea"/>
                <a:cs typeface="+mn-cs"/>
              </a:rPr>
              <a:t>LA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DIRECCIÓN GENERAL  DE COMUNICACIÓN SOCIAL </a:t>
            </a:r>
            <a:r>
              <a:rPr kumimoji="0" lang="es-ES_tradnl" sz="1400" b="1" i="0" u="none" strike="noStrike" kern="1200" cap="none" spc="0" normalizeH="0" baseline="0" noProof="0" dirty="0">
                <a:ln>
                  <a:noFill/>
                </a:ln>
                <a:solidFill>
                  <a:prstClr val="black"/>
                </a:solidFill>
                <a:effectLst/>
                <a:uLnTx/>
                <a:uFillTx/>
                <a:latin typeface="Calibri" panose="020F0502020204030204"/>
                <a:ea typeface="+mn-ea"/>
                <a:cs typeface="+mn-cs"/>
              </a:rPr>
              <a:t>EN EL TERCER TRIMESTRE SUPERO LA META ESTABLECIDA EN: GRABACIÓN DE HORAS DE VIDEO AL  101.45%,  EN EDICION FOTOGRAFICA ALCANZO AL 109.64%  Y EN</a:t>
            </a:r>
            <a:r>
              <a:rPr lang="es-ES_tradnl" sz="1400" b="1" dirty="0">
                <a:solidFill>
                  <a:prstClr val="black"/>
                </a:solidFill>
                <a:latin typeface="Calibri" panose="020F0502020204030204"/>
              </a:rPr>
              <a:t> ORDENES DE INSERCIÓN DE CAMPAÑAS PUBLICITARIAS EN LOS DIFERENTES MEDIOS AL 195.28%.</a:t>
            </a:r>
          </a:p>
          <a:p>
            <a:pPr lvl="0" algn="just">
              <a:lnSpc>
                <a:spcPct val="90000"/>
              </a:lnSpc>
              <a:spcAft>
                <a:spcPts val="600"/>
              </a:spcAft>
              <a:defRPr/>
            </a:pPr>
            <a:r>
              <a:rPr lang="es-ES_tradnl" sz="1400" b="1" dirty="0">
                <a:solidFill>
                  <a:prstClr val="black"/>
                </a:solidFill>
                <a:latin typeface="Calibri" panose="020F0502020204030204"/>
              </a:rPr>
              <a:t> </a:t>
            </a:r>
            <a:r>
              <a:rPr lang="es-MX" sz="1400" b="1" dirty="0">
                <a:solidFill>
                  <a:prstClr val="black"/>
                </a:solidFill>
                <a:latin typeface="Calibri" panose="020F0502020204030204"/>
              </a:rPr>
              <a:t>EN CUANTO A ELABORACIÓN DE </a:t>
            </a:r>
            <a:r>
              <a:rPr kumimoji="0" lang="es-ES_tradnl" sz="1400" b="1" i="0" u="none" strike="noStrike" kern="1200" cap="none" spc="0" normalizeH="0" baseline="0" noProof="0" dirty="0">
                <a:ln>
                  <a:noFill/>
                </a:ln>
                <a:solidFill>
                  <a:prstClr val="black"/>
                </a:solidFill>
                <a:effectLst/>
                <a:uLnTx/>
                <a:uFillTx/>
                <a:latin typeface="Calibri" panose="020F0502020204030204"/>
                <a:ea typeface="+mn-ea"/>
                <a:cs typeface="+mn-cs"/>
              </a:rPr>
              <a:t>BOLETINES INFORMATIVOS ALCANZAMOS EL 87.03%.        </a:t>
            </a:r>
            <a:endParaRPr kumimoji="0" lang="es-ES_tradnl"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Gráfico 4">
            <a:extLst>
              <a:ext uri="{FF2B5EF4-FFF2-40B4-BE49-F238E27FC236}">
                <a16:creationId xmlns:a16="http://schemas.microsoft.com/office/drawing/2014/main" id="{A7B11976-BC87-4CEA-A3B3-D6441D4BA195}"/>
              </a:ext>
            </a:extLst>
          </p:cNvPr>
          <p:cNvGraphicFramePr>
            <a:graphicFrameLocks/>
          </p:cNvGraphicFramePr>
          <p:nvPr>
            <p:extLst>
              <p:ext uri="{D42A27DB-BD31-4B8C-83A1-F6EECF244321}">
                <p14:modId xmlns:p14="http://schemas.microsoft.com/office/powerpoint/2010/main" val="2619281338"/>
              </p:ext>
            </p:extLst>
          </p:nvPr>
        </p:nvGraphicFramePr>
        <p:xfrm>
          <a:off x="2332653" y="2593910"/>
          <a:ext cx="7576457" cy="40308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24286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360913"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Dirección de Comunicación Social</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2"/>
          <a:stretch>
            <a:fillRect/>
          </a:stretch>
        </p:blipFill>
        <p:spPr>
          <a:xfrm>
            <a:off x="233018" y="1308818"/>
            <a:ext cx="11827265" cy="103641"/>
          </a:xfrm>
          <a:prstGeom prst="rect">
            <a:avLst/>
          </a:prstGeom>
        </p:spPr>
      </p:pic>
      <p:pic>
        <p:nvPicPr>
          <p:cNvPr id="7" name="Imagen 6">
            <a:extLst>
              <a:ext uri="{FF2B5EF4-FFF2-40B4-BE49-F238E27FC236}">
                <a16:creationId xmlns:a16="http://schemas.microsoft.com/office/drawing/2014/main" id="{71D1228A-8351-2E04-5EC3-E9F8366AF1C6}"/>
              </a:ext>
            </a:extLst>
          </p:cNvPr>
          <p:cNvPicPr>
            <a:picLocks noChangeAspect="1"/>
          </p:cNvPicPr>
          <p:nvPr/>
        </p:nvPicPr>
        <p:blipFill>
          <a:blip r:embed="rId3"/>
          <a:stretch>
            <a:fillRect/>
          </a:stretch>
        </p:blipFill>
        <p:spPr>
          <a:xfrm>
            <a:off x="1911353" y="1635910"/>
            <a:ext cx="2952241" cy="810221"/>
          </a:xfrm>
          <a:prstGeom prst="rect">
            <a:avLst/>
          </a:prstGeom>
        </p:spPr>
      </p:pic>
      <p:grpSp>
        <p:nvGrpSpPr>
          <p:cNvPr id="13" name="Grupo 12">
            <a:extLst>
              <a:ext uri="{FF2B5EF4-FFF2-40B4-BE49-F238E27FC236}">
                <a16:creationId xmlns:a16="http://schemas.microsoft.com/office/drawing/2014/main" id="{7D23B153-21A0-6E5F-BCA9-5141AD99CE7A}"/>
              </a:ext>
            </a:extLst>
          </p:cNvPr>
          <p:cNvGrpSpPr/>
          <p:nvPr/>
        </p:nvGrpSpPr>
        <p:grpSpPr>
          <a:xfrm>
            <a:off x="3334872" y="4334553"/>
            <a:ext cx="4853574" cy="2158739"/>
            <a:chOff x="3562298" y="4295884"/>
            <a:chExt cx="5067403" cy="1651409"/>
          </a:xfrm>
        </p:grpSpPr>
        <p:pic>
          <p:nvPicPr>
            <p:cNvPr id="14" name="Imagen 13">
              <a:extLst>
                <a:ext uri="{FF2B5EF4-FFF2-40B4-BE49-F238E27FC236}">
                  <a16:creationId xmlns:a16="http://schemas.microsoft.com/office/drawing/2014/main" id="{015F63E8-8CC6-BE38-3E05-53DBA9E04BC1}"/>
                </a:ext>
              </a:extLst>
            </p:cNvPr>
            <p:cNvPicPr>
              <a:picLocks noChangeAspect="1"/>
            </p:cNvPicPr>
            <p:nvPr/>
          </p:nvPicPr>
          <p:blipFill>
            <a:blip r:embed="rId4"/>
            <a:stretch>
              <a:fillRect/>
            </a:stretch>
          </p:blipFill>
          <p:spPr>
            <a:xfrm>
              <a:off x="3935769" y="4295884"/>
              <a:ext cx="4273550" cy="1022350"/>
            </a:xfrm>
            <a:prstGeom prst="rect">
              <a:avLst/>
            </a:prstGeom>
          </p:spPr>
        </p:pic>
        <p:pic>
          <p:nvPicPr>
            <p:cNvPr id="15" name="Imagen 14">
              <a:extLst>
                <a:ext uri="{FF2B5EF4-FFF2-40B4-BE49-F238E27FC236}">
                  <a16:creationId xmlns:a16="http://schemas.microsoft.com/office/drawing/2014/main" id="{B32549C6-5F26-F802-9BA4-9468C1754527}"/>
                </a:ext>
              </a:extLst>
            </p:cNvPr>
            <p:cNvPicPr>
              <a:picLocks noChangeAspect="1"/>
            </p:cNvPicPr>
            <p:nvPr/>
          </p:nvPicPr>
          <p:blipFill>
            <a:blip r:embed="rId5"/>
            <a:stretch>
              <a:fillRect/>
            </a:stretch>
          </p:blipFill>
          <p:spPr>
            <a:xfrm>
              <a:off x="3562298" y="5031354"/>
              <a:ext cx="5067403" cy="915939"/>
            </a:xfrm>
            <a:prstGeom prst="rect">
              <a:avLst/>
            </a:prstGeom>
          </p:spPr>
        </p:pic>
      </p:grpSp>
      <p:pic>
        <p:nvPicPr>
          <p:cNvPr id="5" name="Imagen 4">
            <a:extLst>
              <a:ext uri="{FF2B5EF4-FFF2-40B4-BE49-F238E27FC236}">
                <a16:creationId xmlns:a16="http://schemas.microsoft.com/office/drawing/2014/main" id="{41DAFA9A-0109-9972-F79D-E8D2E9B5C132}"/>
              </a:ext>
            </a:extLst>
          </p:cNvPr>
          <p:cNvPicPr>
            <a:picLocks noChangeAspect="1"/>
          </p:cNvPicPr>
          <p:nvPr/>
        </p:nvPicPr>
        <p:blipFill>
          <a:blip r:embed="rId6"/>
          <a:stretch>
            <a:fillRect/>
          </a:stretch>
        </p:blipFill>
        <p:spPr>
          <a:xfrm>
            <a:off x="900494" y="2373874"/>
            <a:ext cx="4853573" cy="1720616"/>
          </a:xfrm>
          <a:prstGeom prst="rect">
            <a:avLst/>
          </a:prstGeom>
        </p:spPr>
      </p:pic>
      <p:grpSp>
        <p:nvGrpSpPr>
          <p:cNvPr id="6" name="Grupo 5">
            <a:extLst>
              <a:ext uri="{FF2B5EF4-FFF2-40B4-BE49-F238E27FC236}">
                <a16:creationId xmlns:a16="http://schemas.microsoft.com/office/drawing/2014/main" id="{5F38864A-01BA-4786-BB94-D48E0C658D2F}"/>
              </a:ext>
            </a:extLst>
          </p:cNvPr>
          <p:cNvGrpSpPr/>
          <p:nvPr/>
        </p:nvGrpSpPr>
        <p:grpSpPr>
          <a:xfrm>
            <a:off x="6764925" y="1548882"/>
            <a:ext cx="4898339" cy="2545608"/>
            <a:chOff x="2758685" y="2545744"/>
            <a:chExt cx="5881152" cy="3242420"/>
          </a:xfrm>
        </p:grpSpPr>
        <p:pic>
          <p:nvPicPr>
            <p:cNvPr id="8" name="Imagen 7">
              <a:extLst>
                <a:ext uri="{FF2B5EF4-FFF2-40B4-BE49-F238E27FC236}">
                  <a16:creationId xmlns:a16="http://schemas.microsoft.com/office/drawing/2014/main" id="{5B6DEEFA-4F94-424C-A68A-4878878F5B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9121" y="4862639"/>
              <a:ext cx="925525" cy="925525"/>
            </a:xfrm>
            <a:prstGeom prst="rect">
              <a:avLst/>
            </a:prstGeom>
          </p:spPr>
        </p:pic>
        <p:grpSp>
          <p:nvGrpSpPr>
            <p:cNvPr id="16" name="Grupo 15">
              <a:extLst>
                <a:ext uri="{FF2B5EF4-FFF2-40B4-BE49-F238E27FC236}">
                  <a16:creationId xmlns:a16="http://schemas.microsoft.com/office/drawing/2014/main" id="{089CD3F3-56E4-44E8-8089-8F442734B4CC}"/>
                </a:ext>
              </a:extLst>
            </p:cNvPr>
            <p:cNvGrpSpPr/>
            <p:nvPr/>
          </p:nvGrpSpPr>
          <p:grpSpPr>
            <a:xfrm>
              <a:off x="2758685" y="2545744"/>
              <a:ext cx="5881152" cy="2493822"/>
              <a:chOff x="2758685" y="2545744"/>
              <a:chExt cx="5881152" cy="2493822"/>
            </a:xfrm>
          </p:grpSpPr>
          <p:pic>
            <p:nvPicPr>
              <p:cNvPr id="18" name="Imagen 17">
                <a:extLst>
                  <a:ext uri="{FF2B5EF4-FFF2-40B4-BE49-F238E27FC236}">
                    <a16:creationId xmlns:a16="http://schemas.microsoft.com/office/drawing/2014/main" id="{2E7AE0D6-0866-49DD-8BB4-2EE6E5B33D57}"/>
                  </a:ext>
                </a:extLst>
              </p:cNvPr>
              <p:cNvPicPr>
                <a:picLocks noChangeAspect="1"/>
              </p:cNvPicPr>
              <p:nvPr/>
            </p:nvPicPr>
            <p:blipFill>
              <a:blip r:embed="rId8"/>
              <a:stretch>
                <a:fillRect/>
              </a:stretch>
            </p:blipFill>
            <p:spPr>
              <a:xfrm>
                <a:off x="3501518" y="2545744"/>
                <a:ext cx="4215661" cy="946564"/>
              </a:xfrm>
              <a:prstGeom prst="rect">
                <a:avLst/>
              </a:prstGeom>
            </p:spPr>
          </p:pic>
          <p:pic>
            <p:nvPicPr>
              <p:cNvPr id="19" name="Imagen 18">
                <a:extLst>
                  <a:ext uri="{FF2B5EF4-FFF2-40B4-BE49-F238E27FC236}">
                    <a16:creationId xmlns:a16="http://schemas.microsoft.com/office/drawing/2014/main" id="{9870CFDD-64AC-48AA-A1B1-955E8CA7F421}"/>
                  </a:ext>
                </a:extLst>
              </p:cNvPr>
              <p:cNvPicPr>
                <a:picLocks noChangeAspect="1"/>
              </p:cNvPicPr>
              <p:nvPr/>
            </p:nvPicPr>
            <p:blipFill>
              <a:blip r:embed="rId9"/>
              <a:stretch>
                <a:fillRect/>
              </a:stretch>
            </p:blipFill>
            <p:spPr>
              <a:xfrm>
                <a:off x="2758685" y="3634922"/>
                <a:ext cx="5881152" cy="1404644"/>
              </a:xfrm>
              <a:prstGeom prst="rect">
                <a:avLst/>
              </a:prstGeom>
            </p:spPr>
          </p:pic>
        </p:grpSp>
        <p:pic>
          <p:nvPicPr>
            <p:cNvPr id="17" name="Imagen 16">
              <a:extLst>
                <a:ext uri="{FF2B5EF4-FFF2-40B4-BE49-F238E27FC236}">
                  <a16:creationId xmlns:a16="http://schemas.microsoft.com/office/drawing/2014/main" id="{D1C6F6A2-40DA-40ED-83F1-1D7B1C91E0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64003" y="5096954"/>
              <a:ext cx="587805" cy="466512"/>
            </a:xfrm>
            <a:prstGeom prst="rect">
              <a:avLst/>
            </a:prstGeom>
          </p:spPr>
        </p:pic>
      </p:grpSp>
    </p:spTree>
    <p:extLst>
      <p:ext uri="{BB962C8B-B14F-4D97-AF65-F5344CB8AC3E}">
        <p14:creationId xmlns:p14="http://schemas.microsoft.com/office/powerpoint/2010/main" val="3704045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3297382" y="104776"/>
            <a:ext cx="5985164" cy="1021818"/>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sz="1800" b="1" dirty="0">
                <a:solidFill>
                  <a:prstClr val="black"/>
                </a:solidFill>
                <a:latin typeface="Calibri" panose="020F0502020204030204"/>
              </a:rPr>
              <a:t>DIRECCIÓN DE GESTIÓN SOCIAL</a:t>
            </a:r>
          </a:p>
          <a:p>
            <a:pPr marL="0" marR="0" lvl="0" indent="0" algn="ctr" defTabSz="914400" rtl="0" eaLnBrk="1" fontAlgn="auto" latinLnBrk="0" hangingPunct="1">
              <a:lnSpc>
                <a:spcPct val="90000"/>
              </a:lnSpc>
              <a:spcBef>
                <a:spcPts val="0"/>
              </a:spcBef>
              <a:spcAft>
                <a:spcPts val="600"/>
              </a:spcAft>
              <a:buClrTx/>
              <a:buSzTx/>
              <a:buFontTx/>
              <a:buNone/>
              <a:tabLst/>
              <a:defRPr/>
            </a:pPr>
            <a:endParaRPr lang="es-ES" sz="1800" b="1" dirty="0">
              <a:solidFill>
                <a:prstClr val="black"/>
              </a:solidFill>
              <a:latin typeface="Calibri" panose="020F0502020204030204"/>
            </a:endParaRP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s-ES_trad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123825" y="557805"/>
            <a:ext cx="11942315" cy="1409617"/>
          </a:xfrm>
          <a:prstGeom prst="rect">
            <a:avLst/>
          </a:prstGeom>
          <a:noFill/>
        </p:spPr>
        <p:txBody>
          <a:bodyPr wrap="square">
            <a:spAutoFit/>
          </a:bodyPr>
          <a:lstStyle/>
          <a:p>
            <a:pPr lvl="0" algn="just">
              <a:lnSpc>
                <a:spcPct val="90000"/>
              </a:lnSpc>
              <a:spcAft>
                <a:spcPts val="600"/>
              </a:spcAft>
              <a:defRPr/>
            </a:pP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LA DIRECCIÓN DE GESTIÓN SOCIAL OBTUVO UN AVANCE DEL 158</a:t>
            </a:r>
            <a:r>
              <a:rPr lang="es-ES" sz="1400" dirty="0">
                <a:solidFill>
                  <a:prstClr val="black"/>
                </a:solidFill>
              </a:rPr>
              <a:t>% DE CUMPLIMIENTO DE SU META, TODA VEZ QUE HUBO MUCHA PARTICIPACIÓN POR PARTE DE LA CIUDADANÍA, LAS INSTITUCIONES GUBERNAMENTALES Y LAS OSC´S,  PARA LA ENTREGA DE APOYOS A LA CIUDADANIA DE ESCASOS RECURSOS ECONÓMICOS DEL MUNICIPIO DE BENITO JUÁREZ.</a:t>
            </a:r>
          </a:p>
          <a:p>
            <a:pPr lvl="0" algn="just">
              <a:lnSpc>
                <a:spcPct val="90000"/>
              </a:lnSpc>
              <a:spcAft>
                <a:spcPts val="600"/>
              </a:spcAft>
              <a:defRPr/>
            </a:pP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BENEFICIANDO A </a:t>
            </a:r>
            <a:r>
              <a:rPr lang="es-ES" sz="1400" dirty="0">
                <a:solidFill>
                  <a:prstClr val="black"/>
                </a:solidFill>
                <a:latin typeface="Calibri" panose="020F0502020204030204"/>
              </a:rPr>
              <a:t>237</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PERSONAS CON GESTIONES DIVERSAS. </a:t>
            </a:r>
            <a:endParaRPr lang="es-ES" sz="1400" dirty="0">
              <a:solidFill>
                <a:prstClr val="black"/>
              </a:solidFill>
              <a:latin typeface="Calibri" panose="020F0502020204030204"/>
            </a:endParaRPr>
          </a:p>
          <a:p>
            <a:pPr lvl="0" algn="just">
              <a:lnSpc>
                <a:spcPct val="90000"/>
              </a:lnSpc>
              <a:spcAft>
                <a:spcPts val="600"/>
              </a:spcAft>
              <a:defRPr/>
            </a:pPr>
            <a:r>
              <a:rPr lang="es-ES" sz="1400" dirty="0">
                <a:solidFill>
                  <a:prstClr val="black"/>
                </a:solidFill>
              </a:rPr>
              <a:t>SE TIENE UN AVANCE ANUAL DEL 86.54% DE LO PROYECTADO PARA ESTE 2024, MEJORANDO LA CALIDAD DE VIDA DE LOS GRUPOS MÁS VULNERABLES DEL MUNICIPIO DE BENITO JUÁREZ. </a:t>
            </a:r>
            <a:endPar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3" name="Gráfico 2">
            <a:extLst>
              <a:ext uri="{FF2B5EF4-FFF2-40B4-BE49-F238E27FC236}">
                <a16:creationId xmlns:a16="http://schemas.microsoft.com/office/drawing/2014/main" id="{62F39659-62BC-47C5-AB8B-0EFA979850CD}"/>
              </a:ext>
            </a:extLst>
          </p:cNvPr>
          <p:cNvGraphicFramePr>
            <a:graphicFrameLocks/>
          </p:cNvGraphicFramePr>
          <p:nvPr/>
        </p:nvGraphicFramePr>
        <p:xfrm>
          <a:off x="3561826" y="2553180"/>
          <a:ext cx="5264933" cy="38942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636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8D6B57D9-0F41-6549-62D2-39CEAFC52A3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7" name="Marcador de contenido 6">
            <a:extLst>
              <a:ext uri="{FF2B5EF4-FFF2-40B4-BE49-F238E27FC236}">
                <a16:creationId xmlns:a16="http://schemas.microsoft.com/office/drawing/2014/main" id="{20DBD0FE-8BB6-CCD3-17A8-5FA6A1C687D4}"/>
              </a:ext>
            </a:extLst>
          </p:cNvPr>
          <p:cNvSpPr>
            <a:spLocks noGrp="1"/>
          </p:cNvSpPr>
          <p:nvPr>
            <p:ph sz="half" idx="1"/>
          </p:nvPr>
        </p:nvSpPr>
        <p:spPr/>
        <p:txBody>
          <a:bodyPr/>
          <a:lstStyle/>
          <a:p>
            <a:pPr algn="just"/>
            <a:r>
              <a:rPr lang="es-MX" sz="1800" b="1" dirty="0"/>
              <a:t>La Secretaría Particular entrega mediante su COMPONENTE la agenda pública de la Presidenta Municipal con la Ciudadanía. </a:t>
            </a:r>
          </a:p>
          <a:p>
            <a:pPr algn="just"/>
            <a:r>
              <a:rPr lang="es-MX" sz="1800" dirty="0"/>
              <a:t>Al cierre del tercer trimestre se alcanzaron 104 eventos asistidos, de 125 planeados teniendo un avance del  83.20 % .</a:t>
            </a:r>
            <a:endParaRPr lang="es-MX" dirty="0"/>
          </a:p>
        </p:txBody>
      </p:sp>
      <p:pic>
        <p:nvPicPr>
          <p:cNvPr id="2" name="Imagen 1">
            <a:extLst>
              <a:ext uri="{FF2B5EF4-FFF2-40B4-BE49-F238E27FC236}">
                <a16:creationId xmlns:a16="http://schemas.microsoft.com/office/drawing/2014/main" id="{2AFEAC27-11FB-D182-0936-3D657FDBD1E1}"/>
              </a:ext>
            </a:extLst>
          </p:cNvPr>
          <p:cNvPicPr>
            <a:picLocks noChangeAspect="1"/>
          </p:cNvPicPr>
          <p:nvPr/>
        </p:nvPicPr>
        <p:blipFill>
          <a:blip r:embed="rId2"/>
          <a:stretch>
            <a:fillRect/>
          </a:stretch>
        </p:blipFill>
        <p:spPr>
          <a:xfrm>
            <a:off x="614597" y="365125"/>
            <a:ext cx="1920406" cy="792549"/>
          </a:xfrm>
          <a:prstGeom prst="rect">
            <a:avLst/>
          </a:prstGeom>
        </p:spPr>
      </p:pic>
      <p:graphicFrame>
        <p:nvGraphicFramePr>
          <p:cNvPr id="4" name="Gráfico 3">
            <a:extLst>
              <a:ext uri="{FF2B5EF4-FFF2-40B4-BE49-F238E27FC236}">
                <a16:creationId xmlns:a16="http://schemas.microsoft.com/office/drawing/2014/main" id="{49B620B1-1E3F-45C1-899E-EF7852815124}"/>
              </a:ext>
            </a:extLst>
          </p:cNvPr>
          <p:cNvGraphicFramePr>
            <a:graphicFrameLocks/>
          </p:cNvGraphicFramePr>
          <p:nvPr/>
        </p:nvGraphicFramePr>
        <p:xfrm>
          <a:off x="6496242" y="1197748"/>
          <a:ext cx="5004961" cy="37014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73144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3297382" y="104776"/>
            <a:ext cx="5985164" cy="1021818"/>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sz="1800" b="1" dirty="0">
                <a:solidFill>
                  <a:prstClr val="black"/>
                </a:solidFill>
                <a:latin typeface="Calibri" panose="020F0502020204030204"/>
              </a:rPr>
              <a:t>DIRECCIÓN DE GESTIÓN SOCIAL</a:t>
            </a:r>
          </a:p>
          <a:p>
            <a:pPr marL="0" marR="0" lvl="0" indent="0" algn="ctr" defTabSz="914400" rtl="0" eaLnBrk="1" fontAlgn="auto" latinLnBrk="0" hangingPunct="1">
              <a:lnSpc>
                <a:spcPct val="90000"/>
              </a:lnSpc>
              <a:spcBef>
                <a:spcPts val="0"/>
              </a:spcBef>
              <a:spcAft>
                <a:spcPts val="600"/>
              </a:spcAft>
              <a:buClrTx/>
              <a:buSzTx/>
              <a:buFontTx/>
              <a:buNone/>
              <a:tabLst/>
              <a:defRPr/>
            </a:pPr>
            <a:endParaRPr lang="es-ES" sz="1800" b="1" dirty="0">
              <a:solidFill>
                <a:prstClr val="black"/>
              </a:solidFill>
              <a:latin typeface="Calibri" panose="020F0502020204030204"/>
            </a:endParaRP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s-ES_trad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123825" y="557805"/>
            <a:ext cx="11942315" cy="1138773"/>
          </a:xfrm>
          <a:prstGeom prst="rect">
            <a:avLst/>
          </a:prstGeom>
          <a:noFill/>
        </p:spPr>
        <p:txBody>
          <a:bodyPr wrap="square">
            <a:spAutoFit/>
          </a:bodyPr>
          <a:lstStyle/>
          <a:p>
            <a:pPr lvl="0" algn="just">
              <a:lnSpc>
                <a:spcPct val="90000"/>
              </a:lnSpc>
              <a:spcAft>
                <a:spcPts val="600"/>
              </a:spcAft>
              <a:defRPr/>
            </a:pP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LA DIRECCIÓN DE GESTIÓN SOCIAL OBTUVO UN AVANCE DEL </a:t>
            </a:r>
            <a:r>
              <a:rPr lang="es-ES" sz="1400" dirty="0">
                <a:solidFill>
                  <a:prstClr val="black"/>
                </a:solidFill>
                <a:latin typeface="Calibri" panose="020F0502020204030204"/>
              </a:rPr>
              <a:t>79.64</a:t>
            </a:r>
            <a:r>
              <a:rPr lang="es-ES" sz="1400" dirty="0">
                <a:solidFill>
                  <a:prstClr val="black"/>
                </a:solidFill>
              </a:rPr>
              <a:t>% DE CUMPLIMIENTO DE SU META, POCA VARIACIÓN EN LAS AUDIENCIAS CIUDADANAS EN LO PROGRAMADO PARA EL 3ER. TRIMESTRE DE 2024, BENEFICIANDO A 438 PERSONAS, SE TRABAJO EN COORDINACIÓN CON LAS INSTITUCIONES GUBERNAMENTALES Y LAS OSC´S PARA LA RESOLUCIÓN DE LAS SOLICITUDES DE LA CIUDADANÍA</a:t>
            </a:r>
          </a:p>
          <a:p>
            <a:pPr algn="just">
              <a:lnSpc>
                <a:spcPct val="90000"/>
              </a:lnSpc>
              <a:spcAft>
                <a:spcPts val="600"/>
              </a:spcAft>
              <a:defRPr/>
            </a:pPr>
            <a:r>
              <a:rPr lang="es-ES" sz="1400" dirty="0">
                <a:solidFill>
                  <a:prstClr val="black"/>
                </a:solidFill>
              </a:rPr>
              <a:t>DE ACUERDO A LA DEMANDA DE LA POBLACIÓN BENITOJUARENSE SE LOGRA ACERCAR LOS SERVICIOS BÁSICOS A TRAVÉS DE BRIGADAS SOCIALES EN DIVERSAS REGIONES Y COLONIAS DEL MUNICIPIO DE BENITO JUÁREZ, OBTENIENDO UN AVANCE DEL 55.56% ANUAL.</a:t>
            </a:r>
          </a:p>
        </p:txBody>
      </p:sp>
      <p:graphicFrame>
        <p:nvGraphicFramePr>
          <p:cNvPr id="3" name="Gráfico 2">
            <a:extLst>
              <a:ext uri="{FF2B5EF4-FFF2-40B4-BE49-F238E27FC236}">
                <a16:creationId xmlns:a16="http://schemas.microsoft.com/office/drawing/2014/main" id="{9BB7FA18-9341-48F9-997A-E31B9B91B215}"/>
              </a:ext>
            </a:extLst>
          </p:cNvPr>
          <p:cNvGraphicFramePr>
            <a:graphicFrameLocks/>
          </p:cNvGraphicFramePr>
          <p:nvPr/>
        </p:nvGraphicFramePr>
        <p:xfrm>
          <a:off x="2643620" y="2232313"/>
          <a:ext cx="6904759" cy="33077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57781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algn="ctr"/>
            <a:r>
              <a:rPr lang="es-ES" sz="2200" dirty="0">
                <a:effectLst>
                  <a:outerShdw blurRad="38100" dist="38100" dir="2700000" algn="tl">
                    <a:srgbClr val="000000">
                      <a:alpha val="43137"/>
                    </a:srgbClr>
                  </a:outerShdw>
                </a:effectLst>
                <a:latin typeface="Arial Black" panose="020B0A04020102020204" pitchFamily="34" charset="0"/>
              </a:rPr>
              <a:t>Evidencias Fotográficas</a:t>
            </a:r>
          </a:p>
          <a:p>
            <a:pPr algn="ctr"/>
            <a:r>
              <a:rPr lang="es-ES" sz="2200" dirty="0">
                <a:effectLst>
                  <a:outerShdw blurRad="38100" dist="38100" dir="2700000" algn="tl">
                    <a:srgbClr val="000000">
                      <a:alpha val="43137"/>
                    </a:srgbClr>
                  </a:outerShdw>
                </a:effectLst>
                <a:latin typeface="Arial Black" panose="020B0A04020102020204" pitchFamily="34" charset="0"/>
              </a:rPr>
              <a:t>Dirección de Gestión Social</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6" name="Imagen 15">
            <a:extLst>
              <a:ext uri="{FF2B5EF4-FFF2-40B4-BE49-F238E27FC236}">
                <a16:creationId xmlns:a16="http://schemas.microsoft.com/office/drawing/2014/main" id="{CFFF5E6E-2A1B-BD62-996A-0B74792B6D1E}"/>
              </a:ext>
            </a:extLst>
          </p:cNvPr>
          <p:cNvPicPr>
            <a:picLocks noChangeAspect="1"/>
          </p:cNvPicPr>
          <p:nvPr/>
        </p:nvPicPr>
        <p:blipFill>
          <a:blip r:embed="rId4"/>
          <a:stretch>
            <a:fillRect/>
          </a:stretch>
        </p:blipFill>
        <p:spPr>
          <a:xfrm>
            <a:off x="4445490" y="1504908"/>
            <a:ext cx="3636627" cy="5231794"/>
          </a:xfrm>
          <a:prstGeom prst="rect">
            <a:avLst/>
          </a:prstGeom>
        </p:spPr>
      </p:pic>
      <p:pic>
        <p:nvPicPr>
          <p:cNvPr id="21" name="Imagen 20">
            <a:extLst>
              <a:ext uri="{FF2B5EF4-FFF2-40B4-BE49-F238E27FC236}">
                <a16:creationId xmlns:a16="http://schemas.microsoft.com/office/drawing/2014/main" id="{823EE3F1-8AA8-4ADF-CC04-2A01B0FBE6D4}"/>
              </a:ext>
            </a:extLst>
          </p:cNvPr>
          <p:cNvPicPr>
            <a:picLocks noChangeAspect="1"/>
          </p:cNvPicPr>
          <p:nvPr/>
        </p:nvPicPr>
        <p:blipFill>
          <a:blip r:embed="rId5"/>
          <a:stretch>
            <a:fillRect/>
          </a:stretch>
        </p:blipFill>
        <p:spPr>
          <a:xfrm>
            <a:off x="3132528" y="4905736"/>
            <a:ext cx="1309013" cy="1830966"/>
          </a:xfrm>
          <a:prstGeom prst="rect">
            <a:avLst/>
          </a:prstGeom>
        </p:spPr>
      </p:pic>
      <p:pic>
        <p:nvPicPr>
          <p:cNvPr id="25" name="Imagen 24">
            <a:extLst>
              <a:ext uri="{FF2B5EF4-FFF2-40B4-BE49-F238E27FC236}">
                <a16:creationId xmlns:a16="http://schemas.microsoft.com/office/drawing/2014/main" id="{1471BD5A-4136-9443-A40C-441A495730C0}"/>
              </a:ext>
            </a:extLst>
          </p:cNvPr>
          <p:cNvPicPr>
            <a:picLocks noChangeAspect="1"/>
          </p:cNvPicPr>
          <p:nvPr/>
        </p:nvPicPr>
        <p:blipFill>
          <a:blip r:embed="rId6"/>
          <a:stretch>
            <a:fillRect/>
          </a:stretch>
        </p:blipFill>
        <p:spPr>
          <a:xfrm>
            <a:off x="368412" y="1495777"/>
            <a:ext cx="2778348" cy="2830957"/>
          </a:xfrm>
          <a:prstGeom prst="rect">
            <a:avLst/>
          </a:prstGeom>
        </p:spPr>
      </p:pic>
      <p:pic>
        <p:nvPicPr>
          <p:cNvPr id="29" name="Imagen 28">
            <a:extLst>
              <a:ext uri="{FF2B5EF4-FFF2-40B4-BE49-F238E27FC236}">
                <a16:creationId xmlns:a16="http://schemas.microsoft.com/office/drawing/2014/main" id="{A8FEBA42-F820-2D28-69B0-0CC88D6542A5}"/>
              </a:ext>
            </a:extLst>
          </p:cNvPr>
          <p:cNvPicPr>
            <a:picLocks noChangeAspect="1"/>
          </p:cNvPicPr>
          <p:nvPr/>
        </p:nvPicPr>
        <p:blipFill>
          <a:blip r:embed="rId7"/>
          <a:stretch>
            <a:fillRect/>
          </a:stretch>
        </p:blipFill>
        <p:spPr>
          <a:xfrm>
            <a:off x="3132529" y="1495777"/>
            <a:ext cx="1328819" cy="1709545"/>
          </a:xfrm>
          <a:prstGeom prst="rect">
            <a:avLst/>
          </a:prstGeom>
        </p:spPr>
      </p:pic>
      <p:pic>
        <p:nvPicPr>
          <p:cNvPr id="31" name="Imagen 30">
            <a:extLst>
              <a:ext uri="{FF2B5EF4-FFF2-40B4-BE49-F238E27FC236}">
                <a16:creationId xmlns:a16="http://schemas.microsoft.com/office/drawing/2014/main" id="{2777FF65-9765-F084-EBEF-C5E7263BC7C2}"/>
              </a:ext>
            </a:extLst>
          </p:cNvPr>
          <p:cNvPicPr>
            <a:picLocks noChangeAspect="1"/>
          </p:cNvPicPr>
          <p:nvPr/>
        </p:nvPicPr>
        <p:blipFill>
          <a:blip r:embed="rId8"/>
          <a:stretch>
            <a:fillRect/>
          </a:stretch>
        </p:blipFill>
        <p:spPr>
          <a:xfrm>
            <a:off x="9427178" y="4641981"/>
            <a:ext cx="2600625" cy="2094722"/>
          </a:xfrm>
          <a:prstGeom prst="rect">
            <a:avLst/>
          </a:prstGeom>
        </p:spPr>
      </p:pic>
      <p:pic>
        <p:nvPicPr>
          <p:cNvPr id="33" name="Imagen 32">
            <a:extLst>
              <a:ext uri="{FF2B5EF4-FFF2-40B4-BE49-F238E27FC236}">
                <a16:creationId xmlns:a16="http://schemas.microsoft.com/office/drawing/2014/main" id="{0F4718D9-201D-537A-94C8-46B294C26F32}"/>
              </a:ext>
            </a:extLst>
          </p:cNvPr>
          <p:cNvPicPr>
            <a:picLocks noChangeAspect="1"/>
          </p:cNvPicPr>
          <p:nvPr/>
        </p:nvPicPr>
        <p:blipFill>
          <a:blip r:embed="rId9"/>
          <a:stretch>
            <a:fillRect/>
          </a:stretch>
        </p:blipFill>
        <p:spPr>
          <a:xfrm>
            <a:off x="8796140" y="1504908"/>
            <a:ext cx="3231663" cy="3231663"/>
          </a:xfrm>
          <a:prstGeom prst="rect">
            <a:avLst/>
          </a:prstGeom>
        </p:spPr>
      </p:pic>
      <p:pic>
        <p:nvPicPr>
          <p:cNvPr id="35" name="Imagen 34">
            <a:extLst>
              <a:ext uri="{FF2B5EF4-FFF2-40B4-BE49-F238E27FC236}">
                <a16:creationId xmlns:a16="http://schemas.microsoft.com/office/drawing/2014/main" id="{9CD71625-EF23-C7CB-3ADA-8CFB8973E5A7}"/>
              </a:ext>
            </a:extLst>
          </p:cNvPr>
          <p:cNvPicPr>
            <a:picLocks noChangeAspect="1"/>
          </p:cNvPicPr>
          <p:nvPr/>
        </p:nvPicPr>
        <p:blipFill>
          <a:blip r:embed="rId10"/>
          <a:stretch>
            <a:fillRect/>
          </a:stretch>
        </p:blipFill>
        <p:spPr>
          <a:xfrm>
            <a:off x="8078169" y="4326735"/>
            <a:ext cx="1500704" cy="2409968"/>
          </a:xfrm>
          <a:prstGeom prst="rect">
            <a:avLst/>
          </a:prstGeom>
        </p:spPr>
      </p:pic>
      <p:pic>
        <p:nvPicPr>
          <p:cNvPr id="37" name="Imagen 36">
            <a:extLst>
              <a:ext uri="{FF2B5EF4-FFF2-40B4-BE49-F238E27FC236}">
                <a16:creationId xmlns:a16="http://schemas.microsoft.com/office/drawing/2014/main" id="{DC678148-8988-2913-3446-39AAB67E5E8D}"/>
              </a:ext>
            </a:extLst>
          </p:cNvPr>
          <p:cNvPicPr>
            <a:picLocks noChangeAspect="1"/>
          </p:cNvPicPr>
          <p:nvPr/>
        </p:nvPicPr>
        <p:blipFill>
          <a:blip r:embed="rId11"/>
          <a:stretch>
            <a:fillRect/>
          </a:stretch>
        </p:blipFill>
        <p:spPr>
          <a:xfrm>
            <a:off x="8082117" y="1504908"/>
            <a:ext cx="1500704" cy="2821826"/>
          </a:xfrm>
          <a:prstGeom prst="rect">
            <a:avLst/>
          </a:prstGeom>
        </p:spPr>
      </p:pic>
      <p:pic>
        <p:nvPicPr>
          <p:cNvPr id="39" name="Imagen 38">
            <a:extLst>
              <a:ext uri="{FF2B5EF4-FFF2-40B4-BE49-F238E27FC236}">
                <a16:creationId xmlns:a16="http://schemas.microsoft.com/office/drawing/2014/main" id="{F4371FFB-4367-3C90-933D-2D330857A0B4}"/>
              </a:ext>
            </a:extLst>
          </p:cNvPr>
          <p:cNvPicPr>
            <a:picLocks noChangeAspect="1"/>
          </p:cNvPicPr>
          <p:nvPr/>
        </p:nvPicPr>
        <p:blipFill>
          <a:blip r:embed="rId12"/>
          <a:stretch>
            <a:fillRect/>
          </a:stretch>
        </p:blipFill>
        <p:spPr>
          <a:xfrm>
            <a:off x="364464" y="4326734"/>
            <a:ext cx="2764115" cy="2409968"/>
          </a:xfrm>
          <a:prstGeom prst="rect">
            <a:avLst/>
          </a:prstGeom>
        </p:spPr>
      </p:pic>
      <p:pic>
        <p:nvPicPr>
          <p:cNvPr id="41" name="Imagen 40">
            <a:extLst>
              <a:ext uri="{FF2B5EF4-FFF2-40B4-BE49-F238E27FC236}">
                <a16:creationId xmlns:a16="http://schemas.microsoft.com/office/drawing/2014/main" id="{9AB5DA73-C15D-9DD4-3384-4E418DF3DF64}"/>
              </a:ext>
            </a:extLst>
          </p:cNvPr>
          <p:cNvPicPr>
            <a:picLocks noChangeAspect="1"/>
          </p:cNvPicPr>
          <p:nvPr/>
        </p:nvPicPr>
        <p:blipFill>
          <a:blip r:embed="rId13"/>
          <a:stretch>
            <a:fillRect/>
          </a:stretch>
        </p:blipFill>
        <p:spPr>
          <a:xfrm>
            <a:off x="3132529" y="3205322"/>
            <a:ext cx="1309014" cy="1709546"/>
          </a:xfrm>
          <a:prstGeom prst="rect">
            <a:avLst/>
          </a:prstGeom>
        </p:spPr>
      </p:pic>
    </p:spTree>
    <p:extLst>
      <p:ext uri="{BB962C8B-B14F-4D97-AF65-F5344CB8AC3E}">
        <p14:creationId xmlns:p14="http://schemas.microsoft.com/office/powerpoint/2010/main" val="5480221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E5B76DA-97E2-86A8-0EC1-6997E22A0DCC}"/>
              </a:ext>
            </a:extLst>
          </p:cNvPr>
          <p:cNvSpPr txBox="1"/>
          <p:nvPr/>
        </p:nvSpPr>
        <p:spPr>
          <a:xfrm>
            <a:off x="870234" y="2499821"/>
            <a:ext cx="3610326" cy="3267561"/>
          </a:xfrm>
          <a:prstGeom prst="rect">
            <a:avLst/>
          </a:prstGeom>
          <a:noFill/>
        </p:spPr>
        <p:txBody>
          <a:bodyPr wrap="square">
            <a:spAutoFit/>
          </a:bodyPr>
          <a:lstStyle/>
          <a:p>
            <a:pPr marL="228611" indent="-228611" algn="just" defTabSz="914446">
              <a:lnSpc>
                <a:spcPct val="90000"/>
              </a:lnSpc>
              <a:spcBef>
                <a:spcPts val="1000"/>
              </a:spcBef>
              <a:buFont typeface="Arial" panose="020B0604020202020204" pitchFamily="34" charset="0"/>
              <a:buChar char="•"/>
              <a:defRPr/>
            </a:pPr>
            <a:r>
              <a:rPr lang="es-MX" sz="2000" b="1" dirty="0">
                <a:solidFill>
                  <a:prstClr val="black"/>
                </a:solidFill>
                <a:latin typeface="Calibri" panose="020F0502020204030204"/>
              </a:rPr>
              <a:t>La Coordinación General de Asesores entrega mediante su COMPONENTE asesorías.</a:t>
            </a:r>
          </a:p>
          <a:p>
            <a:pPr marL="228611" indent="-228611" algn="just" defTabSz="914446">
              <a:lnSpc>
                <a:spcPct val="90000"/>
              </a:lnSpc>
              <a:spcBef>
                <a:spcPts val="1000"/>
              </a:spcBef>
              <a:buFont typeface="Arial" panose="020B0604020202020204" pitchFamily="34" charset="0"/>
              <a:buChar char="•"/>
              <a:defRPr/>
            </a:pPr>
            <a:r>
              <a:rPr lang="es-MX" sz="2000" dirty="0">
                <a:solidFill>
                  <a:prstClr val="black"/>
                </a:solidFill>
                <a:latin typeface="Calibri" panose="020F0502020204030204"/>
              </a:rPr>
              <a:t>Al cierre del tercer trimestre se cumplió con la meta del 100% de lo programado, relativo a las asesorías respecto a las demandas y necesidades de la población al Ayuntamiento de Benito Juárez otorgadas.</a:t>
            </a:r>
            <a:endParaRPr lang="es-ES_tradnl" sz="2000" dirty="0">
              <a:solidFill>
                <a:prstClr val="black"/>
              </a:solidFill>
              <a:latin typeface="Calibri" panose="020F0502020204030204"/>
            </a:endParaRPr>
          </a:p>
        </p:txBody>
      </p:sp>
      <p:pic>
        <p:nvPicPr>
          <p:cNvPr id="3" name="Imagen 2">
            <a:extLst>
              <a:ext uri="{FF2B5EF4-FFF2-40B4-BE49-F238E27FC236}">
                <a16:creationId xmlns:a16="http://schemas.microsoft.com/office/drawing/2014/main" id="{0D7011B5-CD9C-8B2C-48ED-DE65A3D12B41}"/>
              </a:ext>
            </a:extLst>
          </p:cNvPr>
          <p:cNvPicPr>
            <a:picLocks noChangeAspect="1"/>
          </p:cNvPicPr>
          <p:nvPr/>
        </p:nvPicPr>
        <p:blipFill>
          <a:blip r:embed="rId3"/>
          <a:stretch>
            <a:fillRect/>
          </a:stretch>
        </p:blipFill>
        <p:spPr>
          <a:xfrm>
            <a:off x="402671" y="197646"/>
            <a:ext cx="2347163" cy="871804"/>
          </a:xfrm>
          <a:prstGeom prst="rect">
            <a:avLst/>
          </a:prstGeom>
        </p:spPr>
      </p:pic>
      <p:graphicFrame>
        <p:nvGraphicFramePr>
          <p:cNvPr id="7" name="Gráfico 6">
            <a:extLst>
              <a:ext uri="{FF2B5EF4-FFF2-40B4-BE49-F238E27FC236}">
                <a16:creationId xmlns:a16="http://schemas.microsoft.com/office/drawing/2014/main" id="{01F18BC5-D210-435B-BD21-0D018588D4FE}"/>
              </a:ext>
            </a:extLst>
          </p:cNvPr>
          <p:cNvGraphicFramePr>
            <a:graphicFrameLocks/>
          </p:cNvGraphicFramePr>
          <p:nvPr/>
        </p:nvGraphicFramePr>
        <p:xfrm>
          <a:off x="5549207" y="1396538"/>
          <a:ext cx="5606473" cy="409384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586863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D600695-9E63-0EA6-8D9B-23B6407AAC17}"/>
              </a:ext>
            </a:extLst>
          </p:cNvPr>
          <p:cNvPicPr>
            <a:picLocks noChangeAspect="1"/>
          </p:cNvPicPr>
          <p:nvPr/>
        </p:nvPicPr>
        <p:blipFill>
          <a:blip r:embed="rId3"/>
          <a:stretch>
            <a:fillRect/>
          </a:stretch>
        </p:blipFill>
        <p:spPr>
          <a:xfrm>
            <a:off x="838201" y="365125"/>
            <a:ext cx="2347163" cy="871804"/>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199" y="1392573"/>
            <a:ext cx="4148051" cy="4784391"/>
          </a:xfrm>
        </p:spPr>
        <p:txBody>
          <a:bodyPr>
            <a:normAutofit fontScale="92500" lnSpcReduction="10000"/>
          </a:bodyPr>
          <a:lstStyle/>
          <a:p>
            <a:pPr algn="just"/>
            <a:r>
              <a:rPr lang="es-MX" sz="1600" dirty="0"/>
              <a:t>La Coordinación General de Asesores a nivel </a:t>
            </a:r>
            <a:r>
              <a:rPr lang="es-MX" sz="1600" b="1" dirty="0"/>
              <a:t>ACTIVIDADES</a:t>
            </a:r>
            <a:r>
              <a:rPr lang="es-MX" sz="1600" dirty="0"/>
              <a:t> cerró el tercer trimestre cumpliendo la meta establecida en cinco actividades.</a:t>
            </a:r>
          </a:p>
          <a:p>
            <a:pPr algn="just"/>
            <a:r>
              <a:rPr lang="es-MX" sz="1600" dirty="0"/>
              <a:t>En </a:t>
            </a:r>
            <a:r>
              <a:rPr lang="es-MX" sz="1600" b="1" dirty="0"/>
              <a:t>reuniones con la administración pública municipal, </a:t>
            </a:r>
            <a:r>
              <a:rPr lang="es-MX" sz="1600" dirty="0"/>
              <a:t>se obtuvo el 100% de cumplimiento de su meta.</a:t>
            </a:r>
          </a:p>
          <a:p>
            <a:pPr algn="just"/>
            <a:r>
              <a:rPr lang="es-MX" sz="1600" dirty="0"/>
              <a:t>En </a:t>
            </a:r>
            <a:r>
              <a:rPr lang="es-MX" sz="1600" b="1" dirty="0"/>
              <a:t>Mesas de Trabajo con Cámaras Celebradas</a:t>
            </a:r>
            <a:r>
              <a:rPr lang="es-MX" sz="1600" dirty="0"/>
              <a:t>, se mantiene cumplimiento de su meta ya que se planearon 3 mesas de trabajo para el trimestre en curso.</a:t>
            </a:r>
          </a:p>
          <a:p>
            <a:pPr algn="just"/>
            <a:r>
              <a:rPr lang="es-MX" sz="1600" dirty="0"/>
              <a:t>En </a:t>
            </a:r>
            <a:r>
              <a:rPr lang="es-MX" sz="1600" b="1" dirty="0"/>
              <a:t>Reuniones con dependencias estatales y federales realizadas</a:t>
            </a:r>
            <a:r>
              <a:rPr lang="es-MX" sz="1600" dirty="0"/>
              <a:t>, se obtuvo el 100% de cumplimiento de su meta..</a:t>
            </a:r>
          </a:p>
          <a:p>
            <a:pPr algn="just"/>
            <a:r>
              <a:rPr lang="es-MX" sz="1600" dirty="0"/>
              <a:t>En </a:t>
            </a:r>
            <a:r>
              <a:rPr lang="es-MX" sz="1600" b="1" dirty="0"/>
              <a:t>Reuniones con Sociedad civil y ciudadanía realizadas</a:t>
            </a:r>
            <a:r>
              <a:rPr lang="es-MX" sz="1600" dirty="0"/>
              <a:t>, se aumento el cumplimiento de su meta ya que se planearon 8  reuniones y se realizaron 12 para el trimestre en curso.</a:t>
            </a:r>
          </a:p>
          <a:p>
            <a:pPr algn="just"/>
            <a:r>
              <a:rPr lang="es-MX" sz="1600" dirty="0"/>
              <a:t>En </a:t>
            </a:r>
            <a:r>
              <a:rPr lang="es-MX" sz="1600" b="1" dirty="0"/>
              <a:t>Ejecución de proyectos estratégicos</a:t>
            </a:r>
            <a:r>
              <a:rPr lang="es-MX" sz="1600" dirty="0"/>
              <a:t>, se obtuvo un avance del 100% de cumplimiento de su meta ya que no se reporta proyectos nuevos solo avances.</a:t>
            </a:r>
          </a:p>
          <a:p>
            <a:pPr algn="just"/>
            <a:endParaRPr lang="es-MX" sz="1600" dirty="0"/>
          </a:p>
        </p:txBody>
      </p:sp>
      <p:graphicFrame>
        <p:nvGraphicFramePr>
          <p:cNvPr id="9" name="Gráfico 8">
            <a:extLst>
              <a:ext uri="{FF2B5EF4-FFF2-40B4-BE49-F238E27FC236}">
                <a16:creationId xmlns:a16="http://schemas.microsoft.com/office/drawing/2014/main" id="{E9C54E73-842D-4839-BAE4-803B90E5B472}"/>
              </a:ext>
            </a:extLst>
          </p:cNvPr>
          <p:cNvGraphicFramePr>
            <a:graphicFrameLocks/>
          </p:cNvGraphicFramePr>
          <p:nvPr/>
        </p:nvGraphicFramePr>
        <p:xfrm>
          <a:off x="5511338" y="1392573"/>
          <a:ext cx="6168044" cy="441085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256292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050" name="Picture 2" descr="https://lh7-rt.googleusercontent.com/docsz/AD_4nXevW559mA6HdM85llqjxDGPLHD8sHenSN_E3ARJ5XqesKljFIBrpGP8goq25BAhNIPIxhoGIzzSd1CBJ5jAWLT_qDJIAG1mR9CcMd1xo5Cl0n1tgN02SCN5L-SyD1g_fT6jBVUtaMPmNJsDFgq2WKufwBSdloH-77WBS48iwg?key=qGZNEcdLuqGS9BHjFPONO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5968" y="1637604"/>
            <a:ext cx="2967644" cy="25270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lh7-rt.googleusercontent.com/docsz/AD_4nXdnedzmtolx92x0DTES0z3sox82A512_mAU4HG7Cv7OzhnzxF7hX7WfoEgfj0dXqCxoE8xqFQYXB0eKuEUbaVdjCkZcw5ZGc38AYbIaVXq7Gnqi85HMKzXL-q3xDl84d4TO1ux-v5TYBROHMBx1ZGbkuiEBbhWOsKKxHhq7Aw?key=qGZNEcdLuqGS9BHjFPONO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 y="1637605"/>
            <a:ext cx="3948545" cy="25270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lh7-rt.googleusercontent.com/docsz/AD_4nXf_AgKS_aX97NHsUsxCkBKqzxltuncKrTTwr9WTXc2caGsDfNnhlUIwStY4tDTSqc3FfanZpVXC18h6y-NpngS-YtRGqMByg2DbvC6sZ5rKjbG14etSNW9Lngn77uTIaIVWAtOoi06HKyvNEG3iuCUe80vCKb1erottcxCF3w?key=qGZNEcdLuqGS9BHjFPONO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9149" y="1637605"/>
            <a:ext cx="4189615" cy="497101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lh7-rt.googleusercontent.com/docsz/AD_4nXeIf70zlzCUCU6dLLb1lOA15j3qVblSkEE30-IrwUxf5g_ZZ7Pn7Q48WoI7QlJfN9Mu0gpajSy87WM3DjqB_8UzE6jieOZ9uWd4J5rjyFcbBzJQTPd2KPAkl-yMIVG6xG5b6skx-PEOxt0IU98UFDevlbj7h2QyCQEyAihbxw?key=qGZNEcdLuqGS9BHjFPONO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 y="4313872"/>
            <a:ext cx="3948545" cy="22947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8"/>
          <a:stretch>
            <a:fillRect/>
          </a:stretch>
        </p:blipFill>
        <p:spPr>
          <a:xfrm>
            <a:off x="4515968" y="4389821"/>
            <a:ext cx="2948861" cy="2218797"/>
          </a:xfrm>
          <a:prstGeom prst="rect">
            <a:avLst/>
          </a:prstGeom>
        </p:spPr>
      </p:pic>
    </p:spTree>
    <p:extLst>
      <p:ext uri="{BB962C8B-B14F-4D97-AF65-F5344CB8AC3E}">
        <p14:creationId xmlns:p14="http://schemas.microsoft.com/office/powerpoint/2010/main" val="28535970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 name="Imagen 1"/>
          <p:cNvPicPr>
            <a:picLocks noChangeAspect="1"/>
          </p:cNvPicPr>
          <p:nvPr/>
        </p:nvPicPr>
        <p:blipFill>
          <a:blip r:embed="rId4"/>
          <a:stretch>
            <a:fillRect/>
          </a:stretch>
        </p:blipFill>
        <p:spPr>
          <a:xfrm>
            <a:off x="465513" y="1745358"/>
            <a:ext cx="3807227" cy="2103434"/>
          </a:xfrm>
          <a:prstGeom prst="rect">
            <a:avLst/>
          </a:prstGeom>
        </p:spPr>
      </p:pic>
      <p:pic>
        <p:nvPicPr>
          <p:cNvPr id="6" name="Imagen 5"/>
          <p:cNvPicPr>
            <a:picLocks noChangeAspect="1"/>
          </p:cNvPicPr>
          <p:nvPr/>
        </p:nvPicPr>
        <p:blipFill>
          <a:blip r:embed="rId5"/>
          <a:stretch>
            <a:fillRect/>
          </a:stretch>
        </p:blipFill>
        <p:spPr>
          <a:xfrm>
            <a:off x="6260317" y="4097861"/>
            <a:ext cx="2567334" cy="2103434"/>
          </a:xfrm>
          <a:prstGeom prst="rect">
            <a:avLst/>
          </a:prstGeom>
        </p:spPr>
      </p:pic>
      <p:pic>
        <p:nvPicPr>
          <p:cNvPr id="8" name="Imagen 7"/>
          <p:cNvPicPr>
            <a:picLocks noChangeAspect="1"/>
          </p:cNvPicPr>
          <p:nvPr/>
        </p:nvPicPr>
        <p:blipFill>
          <a:blip r:embed="rId6"/>
          <a:stretch>
            <a:fillRect/>
          </a:stretch>
        </p:blipFill>
        <p:spPr>
          <a:xfrm>
            <a:off x="4563688" y="1703443"/>
            <a:ext cx="3906981" cy="2103434"/>
          </a:xfrm>
          <a:prstGeom prst="rect">
            <a:avLst/>
          </a:prstGeom>
        </p:spPr>
      </p:pic>
      <p:pic>
        <p:nvPicPr>
          <p:cNvPr id="12" name="Imagen 11"/>
          <p:cNvPicPr>
            <a:picLocks noChangeAspect="1"/>
          </p:cNvPicPr>
          <p:nvPr/>
        </p:nvPicPr>
        <p:blipFill>
          <a:blip r:embed="rId7"/>
          <a:stretch>
            <a:fillRect/>
          </a:stretch>
        </p:blipFill>
        <p:spPr>
          <a:xfrm>
            <a:off x="8611985" y="1683013"/>
            <a:ext cx="3100648" cy="2228125"/>
          </a:xfrm>
          <a:prstGeom prst="rect">
            <a:avLst/>
          </a:prstGeom>
        </p:spPr>
      </p:pic>
      <p:pic>
        <p:nvPicPr>
          <p:cNvPr id="1026" name="Picture 2" descr="https://lh7-rt.googleusercontent.com/docsz/AD_4nXf8-8olcYhiKWY-0f9Qqo7GnxyCyL2XRbXa5N6D4KoUU4p2mroj91IPaGwCKv4Zst5xX6v86f0w7MDIuaJXUdkAce0nXeejDCqZPHXpRFrIiqxw6czW-YFeRS11QfV-3Bg4ip2ep4fmNYVAcKMgY0XYL9g2I2B7z2wq_p0g?key=X6wNKZRLzUYpQLquzIRp1g"/>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585161" y="4097861"/>
            <a:ext cx="2618509" cy="2103434"/>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p:cNvPicPr>
            <a:picLocks noChangeAspect="1"/>
          </p:cNvPicPr>
          <p:nvPr/>
        </p:nvPicPr>
        <p:blipFill rotWithShape="1">
          <a:blip r:embed="rId9" cstate="hqprint">
            <a:extLst>
              <a:ext uri="{28A0092B-C50C-407E-A947-70E740481C1C}">
                <a14:useLocalDpi xmlns:a14="http://schemas.microsoft.com/office/drawing/2010/main" val="0"/>
              </a:ext>
            </a:extLst>
          </a:blip>
          <a:srcRect l="39616" b="51298"/>
          <a:stretch/>
        </p:blipFill>
        <p:spPr>
          <a:xfrm flipH="1">
            <a:off x="3682537" y="4097861"/>
            <a:ext cx="2485506" cy="2103434"/>
          </a:xfrm>
          <a:prstGeom prst="rect">
            <a:avLst/>
          </a:prstGeom>
        </p:spPr>
      </p:pic>
      <p:pic>
        <p:nvPicPr>
          <p:cNvPr id="20" name="Imagen 19"/>
          <p:cNvPicPr>
            <a:picLocks noChangeAspect="1"/>
          </p:cNvPicPr>
          <p:nvPr/>
        </p:nvPicPr>
        <p:blipFill rotWithShape="1">
          <a:blip r:embed="rId10" cstate="hqprint">
            <a:extLst>
              <a:ext uri="{28A0092B-C50C-407E-A947-70E740481C1C}">
                <a14:useLocalDpi xmlns:a14="http://schemas.microsoft.com/office/drawing/2010/main" val="0"/>
              </a:ext>
            </a:extLst>
          </a:blip>
          <a:srcRect l="18389" t="43507" r="46060" b="-6169"/>
          <a:stretch/>
        </p:blipFill>
        <p:spPr>
          <a:xfrm flipH="1">
            <a:off x="9161928" y="4097861"/>
            <a:ext cx="2518756" cy="2386066"/>
          </a:xfrm>
          <a:prstGeom prst="rect">
            <a:avLst/>
          </a:prstGeom>
        </p:spPr>
      </p:pic>
    </p:spTree>
    <p:extLst>
      <p:ext uri="{BB962C8B-B14F-4D97-AF65-F5344CB8AC3E}">
        <p14:creationId xmlns:p14="http://schemas.microsoft.com/office/powerpoint/2010/main" val="30729089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E8AC859-9D63-AC54-964C-D42EBE96A2A8}"/>
              </a:ext>
            </a:extLst>
          </p:cNvPr>
          <p:cNvPicPr>
            <a:picLocks noChangeAspect="1"/>
          </p:cNvPicPr>
          <p:nvPr/>
        </p:nvPicPr>
        <p:blipFill>
          <a:blip r:embed="rId2"/>
          <a:stretch>
            <a:fillRect/>
          </a:stretch>
        </p:blipFill>
        <p:spPr>
          <a:xfrm>
            <a:off x="838200" y="395582"/>
            <a:ext cx="2085013" cy="908383"/>
          </a:xfrm>
          <a:prstGeom prst="rect">
            <a:avLst/>
          </a:prstGeom>
        </p:spPr>
      </p:pic>
      <p:sp>
        <p:nvSpPr>
          <p:cNvPr id="3" name="Marcador de contenido 2">
            <a:extLst>
              <a:ext uri="{FF2B5EF4-FFF2-40B4-BE49-F238E27FC236}">
                <a16:creationId xmlns:a16="http://schemas.microsoft.com/office/drawing/2014/main" id="{AA6C9C70-8E58-12B8-BBF2-DEB1D8F554DA}"/>
              </a:ext>
            </a:extLst>
          </p:cNvPr>
          <p:cNvSpPr>
            <a:spLocks noGrp="1"/>
          </p:cNvSpPr>
          <p:nvPr>
            <p:ph sz="half" idx="1"/>
          </p:nvPr>
        </p:nvSpPr>
        <p:spPr/>
        <p:txBody>
          <a:bodyPr>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La Unidad de Transparencia entrega mediante su COMPONENTE solicitudes de acceso a la información pública y el cumplimiento de las obligaciones de cargadas en la Plataforma </a:t>
            </a:r>
            <a:r>
              <a:rPr lang="es-MX" sz="1600" b="1" dirty="0">
                <a:solidFill>
                  <a:prstClr val="black"/>
                </a:solidFill>
                <a:latin typeface="Calibri" panose="020F0502020204030204"/>
              </a:rPr>
              <a:t>N</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acional de Transparencia.</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Lo realiza por medio de 2 indicadores: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En el </a:t>
            </a:r>
            <a:r>
              <a:rPr lang="es-MX" sz="1800" dirty="0">
                <a:solidFill>
                  <a:prstClr val="black"/>
                </a:solidFill>
                <a:latin typeface="Calibri" panose="020F0502020204030204"/>
              </a:rPr>
              <a:t>segundo</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trimestre se generaron 155 solicitudes de acceso a la información pública de 122, lo que representó un avance trimestral del 127.05%</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En el </a:t>
            </a:r>
            <a:r>
              <a:rPr lang="es-MX" sz="1800" dirty="0">
                <a:solidFill>
                  <a:prstClr val="black"/>
                </a:solidFill>
                <a:latin typeface="Calibri" panose="020F0502020204030204"/>
              </a:rPr>
              <a:t>segundo</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trimestre se generó 42 cumplimientos de obligaciones de 44 programadas, lo que representó un avance trimestral del </a:t>
            </a:r>
            <a:r>
              <a:rPr lang="es-MX" sz="1800" dirty="0">
                <a:solidFill>
                  <a:prstClr val="black"/>
                </a:solidFill>
                <a:latin typeface="Calibri" panose="020F0502020204030204"/>
              </a:rPr>
              <a:t>95.45</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aphicFrame>
        <p:nvGraphicFramePr>
          <p:cNvPr id="11" name="Gráfico 10">
            <a:extLst>
              <a:ext uri="{FF2B5EF4-FFF2-40B4-BE49-F238E27FC236}">
                <a16:creationId xmlns:a16="http://schemas.microsoft.com/office/drawing/2014/main" id="{0F974089-5359-4B88-A150-B3C4A4B87D8E}"/>
              </a:ext>
            </a:extLst>
          </p:cNvPr>
          <p:cNvGraphicFramePr>
            <a:graphicFrameLocks/>
          </p:cNvGraphicFramePr>
          <p:nvPr>
            <p:extLst>
              <p:ext uri="{D42A27DB-BD31-4B8C-83A1-F6EECF244321}">
                <p14:modId xmlns:p14="http://schemas.microsoft.com/office/powerpoint/2010/main" val="963646870"/>
              </p:ext>
            </p:extLst>
          </p:nvPr>
        </p:nvGraphicFramePr>
        <p:xfrm>
          <a:off x="6172200" y="550488"/>
          <a:ext cx="5249333" cy="30409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Gráfico 11">
            <a:extLst>
              <a:ext uri="{FF2B5EF4-FFF2-40B4-BE49-F238E27FC236}">
                <a16:creationId xmlns:a16="http://schemas.microsoft.com/office/drawing/2014/main" id="{4EC07C73-793C-466B-BCC4-E26165131C32}"/>
              </a:ext>
            </a:extLst>
          </p:cNvPr>
          <p:cNvGraphicFramePr>
            <a:graphicFrameLocks/>
          </p:cNvGraphicFramePr>
          <p:nvPr>
            <p:extLst>
              <p:ext uri="{D42A27DB-BD31-4B8C-83A1-F6EECF244321}">
                <p14:modId xmlns:p14="http://schemas.microsoft.com/office/powerpoint/2010/main" val="1472396848"/>
              </p:ext>
            </p:extLst>
          </p:nvPr>
        </p:nvGraphicFramePr>
        <p:xfrm>
          <a:off x="6172200" y="4087965"/>
          <a:ext cx="5181600" cy="26345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947927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B629478-A3AC-13A3-B0B0-442D2430FDA8}"/>
              </a:ext>
            </a:extLst>
          </p:cNvPr>
          <p:cNvPicPr>
            <a:picLocks noChangeAspect="1"/>
          </p:cNvPicPr>
          <p:nvPr/>
        </p:nvPicPr>
        <p:blipFill>
          <a:blip r:embed="rId3"/>
          <a:stretch>
            <a:fillRect/>
          </a:stretch>
        </p:blipFill>
        <p:spPr>
          <a:xfrm>
            <a:off x="914400" y="226845"/>
            <a:ext cx="2085013" cy="908383"/>
          </a:xfrm>
          <a:prstGeom prst="rect">
            <a:avLst/>
          </a:prstGeom>
        </p:spPr>
      </p:pic>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249960"/>
            <a:ext cx="5181600" cy="4927003"/>
          </a:xfrm>
        </p:spPr>
        <p:txBody>
          <a:bodyPr>
            <a:noAutofit/>
          </a:bodyPr>
          <a:lstStyle/>
          <a:p>
            <a:pPr algn="just"/>
            <a:r>
              <a:rPr lang="es-MX" sz="1600" dirty="0"/>
              <a:t>La Unidad de Transparencia a nivel </a:t>
            </a:r>
            <a:r>
              <a:rPr lang="es-MX" sz="1600" b="1" dirty="0"/>
              <a:t>ACTIVIDADES</a:t>
            </a:r>
            <a:r>
              <a:rPr lang="es-MX" sz="1600" dirty="0"/>
              <a:t> cerró el segundo trimestre superando la meta establecida en cuatro actividades.</a:t>
            </a:r>
          </a:p>
          <a:p>
            <a:pPr algn="just"/>
            <a:r>
              <a:rPr lang="es-MX" sz="1600" dirty="0"/>
              <a:t>En </a:t>
            </a:r>
            <a:r>
              <a:rPr lang="es-MX" sz="1600" b="1" dirty="0"/>
              <a:t>recepción de evidencias para el portal municipal</a:t>
            </a:r>
            <a:r>
              <a:rPr lang="es-MX" sz="1600" dirty="0"/>
              <a:t>, obtuvo un avance del 104.55% de cumplimiento de su meta, derivado que se han podido tener las evidencias en tiempo para lograr la meta. </a:t>
            </a:r>
          </a:p>
          <a:p>
            <a:pPr algn="just"/>
            <a:r>
              <a:rPr lang="es-MX" sz="1600" dirty="0"/>
              <a:t>En </a:t>
            </a:r>
            <a:r>
              <a:rPr lang="es-MX" sz="1600" b="1" dirty="0"/>
              <a:t>actividades de capacitación</a:t>
            </a:r>
            <a:r>
              <a:rPr lang="es-MX" sz="1600" dirty="0"/>
              <a:t>, obtuvo un avance del 25% de cumplimiento de su meta</a:t>
            </a:r>
          </a:p>
          <a:p>
            <a:pPr algn="just"/>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sujetos obligados con aviso de privacidad</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obtuvo un avance del </a:t>
            </a:r>
            <a:r>
              <a:rPr lang="es-MX" sz="1400" dirty="0">
                <a:solidFill>
                  <a:prstClr val="black"/>
                </a:solidFill>
                <a:latin typeface="Calibri" panose="020F0502020204030204"/>
              </a:rPr>
              <a:t>25</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de cumplimiento de su meta, derivado a la actualización de los avisos de privacidad.</a:t>
            </a:r>
            <a:endParaRPr lang="es-MX" sz="1600" dirty="0"/>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atención a solicitudes de derecho A.R.C.O.P.</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obtuvo un avance del % 100 de cumplimiento de su meta.</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Inconformidades</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obtuvo un avance del 1,633.33% de cumplimiento de su meta.</a:t>
            </a:r>
          </a:p>
        </p:txBody>
      </p:sp>
      <p:graphicFrame>
        <p:nvGraphicFramePr>
          <p:cNvPr id="10" name="Marcador de contenido 9">
            <a:extLst>
              <a:ext uri="{FF2B5EF4-FFF2-40B4-BE49-F238E27FC236}">
                <a16:creationId xmlns:a16="http://schemas.microsoft.com/office/drawing/2014/main" id="{664BD521-A7C7-4C30-861F-B9AB673D4797}"/>
              </a:ext>
            </a:extLst>
          </p:cNvPr>
          <p:cNvGraphicFramePr>
            <a:graphicFrameLocks noGrp="1"/>
          </p:cNvGraphicFramePr>
          <p:nvPr>
            <p:ph sz="half" idx="2"/>
            <p:extLst>
              <p:ext uri="{D42A27DB-BD31-4B8C-83A1-F6EECF244321}">
                <p14:modId xmlns:p14="http://schemas.microsoft.com/office/powerpoint/2010/main" val="1468022825"/>
              </p:ext>
            </p:extLst>
          </p:nvPr>
        </p:nvGraphicFramePr>
        <p:xfrm>
          <a:off x="6172202" y="1007533"/>
          <a:ext cx="5782733" cy="46275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523886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B629478-A3AC-13A3-B0B0-442D2430FDA8}"/>
              </a:ext>
            </a:extLst>
          </p:cNvPr>
          <p:cNvPicPr>
            <a:picLocks noChangeAspect="1"/>
          </p:cNvPicPr>
          <p:nvPr/>
        </p:nvPicPr>
        <p:blipFill>
          <a:blip r:embed="rId3"/>
          <a:stretch>
            <a:fillRect/>
          </a:stretch>
        </p:blipFill>
        <p:spPr>
          <a:xfrm>
            <a:off x="838200" y="500062"/>
            <a:ext cx="2085013" cy="908383"/>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50006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08445"/>
            <a:ext cx="5181600" cy="4768518"/>
          </a:xfrm>
        </p:spPr>
        <p:txBody>
          <a:bodyPr>
            <a:noAutofit/>
          </a:bodyPr>
          <a:lstStyle/>
          <a:p>
            <a:pPr algn="just"/>
            <a:r>
              <a:rPr lang="es-MX" sz="1400" dirty="0"/>
              <a:t>La Unidad de Transparencia a nivel </a:t>
            </a:r>
            <a:r>
              <a:rPr lang="es-MX" sz="1400" b="1" dirty="0"/>
              <a:t>ACTIVIDADES</a:t>
            </a:r>
            <a:r>
              <a:rPr lang="es-MX" sz="1400" dirty="0"/>
              <a:t> cerró el segundo trimestre por debajo de la meta establecida en tres actividades.</a:t>
            </a:r>
          </a:p>
          <a:p>
            <a:pPr algn="just"/>
            <a:r>
              <a:rPr lang="es-MX" sz="1400" dirty="0"/>
              <a:t>En </a:t>
            </a:r>
            <a:r>
              <a:rPr lang="es-MX" sz="1400" b="1" dirty="0"/>
              <a:t>denuncias solventadas por tratamiento indebido</a:t>
            </a:r>
            <a:r>
              <a:rPr lang="es-MX" sz="1400" dirty="0"/>
              <a:t>, obtuvo un avance del 0.00% de cumplimiento de su meta, derivado que no se tiene un control acerca de las denuncias que los usuarios pudieran hacer en contra de las inconsistencias/falta en la información (a su consideración) dentro de  la plataforma de transparencia.</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En </a:t>
            </a:r>
            <a:r>
              <a:rPr kumimoji="0" lang="es-MX" sz="1400" b="1" i="0" u="none" strike="noStrike" kern="1200" cap="none" spc="0" normalizeH="0" baseline="0" noProof="0" dirty="0">
                <a:ln>
                  <a:noFill/>
                </a:ln>
                <a:solidFill>
                  <a:prstClr val="black"/>
                </a:solidFill>
                <a:effectLst/>
                <a:uLnTx/>
                <a:uFillTx/>
                <a:latin typeface="Calibri" panose="020F0502020204030204"/>
                <a:ea typeface="+mn-ea"/>
                <a:cs typeface="+mn-cs"/>
              </a:rPr>
              <a:t>denuncias solventadas en los portales de transparencia</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obtuvo un avance del </a:t>
            </a:r>
            <a:r>
              <a:rPr lang="es-MX" sz="1400" dirty="0">
                <a:solidFill>
                  <a:prstClr val="black"/>
                </a:solidFill>
                <a:latin typeface="Calibri" panose="020F0502020204030204"/>
              </a:rPr>
              <a:t>100</a:t>
            </a:r>
            <a:r>
              <a:rPr kumimoji="0" lang="es-MX" sz="1400" b="0" i="0" u="none" strike="noStrike" kern="1200" cap="none" spc="0" normalizeH="0" baseline="0" noProof="0" dirty="0">
                <a:ln>
                  <a:noFill/>
                </a:ln>
                <a:solidFill>
                  <a:prstClr val="black"/>
                </a:solidFill>
                <a:effectLst/>
                <a:uLnTx/>
                <a:uFillTx/>
                <a:latin typeface="Calibri" panose="020F0502020204030204"/>
                <a:ea typeface="+mn-ea"/>
                <a:cs typeface="+mn-cs"/>
              </a:rPr>
              <a:t>% de cumplimiento de su meta, derivado que no se presentaron denuncias por parte de los usuarios dentro de  la plataforma de transparencia.</a:t>
            </a:r>
          </a:p>
          <a:p>
            <a:pPr algn="just"/>
            <a:r>
              <a:rPr lang="es-MX" sz="1400" dirty="0">
                <a:solidFill>
                  <a:prstClr val="black"/>
                </a:solidFill>
              </a:rPr>
              <a:t>En </a:t>
            </a:r>
            <a:r>
              <a:rPr lang="es-MX" sz="1400" b="1" dirty="0">
                <a:solidFill>
                  <a:prstClr val="black"/>
                </a:solidFill>
              </a:rPr>
              <a:t>actividades de difusión</a:t>
            </a:r>
            <a:r>
              <a:rPr lang="es-MX" sz="1400" dirty="0">
                <a:solidFill>
                  <a:prstClr val="black"/>
                </a:solidFill>
              </a:rPr>
              <a:t>, obtuvo un avance del 75% de cumplimiento de su meta, derivado a la veda electoral se disminuyeron las pláticas en escuelas.</a:t>
            </a:r>
            <a:endParaRPr lang="es-MX" sz="1400" dirty="0"/>
          </a:p>
        </p:txBody>
      </p:sp>
      <p:graphicFrame>
        <p:nvGraphicFramePr>
          <p:cNvPr id="11" name="Marcador de contenido 10">
            <a:extLst>
              <a:ext uri="{FF2B5EF4-FFF2-40B4-BE49-F238E27FC236}">
                <a16:creationId xmlns:a16="http://schemas.microsoft.com/office/drawing/2014/main" id="{6E78DB2A-7824-4177-8A41-72755B134AF1}"/>
              </a:ext>
            </a:extLst>
          </p:cNvPr>
          <p:cNvGraphicFramePr>
            <a:graphicFrameLocks noGrp="1"/>
          </p:cNvGraphicFramePr>
          <p:nvPr>
            <p:ph sz="half" idx="2"/>
            <p:extLst>
              <p:ext uri="{D42A27DB-BD31-4B8C-83A1-F6EECF244321}">
                <p14:modId xmlns:p14="http://schemas.microsoft.com/office/powerpoint/2010/main" val="3433105406"/>
              </p:ext>
            </p:extLst>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897070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0" name="Imagen 9">
            <a:extLst>
              <a:ext uri="{FF2B5EF4-FFF2-40B4-BE49-F238E27FC236}">
                <a16:creationId xmlns:a16="http://schemas.microsoft.com/office/drawing/2014/main" id="{83213A79-3D7B-13CD-932D-E708BC3779D8}"/>
              </a:ext>
            </a:extLst>
          </p:cNvPr>
          <p:cNvPicPr>
            <a:picLocks noChangeAspect="1"/>
          </p:cNvPicPr>
          <p:nvPr/>
        </p:nvPicPr>
        <p:blipFill>
          <a:blip r:embed="rId4"/>
          <a:stretch>
            <a:fillRect/>
          </a:stretch>
        </p:blipFill>
        <p:spPr>
          <a:xfrm>
            <a:off x="6996113" y="4223084"/>
            <a:ext cx="2880000" cy="2160000"/>
          </a:xfrm>
          <a:prstGeom prst="rect">
            <a:avLst/>
          </a:prstGeom>
        </p:spPr>
      </p:pic>
      <p:pic>
        <p:nvPicPr>
          <p:cNvPr id="12" name="Imagen 11">
            <a:extLst>
              <a:ext uri="{FF2B5EF4-FFF2-40B4-BE49-F238E27FC236}">
                <a16:creationId xmlns:a16="http://schemas.microsoft.com/office/drawing/2014/main" id="{F2888BC7-A26C-7BAD-7C4C-79550F6E9BB9}"/>
              </a:ext>
            </a:extLst>
          </p:cNvPr>
          <p:cNvPicPr>
            <a:picLocks noChangeAspect="1"/>
          </p:cNvPicPr>
          <p:nvPr/>
        </p:nvPicPr>
        <p:blipFill>
          <a:blip r:embed="rId5"/>
          <a:stretch>
            <a:fillRect/>
          </a:stretch>
        </p:blipFill>
        <p:spPr>
          <a:xfrm>
            <a:off x="2274602" y="4223084"/>
            <a:ext cx="3839568" cy="2160000"/>
          </a:xfrm>
          <a:prstGeom prst="rect">
            <a:avLst/>
          </a:prstGeom>
        </p:spPr>
      </p:pic>
      <p:pic>
        <p:nvPicPr>
          <p:cNvPr id="14" name="Imagen 13">
            <a:extLst>
              <a:ext uri="{FF2B5EF4-FFF2-40B4-BE49-F238E27FC236}">
                <a16:creationId xmlns:a16="http://schemas.microsoft.com/office/drawing/2014/main" id="{42E08F2F-4BC3-2336-0050-46F1F3F18F16}"/>
              </a:ext>
            </a:extLst>
          </p:cNvPr>
          <p:cNvPicPr>
            <a:picLocks noChangeAspect="1"/>
          </p:cNvPicPr>
          <p:nvPr/>
        </p:nvPicPr>
        <p:blipFill rotWithShape="1">
          <a:blip r:embed="rId6"/>
          <a:srcRect l="24992"/>
          <a:stretch/>
        </p:blipFill>
        <p:spPr>
          <a:xfrm>
            <a:off x="8616674" y="1641277"/>
            <a:ext cx="2880001" cy="2160000"/>
          </a:xfrm>
          <a:prstGeom prst="rect">
            <a:avLst/>
          </a:prstGeom>
        </p:spPr>
      </p:pic>
      <p:pic>
        <p:nvPicPr>
          <p:cNvPr id="16" name="Imagen 15">
            <a:extLst>
              <a:ext uri="{FF2B5EF4-FFF2-40B4-BE49-F238E27FC236}">
                <a16:creationId xmlns:a16="http://schemas.microsoft.com/office/drawing/2014/main" id="{21ABCF46-4F69-1CD0-71EF-2B0514308EB2}"/>
              </a:ext>
            </a:extLst>
          </p:cNvPr>
          <p:cNvPicPr>
            <a:picLocks noChangeAspect="1"/>
          </p:cNvPicPr>
          <p:nvPr/>
        </p:nvPicPr>
        <p:blipFill rotWithShape="1">
          <a:blip r:embed="rId7"/>
          <a:srcRect r="25000"/>
          <a:stretch/>
        </p:blipFill>
        <p:spPr>
          <a:xfrm>
            <a:off x="695325" y="1641277"/>
            <a:ext cx="2880000" cy="2160000"/>
          </a:xfrm>
          <a:prstGeom prst="rect">
            <a:avLst/>
          </a:prstGeom>
        </p:spPr>
      </p:pic>
      <p:pic>
        <p:nvPicPr>
          <p:cNvPr id="18" name="Imagen 17">
            <a:extLst>
              <a:ext uri="{FF2B5EF4-FFF2-40B4-BE49-F238E27FC236}">
                <a16:creationId xmlns:a16="http://schemas.microsoft.com/office/drawing/2014/main" id="{26E18BA0-7402-5622-6E24-A69339AF566A}"/>
              </a:ext>
            </a:extLst>
          </p:cNvPr>
          <p:cNvPicPr>
            <a:picLocks noChangeAspect="1"/>
          </p:cNvPicPr>
          <p:nvPr/>
        </p:nvPicPr>
        <p:blipFill>
          <a:blip r:embed="rId8"/>
          <a:stretch>
            <a:fillRect/>
          </a:stretch>
        </p:blipFill>
        <p:spPr>
          <a:xfrm>
            <a:off x="4175906" y="1641277"/>
            <a:ext cx="3840186" cy="2160000"/>
          </a:xfrm>
          <a:prstGeom prst="rect">
            <a:avLst/>
          </a:prstGeom>
        </p:spPr>
      </p:pic>
    </p:spTree>
    <p:extLst>
      <p:ext uri="{BB962C8B-B14F-4D97-AF65-F5344CB8AC3E}">
        <p14:creationId xmlns:p14="http://schemas.microsoft.com/office/powerpoint/2010/main" val="448175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48101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46589" y="1825625"/>
            <a:ext cx="5181600" cy="4351338"/>
          </a:xfrm>
        </p:spPr>
        <p:txBody>
          <a:bodyPr>
            <a:normAutofit/>
          </a:bodyPr>
          <a:lstStyle/>
          <a:p>
            <a:pPr algn="just"/>
            <a:r>
              <a:rPr lang="es-MX" sz="1800" dirty="0"/>
              <a:t>La Secretaría Particular a nivel </a:t>
            </a:r>
            <a:r>
              <a:rPr lang="es-MX" sz="1800" b="1" dirty="0"/>
              <a:t>ACTIVIDADES</a:t>
            </a:r>
            <a:r>
              <a:rPr lang="es-MX" sz="1800" dirty="0"/>
              <a:t> cerró el tercer trimestre superando la meta establecida en peticiones atendidas.</a:t>
            </a:r>
          </a:p>
          <a:p>
            <a:pPr algn="just"/>
            <a:r>
              <a:rPr lang="es-MX" sz="1800" dirty="0"/>
              <a:t>La Secretaría Particular obtuvo un avance del 91.96% de cumplimiento de su meta, con la atención de 526 solicitudes en gestiones por parte de la ciudadanía.</a:t>
            </a:r>
          </a:p>
          <a:p>
            <a:pPr algn="just"/>
            <a:r>
              <a:rPr lang="es-MX" sz="1700" dirty="0"/>
              <a:t>La Secretaría Particular obtuvo un avance del 132% de cumplimiento de su meta en audiencias atendidas.</a:t>
            </a:r>
          </a:p>
          <a:p>
            <a:pPr marL="0" indent="0" algn="just">
              <a:buNone/>
            </a:pPr>
            <a:endParaRPr lang="es-MX" dirty="0"/>
          </a:p>
        </p:txBody>
      </p:sp>
      <p:graphicFrame>
        <p:nvGraphicFramePr>
          <p:cNvPr id="5" name="Marcador de contenido 4">
            <a:extLst>
              <a:ext uri="{FF2B5EF4-FFF2-40B4-BE49-F238E27FC236}">
                <a16:creationId xmlns:a16="http://schemas.microsoft.com/office/drawing/2014/main" id="{A7B11976-BC87-4CEA-A3B3-D6441D4BA195}"/>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97942DF9-2655-41DB-81A8-15615E50923C}"/>
              </a:ext>
            </a:extLst>
          </p:cNvPr>
          <p:cNvPicPr>
            <a:picLocks noChangeAspect="1"/>
          </p:cNvPicPr>
          <p:nvPr/>
        </p:nvPicPr>
        <p:blipFill>
          <a:blip r:embed="rId4"/>
          <a:stretch>
            <a:fillRect/>
          </a:stretch>
        </p:blipFill>
        <p:spPr>
          <a:xfrm>
            <a:off x="838200" y="610344"/>
            <a:ext cx="1920406" cy="792549"/>
          </a:xfrm>
          <a:prstGeom prst="rect">
            <a:avLst/>
          </a:prstGeom>
        </p:spPr>
      </p:pic>
    </p:spTree>
    <p:extLst>
      <p:ext uri="{BB962C8B-B14F-4D97-AF65-F5344CB8AC3E}">
        <p14:creationId xmlns:p14="http://schemas.microsoft.com/office/powerpoint/2010/main" val="41372677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13985" y="1308818"/>
            <a:ext cx="11827265" cy="103641"/>
          </a:xfrm>
          <a:prstGeom prst="rect">
            <a:avLst/>
          </a:prstGeom>
        </p:spPr>
      </p:pic>
      <p:pic>
        <p:nvPicPr>
          <p:cNvPr id="8" name="Imagen 7">
            <a:extLst>
              <a:ext uri="{FF2B5EF4-FFF2-40B4-BE49-F238E27FC236}">
                <a16:creationId xmlns:a16="http://schemas.microsoft.com/office/drawing/2014/main" id="{F4C55EA5-0BF4-5D5D-CB28-6FBC1CAEBE3E}"/>
              </a:ext>
            </a:extLst>
          </p:cNvPr>
          <p:cNvPicPr>
            <a:picLocks noChangeAspect="1"/>
          </p:cNvPicPr>
          <p:nvPr/>
        </p:nvPicPr>
        <p:blipFill>
          <a:blip r:embed="rId4"/>
          <a:stretch>
            <a:fillRect/>
          </a:stretch>
        </p:blipFill>
        <p:spPr>
          <a:xfrm>
            <a:off x="8136675" y="1876926"/>
            <a:ext cx="3360000" cy="2520000"/>
          </a:xfrm>
          <a:prstGeom prst="rect">
            <a:avLst/>
          </a:prstGeom>
        </p:spPr>
      </p:pic>
      <p:pic>
        <p:nvPicPr>
          <p:cNvPr id="11" name="Imagen 10">
            <a:extLst>
              <a:ext uri="{FF2B5EF4-FFF2-40B4-BE49-F238E27FC236}">
                <a16:creationId xmlns:a16="http://schemas.microsoft.com/office/drawing/2014/main" id="{D83AE963-C201-03CF-888E-ACE01A852D64}"/>
              </a:ext>
            </a:extLst>
          </p:cNvPr>
          <p:cNvPicPr>
            <a:picLocks noChangeAspect="1"/>
          </p:cNvPicPr>
          <p:nvPr/>
        </p:nvPicPr>
        <p:blipFill>
          <a:blip r:embed="rId5"/>
          <a:stretch>
            <a:fillRect/>
          </a:stretch>
        </p:blipFill>
        <p:spPr>
          <a:xfrm>
            <a:off x="695325" y="1876926"/>
            <a:ext cx="3360000" cy="2520000"/>
          </a:xfrm>
          <a:prstGeom prst="rect">
            <a:avLst/>
          </a:prstGeom>
        </p:spPr>
      </p:pic>
      <p:pic>
        <p:nvPicPr>
          <p:cNvPr id="13" name="Imagen 12">
            <a:extLst>
              <a:ext uri="{FF2B5EF4-FFF2-40B4-BE49-F238E27FC236}">
                <a16:creationId xmlns:a16="http://schemas.microsoft.com/office/drawing/2014/main" id="{AC45B7E7-EDF1-C2A1-F4DE-DA5EC85356E3}"/>
              </a:ext>
            </a:extLst>
          </p:cNvPr>
          <p:cNvPicPr>
            <a:picLocks noChangeAspect="1"/>
          </p:cNvPicPr>
          <p:nvPr/>
        </p:nvPicPr>
        <p:blipFill>
          <a:blip r:embed="rId6"/>
          <a:stretch>
            <a:fillRect/>
          </a:stretch>
        </p:blipFill>
        <p:spPr>
          <a:xfrm>
            <a:off x="4417050" y="1876926"/>
            <a:ext cx="3357900" cy="2520000"/>
          </a:xfrm>
          <a:prstGeom prst="rect">
            <a:avLst/>
          </a:prstGeom>
        </p:spPr>
      </p:pic>
    </p:spTree>
    <p:extLst>
      <p:ext uri="{BB962C8B-B14F-4D97-AF65-F5344CB8AC3E}">
        <p14:creationId xmlns:p14="http://schemas.microsoft.com/office/powerpoint/2010/main" val="42235285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0291263-41EC-DA41-87F9-4C8E2D750565}"/>
              </a:ext>
            </a:extLst>
          </p:cNvPr>
          <p:cNvPicPr>
            <a:picLocks noChangeAspect="1"/>
          </p:cNvPicPr>
          <p:nvPr/>
        </p:nvPicPr>
        <p:blipFill>
          <a:blip r:embed="rId2"/>
          <a:stretch>
            <a:fillRect/>
          </a:stretch>
        </p:blipFill>
        <p:spPr>
          <a:xfrm>
            <a:off x="838200" y="365125"/>
            <a:ext cx="2780017" cy="908383"/>
          </a:xfrm>
          <a:prstGeom prst="rect">
            <a:avLst/>
          </a:prstGeom>
        </p:spPr>
      </p:pic>
      <p:sp>
        <p:nvSpPr>
          <p:cNvPr id="3" name="Marcador de contenido 2">
            <a:extLst>
              <a:ext uri="{FF2B5EF4-FFF2-40B4-BE49-F238E27FC236}">
                <a16:creationId xmlns:a16="http://schemas.microsoft.com/office/drawing/2014/main" id="{46A32E5B-6C8E-18B1-25EC-CEF680887697}"/>
              </a:ext>
            </a:extLst>
          </p:cNvPr>
          <p:cNvSpPr>
            <a:spLocks noGrp="1"/>
          </p:cNvSpPr>
          <p:nvPr>
            <p:ph sz="half" idx="1"/>
          </p:nvPr>
        </p:nvSpPr>
        <p:spPr>
          <a:xfrm>
            <a:off x="736600" y="1989748"/>
            <a:ext cx="5181600" cy="2387520"/>
          </a:xfrm>
        </p:spPr>
        <p:txBody>
          <a:bodyPr>
            <a:norm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La Subdelegación Municipal Puerto Juárez entrega mediante su COMPONENTE gestiones ciudadanas.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Al cierre del </a:t>
            </a:r>
            <a:r>
              <a:rPr lang="es-MX" sz="1600" dirty="0">
                <a:solidFill>
                  <a:prstClr val="black"/>
                </a:solidFill>
                <a:latin typeface="Calibri" panose="020F0502020204030204"/>
              </a:rPr>
              <a:t>Tercer </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trimestre se alcanzó 250 gestiones ciudadanas</a:t>
            </a:r>
            <a:r>
              <a:rPr lang="es-MX" sz="1600" dirty="0">
                <a:solidFill>
                  <a:prstClr val="black"/>
                </a:solidFill>
                <a:latin typeface="Calibri" panose="020F0502020204030204"/>
              </a:rPr>
              <a:t> por lo que se</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 cumplió la meta programada.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En este Periodo se cumplió la meta trazada al llegar al 100% de las gestiones ciudadanas brindadas.</a:t>
            </a:r>
            <a:endParaRPr lang="es-MX" dirty="0"/>
          </a:p>
        </p:txBody>
      </p:sp>
      <p:graphicFrame>
        <p:nvGraphicFramePr>
          <p:cNvPr id="2" name="Gráfico 1">
            <a:extLst>
              <a:ext uri="{FF2B5EF4-FFF2-40B4-BE49-F238E27FC236}">
                <a16:creationId xmlns:a16="http://schemas.microsoft.com/office/drawing/2014/main" id="{70C3EC92-7AF5-4E0A-9FF7-27954F17860B}"/>
              </a:ext>
            </a:extLst>
          </p:cNvPr>
          <p:cNvGraphicFramePr>
            <a:graphicFrameLocks/>
          </p:cNvGraphicFramePr>
          <p:nvPr/>
        </p:nvGraphicFramePr>
        <p:xfrm>
          <a:off x="6470842" y="1273508"/>
          <a:ext cx="4618181" cy="31865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98086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7D85713-C262-6B2E-CC2B-8455D8B55CEA}"/>
              </a:ext>
            </a:extLst>
          </p:cNvPr>
          <p:cNvPicPr>
            <a:picLocks noChangeAspect="1"/>
          </p:cNvPicPr>
          <p:nvPr/>
        </p:nvPicPr>
        <p:blipFill>
          <a:blip r:embed="rId3"/>
          <a:stretch>
            <a:fillRect/>
          </a:stretch>
        </p:blipFill>
        <p:spPr>
          <a:xfrm>
            <a:off x="838200" y="506805"/>
            <a:ext cx="2780017" cy="908383"/>
          </a:xfrm>
          <a:prstGeom prst="rect">
            <a:avLst/>
          </a:prstGeom>
        </p:spPr>
      </p:pic>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21679"/>
            <a:ext cx="5181600" cy="5159230"/>
          </a:xfrm>
        </p:spPr>
        <p:txBody>
          <a:bodyPr>
            <a:normAutofit fontScale="92500" lnSpcReduction="10000"/>
          </a:bodyPr>
          <a:lstStyle/>
          <a:p>
            <a:pPr algn="just"/>
            <a:r>
              <a:rPr lang="es-MX" sz="1400" dirty="0"/>
              <a:t>La Subdelegación Municipal Puerto Juárez a nivel </a:t>
            </a:r>
            <a:r>
              <a:rPr lang="es-MX" sz="1400" b="1" dirty="0"/>
              <a:t>ACTIVIDADES</a:t>
            </a:r>
            <a:r>
              <a:rPr lang="es-MX" sz="1400" dirty="0"/>
              <a:t> cerró el Tercer trimestre cumpliendo la meta establecida en dos actividades.</a:t>
            </a:r>
          </a:p>
          <a:p>
            <a:pPr algn="just"/>
            <a:r>
              <a:rPr lang="es-MX" sz="1400" dirty="0"/>
              <a:t>En </a:t>
            </a:r>
            <a:r>
              <a:rPr lang="es-MX" sz="1400" b="1" dirty="0"/>
              <a:t>programas sociales difundidos</a:t>
            </a:r>
            <a:r>
              <a:rPr lang="es-MX" sz="1400" dirty="0"/>
              <a:t>, Los Programas sociales difundidos se vio incrementada debido a las diferentes actividades realizadas en cuanto a los Programas de bienestar (65+, Becas, Convocatoria Mano a Mano Para alimentar más Acuacultura y Pesca), Alertas e información de los refugios temporales y medidas de prevención antes y después por el paso del Huracán </a:t>
            </a:r>
            <a:r>
              <a:rPr lang="es-MX" sz="1400" dirty="0" err="1"/>
              <a:t>Beryl</a:t>
            </a:r>
            <a:r>
              <a:rPr lang="es-MX" sz="1400" dirty="0"/>
              <a:t> y Tormenta Helene, Programa del Centro de Salud # 9 para la detección de (VIH, DIABETES,SIFILIS E HIPERTENCIÓN), así como la Jornada de Atención Ciudadana CANCÚN NOS UNE.  lo que provoco que se realizará Programas Sociales difundidos extras a lo considerado. Este periodo se vio incrementada la meta trazada al llegar al 400% de los Programas Sociales difundidos. </a:t>
            </a:r>
          </a:p>
          <a:p>
            <a:pPr algn="just"/>
            <a:r>
              <a:rPr lang="es-MX" sz="1400" dirty="0"/>
              <a:t>En </a:t>
            </a:r>
            <a:r>
              <a:rPr lang="es-MX" sz="1400" b="1" dirty="0"/>
              <a:t>capacitaciones comunitarias</a:t>
            </a:r>
            <a:r>
              <a:rPr lang="es-MX" sz="1400" dirty="0"/>
              <a:t>, Las promociones de capacitaciones comunitarias cumplió la meta programada. En este periodo se cumplió la meta trazada al llegar al 100% de las promociones de capacitaciones comunitarias. </a:t>
            </a:r>
          </a:p>
          <a:p>
            <a:pPr algn="just"/>
            <a:r>
              <a:rPr lang="es-MX" sz="1400" dirty="0"/>
              <a:t>En </a:t>
            </a:r>
            <a:r>
              <a:rPr lang="es-MX" sz="1400" b="1" dirty="0"/>
              <a:t>brigadas de limpieza</a:t>
            </a:r>
            <a:r>
              <a:rPr lang="es-MX" sz="1400" dirty="0"/>
              <a:t>, Coordinación de Brigadas de limpieza se vio incrementada debido a las diferentes actividades realizadas en cuanto a los Programas de Brigadas de limpieza por el paso del Huracán </a:t>
            </a:r>
            <a:r>
              <a:rPr lang="es-MX" sz="1400" dirty="0" err="1"/>
              <a:t>Beryl</a:t>
            </a:r>
            <a:r>
              <a:rPr lang="es-MX" sz="1400" dirty="0"/>
              <a:t>,  La Tormenta Helene y la Jornada vecinal de acopio de residuos sólidos reciclables ¨RECAPACICLA¨.  lo que provoco que se realizará  Coordinación de Brigadas de limpieza extras a lo considerado. </a:t>
            </a:r>
          </a:p>
          <a:p>
            <a:pPr algn="just"/>
            <a:r>
              <a:rPr lang="es-MX" sz="1400" dirty="0"/>
              <a:t>En </a:t>
            </a:r>
            <a:r>
              <a:rPr lang="es-MX" sz="1400" b="1" dirty="0"/>
              <a:t>eventos cívicos, culturales y deportivos</a:t>
            </a:r>
            <a:r>
              <a:rPr lang="es-MX" sz="1400" dirty="0"/>
              <a:t>, Los eventos Cívicos, Culturales y Deportivos cumplió la meta programada. En este periodo se cumplió la meta trazada al llegar al 100% de los eventos Cívicos, culturales y Deportivos. </a:t>
            </a:r>
          </a:p>
        </p:txBody>
      </p:sp>
      <p:graphicFrame>
        <p:nvGraphicFramePr>
          <p:cNvPr id="3" name="Gráfico 2">
            <a:extLst>
              <a:ext uri="{FF2B5EF4-FFF2-40B4-BE49-F238E27FC236}">
                <a16:creationId xmlns:a16="http://schemas.microsoft.com/office/drawing/2014/main" id="{38CA8061-BAD2-45B8-8EC4-087F33886D22}"/>
              </a:ext>
            </a:extLst>
          </p:cNvPr>
          <p:cNvGraphicFramePr>
            <a:graphicFrameLocks/>
          </p:cNvGraphicFramePr>
          <p:nvPr/>
        </p:nvGraphicFramePr>
        <p:xfrm>
          <a:off x="6400800" y="1127322"/>
          <a:ext cx="5399713" cy="463847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769589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17" name="Imagen 16">
            <a:extLst>
              <a:ext uri="{FF2B5EF4-FFF2-40B4-BE49-F238E27FC236}">
                <a16:creationId xmlns:a16="http://schemas.microsoft.com/office/drawing/2014/main" id="{BB077CEE-C274-305B-F446-EAB05D8AEBD6}"/>
              </a:ext>
            </a:extLst>
          </p:cNvPr>
          <p:cNvPicPr>
            <a:picLocks noChangeAspect="1"/>
          </p:cNvPicPr>
          <p:nvPr/>
        </p:nvPicPr>
        <p:blipFill>
          <a:blip r:embed="rId4"/>
          <a:stretch>
            <a:fillRect/>
          </a:stretch>
        </p:blipFill>
        <p:spPr>
          <a:xfrm>
            <a:off x="2874702" y="1306478"/>
            <a:ext cx="2167596" cy="2122522"/>
          </a:xfrm>
          <a:prstGeom prst="rect">
            <a:avLst/>
          </a:prstGeom>
        </p:spPr>
      </p:pic>
      <p:pic>
        <p:nvPicPr>
          <p:cNvPr id="18" name="Imagen 17">
            <a:extLst>
              <a:ext uri="{FF2B5EF4-FFF2-40B4-BE49-F238E27FC236}">
                <a16:creationId xmlns:a16="http://schemas.microsoft.com/office/drawing/2014/main" id="{B8FF8A76-5896-BED3-3130-36FE52C325F7}"/>
              </a:ext>
            </a:extLst>
          </p:cNvPr>
          <p:cNvPicPr>
            <a:picLocks noChangeAspect="1"/>
          </p:cNvPicPr>
          <p:nvPr/>
        </p:nvPicPr>
        <p:blipFill>
          <a:blip r:embed="rId5"/>
          <a:stretch>
            <a:fillRect/>
          </a:stretch>
        </p:blipFill>
        <p:spPr>
          <a:xfrm>
            <a:off x="9970558" y="3793904"/>
            <a:ext cx="1947244" cy="2522838"/>
          </a:xfrm>
          <a:prstGeom prst="rect">
            <a:avLst/>
          </a:prstGeom>
        </p:spPr>
      </p:pic>
      <p:pic>
        <p:nvPicPr>
          <p:cNvPr id="20" name="Imagen 19">
            <a:extLst>
              <a:ext uri="{FF2B5EF4-FFF2-40B4-BE49-F238E27FC236}">
                <a16:creationId xmlns:a16="http://schemas.microsoft.com/office/drawing/2014/main" id="{08E18683-8B05-2C2D-7AFD-03B4E67FB914}"/>
              </a:ext>
            </a:extLst>
          </p:cNvPr>
          <p:cNvPicPr>
            <a:picLocks noChangeAspect="1"/>
          </p:cNvPicPr>
          <p:nvPr/>
        </p:nvPicPr>
        <p:blipFill>
          <a:blip r:embed="rId6"/>
          <a:stretch>
            <a:fillRect/>
          </a:stretch>
        </p:blipFill>
        <p:spPr>
          <a:xfrm>
            <a:off x="5176518" y="1300352"/>
            <a:ext cx="2167597" cy="2122522"/>
          </a:xfrm>
          <a:prstGeom prst="rect">
            <a:avLst/>
          </a:prstGeom>
        </p:spPr>
      </p:pic>
      <p:pic>
        <p:nvPicPr>
          <p:cNvPr id="21" name="Imagen 20">
            <a:extLst>
              <a:ext uri="{FF2B5EF4-FFF2-40B4-BE49-F238E27FC236}">
                <a16:creationId xmlns:a16="http://schemas.microsoft.com/office/drawing/2014/main" id="{A9B17A1C-DD4C-BF1B-1501-42E9E0D5C5BF}"/>
              </a:ext>
            </a:extLst>
          </p:cNvPr>
          <p:cNvPicPr>
            <a:picLocks noChangeAspect="1"/>
          </p:cNvPicPr>
          <p:nvPr/>
        </p:nvPicPr>
        <p:blipFill>
          <a:blip r:embed="rId7"/>
          <a:stretch>
            <a:fillRect/>
          </a:stretch>
        </p:blipFill>
        <p:spPr>
          <a:xfrm>
            <a:off x="7478335" y="1300352"/>
            <a:ext cx="2023219" cy="2122522"/>
          </a:xfrm>
          <a:prstGeom prst="rect">
            <a:avLst/>
          </a:prstGeom>
        </p:spPr>
      </p:pic>
      <p:pic>
        <p:nvPicPr>
          <p:cNvPr id="22" name="Imagen 21">
            <a:extLst>
              <a:ext uri="{FF2B5EF4-FFF2-40B4-BE49-F238E27FC236}">
                <a16:creationId xmlns:a16="http://schemas.microsoft.com/office/drawing/2014/main" id="{FB55217E-5FBB-5399-EAC3-CC02572EF718}"/>
              </a:ext>
            </a:extLst>
          </p:cNvPr>
          <p:cNvPicPr>
            <a:picLocks noChangeAspect="1"/>
          </p:cNvPicPr>
          <p:nvPr/>
        </p:nvPicPr>
        <p:blipFill>
          <a:blip r:embed="rId8"/>
          <a:stretch>
            <a:fillRect/>
          </a:stretch>
        </p:blipFill>
        <p:spPr>
          <a:xfrm>
            <a:off x="336678" y="1306478"/>
            <a:ext cx="2398055" cy="2122522"/>
          </a:xfrm>
          <a:prstGeom prst="rect">
            <a:avLst/>
          </a:prstGeom>
        </p:spPr>
      </p:pic>
      <p:pic>
        <p:nvPicPr>
          <p:cNvPr id="23" name="Imagen 22">
            <a:extLst>
              <a:ext uri="{FF2B5EF4-FFF2-40B4-BE49-F238E27FC236}">
                <a16:creationId xmlns:a16="http://schemas.microsoft.com/office/drawing/2014/main" id="{277BB7F5-E7C6-B93E-1610-66D22DC8DA68}"/>
              </a:ext>
            </a:extLst>
          </p:cNvPr>
          <p:cNvPicPr>
            <a:picLocks noChangeAspect="1"/>
          </p:cNvPicPr>
          <p:nvPr/>
        </p:nvPicPr>
        <p:blipFill>
          <a:blip r:embed="rId9"/>
          <a:stretch>
            <a:fillRect/>
          </a:stretch>
        </p:blipFill>
        <p:spPr>
          <a:xfrm>
            <a:off x="7813100" y="3793904"/>
            <a:ext cx="2069575" cy="2522838"/>
          </a:xfrm>
          <a:prstGeom prst="rect">
            <a:avLst/>
          </a:prstGeom>
        </p:spPr>
      </p:pic>
      <p:pic>
        <p:nvPicPr>
          <p:cNvPr id="24" name="Imagen 23">
            <a:extLst>
              <a:ext uri="{FF2B5EF4-FFF2-40B4-BE49-F238E27FC236}">
                <a16:creationId xmlns:a16="http://schemas.microsoft.com/office/drawing/2014/main" id="{5536EEDC-7EA0-F985-7D18-E643E4A000F3}"/>
              </a:ext>
            </a:extLst>
          </p:cNvPr>
          <p:cNvPicPr>
            <a:picLocks noChangeAspect="1"/>
          </p:cNvPicPr>
          <p:nvPr/>
        </p:nvPicPr>
        <p:blipFill>
          <a:blip r:embed="rId10"/>
          <a:stretch>
            <a:fillRect/>
          </a:stretch>
        </p:blipFill>
        <p:spPr>
          <a:xfrm>
            <a:off x="9635774" y="1270828"/>
            <a:ext cx="2370093" cy="2122522"/>
          </a:xfrm>
          <a:prstGeom prst="rect">
            <a:avLst/>
          </a:prstGeom>
        </p:spPr>
      </p:pic>
      <p:pic>
        <p:nvPicPr>
          <p:cNvPr id="25" name="Imagen 24">
            <a:extLst>
              <a:ext uri="{FF2B5EF4-FFF2-40B4-BE49-F238E27FC236}">
                <a16:creationId xmlns:a16="http://schemas.microsoft.com/office/drawing/2014/main" id="{EBA6EA66-0424-B9AC-B8C7-F7D392240DAA}"/>
              </a:ext>
            </a:extLst>
          </p:cNvPr>
          <p:cNvPicPr>
            <a:picLocks noChangeAspect="1"/>
          </p:cNvPicPr>
          <p:nvPr/>
        </p:nvPicPr>
        <p:blipFill>
          <a:blip r:embed="rId11"/>
          <a:stretch>
            <a:fillRect/>
          </a:stretch>
        </p:blipFill>
        <p:spPr>
          <a:xfrm>
            <a:off x="182368" y="3793903"/>
            <a:ext cx="2171366" cy="2522839"/>
          </a:xfrm>
          <a:prstGeom prst="rect">
            <a:avLst/>
          </a:prstGeom>
        </p:spPr>
      </p:pic>
      <p:pic>
        <p:nvPicPr>
          <p:cNvPr id="26" name="Imagen 25">
            <a:extLst>
              <a:ext uri="{FF2B5EF4-FFF2-40B4-BE49-F238E27FC236}">
                <a16:creationId xmlns:a16="http://schemas.microsoft.com/office/drawing/2014/main" id="{8F2CA570-6129-1F6C-0A4F-2115731130F5}"/>
              </a:ext>
            </a:extLst>
          </p:cNvPr>
          <p:cNvPicPr>
            <a:picLocks noChangeAspect="1"/>
          </p:cNvPicPr>
          <p:nvPr/>
        </p:nvPicPr>
        <p:blipFill>
          <a:blip r:embed="rId12"/>
          <a:stretch>
            <a:fillRect/>
          </a:stretch>
        </p:blipFill>
        <p:spPr>
          <a:xfrm>
            <a:off x="2441615" y="3795026"/>
            <a:ext cx="1596928" cy="2522839"/>
          </a:xfrm>
          <a:prstGeom prst="rect">
            <a:avLst/>
          </a:prstGeom>
        </p:spPr>
      </p:pic>
      <p:pic>
        <p:nvPicPr>
          <p:cNvPr id="27" name="Imagen 26">
            <a:extLst>
              <a:ext uri="{FF2B5EF4-FFF2-40B4-BE49-F238E27FC236}">
                <a16:creationId xmlns:a16="http://schemas.microsoft.com/office/drawing/2014/main" id="{2BB4E63E-E60F-C433-18D7-9A9430462244}"/>
              </a:ext>
            </a:extLst>
          </p:cNvPr>
          <p:cNvPicPr>
            <a:picLocks noChangeAspect="1"/>
          </p:cNvPicPr>
          <p:nvPr/>
        </p:nvPicPr>
        <p:blipFill>
          <a:blip r:embed="rId13"/>
          <a:stretch>
            <a:fillRect/>
          </a:stretch>
        </p:blipFill>
        <p:spPr>
          <a:xfrm>
            <a:off x="4126425" y="3795027"/>
            <a:ext cx="1825221" cy="2522839"/>
          </a:xfrm>
          <a:prstGeom prst="rect">
            <a:avLst/>
          </a:prstGeom>
        </p:spPr>
      </p:pic>
      <p:pic>
        <p:nvPicPr>
          <p:cNvPr id="28" name="Imagen 27">
            <a:extLst>
              <a:ext uri="{FF2B5EF4-FFF2-40B4-BE49-F238E27FC236}">
                <a16:creationId xmlns:a16="http://schemas.microsoft.com/office/drawing/2014/main" id="{38239196-FF1E-597B-5458-BA0643B19883}"/>
              </a:ext>
            </a:extLst>
          </p:cNvPr>
          <p:cNvPicPr>
            <a:picLocks noChangeAspect="1"/>
          </p:cNvPicPr>
          <p:nvPr/>
        </p:nvPicPr>
        <p:blipFill>
          <a:blip r:embed="rId14"/>
          <a:stretch>
            <a:fillRect/>
          </a:stretch>
        </p:blipFill>
        <p:spPr>
          <a:xfrm>
            <a:off x="6039528" y="3793903"/>
            <a:ext cx="1685690" cy="2523963"/>
          </a:xfrm>
          <a:prstGeom prst="rect">
            <a:avLst/>
          </a:prstGeom>
        </p:spPr>
      </p:pic>
    </p:spTree>
    <p:extLst>
      <p:ext uri="{BB962C8B-B14F-4D97-AF65-F5344CB8AC3E}">
        <p14:creationId xmlns:p14="http://schemas.microsoft.com/office/powerpoint/2010/main" val="41865361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2" name="Imagen 1">
            <a:extLst>
              <a:ext uri="{FF2B5EF4-FFF2-40B4-BE49-F238E27FC236}">
                <a16:creationId xmlns:a16="http://schemas.microsoft.com/office/drawing/2014/main" id="{4DB8113F-62B4-6653-4416-6498E45E1F27}"/>
              </a:ext>
            </a:extLst>
          </p:cNvPr>
          <p:cNvPicPr>
            <a:picLocks noChangeAspect="1"/>
          </p:cNvPicPr>
          <p:nvPr/>
        </p:nvPicPr>
        <p:blipFill>
          <a:blip r:embed="rId4"/>
          <a:stretch>
            <a:fillRect/>
          </a:stretch>
        </p:blipFill>
        <p:spPr>
          <a:xfrm>
            <a:off x="317451" y="1355936"/>
            <a:ext cx="2729488" cy="2188825"/>
          </a:xfrm>
          <a:prstGeom prst="rect">
            <a:avLst/>
          </a:prstGeom>
        </p:spPr>
      </p:pic>
      <p:pic>
        <p:nvPicPr>
          <p:cNvPr id="3" name="Imagen 2">
            <a:extLst>
              <a:ext uri="{FF2B5EF4-FFF2-40B4-BE49-F238E27FC236}">
                <a16:creationId xmlns:a16="http://schemas.microsoft.com/office/drawing/2014/main" id="{59DD605A-AB9C-8446-AA08-DDB34CD6B89B}"/>
              </a:ext>
            </a:extLst>
          </p:cNvPr>
          <p:cNvPicPr>
            <a:picLocks noChangeAspect="1"/>
          </p:cNvPicPr>
          <p:nvPr/>
        </p:nvPicPr>
        <p:blipFill>
          <a:blip r:embed="rId5"/>
          <a:stretch>
            <a:fillRect/>
          </a:stretch>
        </p:blipFill>
        <p:spPr>
          <a:xfrm>
            <a:off x="3193165" y="1355936"/>
            <a:ext cx="2471035" cy="2188825"/>
          </a:xfrm>
          <a:prstGeom prst="rect">
            <a:avLst/>
          </a:prstGeom>
        </p:spPr>
      </p:pic>
      <p:pic>
        <p:nvPicPr>
          <p:cNvPr id="5" name="Imagen 4">
            <a:extLst>
              <a:ext uri="{FF2B5EF4-FFF2-40B4-BE49-F238E27FC236}">
                <a16:creationId xmlns:a16="http://schemas.microsoft.com/office/drawing/2014/main" id="{2469EA47-0F6D-0FAD-E3B2-812F90CF3A05}"/>
              </a:ext>
            </a:extLst>
          </p:cNvPr>
          <p:cNvPicPr>
            <a:picLocks noChangeAspect="1"/>
          </p:cNvPicPr>
          <p:nvPr/>
        </p:nvPicPr>
        <p:blipFill>
          <a:blip r:embed="rId6"/>
          <a:stretch>
            <a:fillRect/>
          </a:stretch>
        </p:blipFill>
        <p:spPr>
          <a:xfrm>
            <a:off x="5810426" y="1355935"/>
            <a:ext cx="3083340" cy="2188827"/>
          </a:xfrm>
          <a:prstGeom prst="rect">
            <a:avLst/>
          </a:prstGeom>
        </p:spPr>
      </p:pic>
      <p:pic>
        <p:nvPicPr>
          <p:cNvPr id="7" name="Imagen 6">
            <a:extLst>
              <a:ext uri="{FF2B5EF4-FFF2-40B4-BE49-F238E27FC236}">
                <a16:creationId xmlns:a16="http://schemas.microsoft.com/office/drawing/2014/main" id="{135D172E-0831-7BF3-6A6B-A8AF5BA6D664}"/>
              </a:ext>
            </a:extLst>
          </p:cNvPr>
          <p:cNvPicPr>
            <a:picLocks noChangeAspect="1"/>
          </p:cNvPicPr>
          <p:nvPr/>
        </p:nvPicPr>
        <p:blipFill>
          <a:blip r:embed="rId7"/>
          <a:stretch>
            <a:fillRect/>
          </a:stretch>
        </p:blipFill>
        <p:spPr>
          <a:xfrm>
            <a:off x="9039992" y="1355934"/>
            <a:ext cx="2694574" cy="2188827"/>
          </a:xfrm>
          <a:prstGeom prst="rect">
            <a:avLst/>
          </a:prstGeom>
        </p:spPr>
      </p:pic>
      <p:pic>
        <p:nvPicPr>
          <p:cNvPr id="15" name="Imagen 14">
            <a:extLst>
              <a:ext uri="{FF2B5EF4-FFF2-40B4-BE49-F238E27FC236}">
                <a16:creationId xmlns:a16="http://schemas.microsoft.com/office/drawing/2014/main" id="{920C7147-83DB-3001-981A-DEE89A1B03CC}"/>
              </a:ext>
            </a:extLst>
          </p:cNvPr>
          <p:cNvPicPr>
            <a:picLocks noChangeAspect="1"/>
          </p:cNvPicPr>
          <p:nvPr/>
        </p:nvPicPr>
        <p:blipFill>
          <a:blip r:embed="rId8"/>
          <a:stretch>
            <a:fillRect/>
          </a:stretch>
        </p:blipFill>
        <p:spPr>
          <a:xfrm>
            <a:off x="317451" y="3894454"/>
            <a:ext cx="3157041" cy="2469094"/>
          </a:xfrm>
          <a:prstGeom prst="rect">
            <a:avLst/>
          </a:prstGeom>
        </p:spPr>
      </p:pic>
      <p:pic>
        <p:nvPicPr>
          <p:cNvPr id="16" name="Imagen 15">
            <a:extLst>
              <a:ext uri="{FF2B5EF4-FFF2-40B4-BE49-F238E27FC236}">
                <a16:creationId xmlns:a16="http://schemas.microsoft.com/office/drawing/2014/main" id="{C1AFB1BA-DB95-2CCF-C26B-222A8CDD9641}"/>
              </a:ext>
            </a:extLst>
          </p:cNvPr>
          <p:cNvPicPr>
            <a:picLocks noChangeAspect="1"/>
          </p:cNvPicPr>
          <p:nvPr/>
        </p:nvPicPr>
        <p:blipFill>
          <a:blip r:embed="rId9"/>
          <a:stretch>
            <a:fillRect/>
          </a:stretch>
        </p:blipFill>
        <p:spPr>
          <a:xfrm>
            <a:off x="3742266" y="3894454"/>
            <a:ext cx="4413373" cy="2469094"/>
          </a:xfrm>
          <a:prstGeom prst="rect">
            <a:avLst/>
          </a:prstGeom>
        </p:spPr>
      </p:pic>
      <p:pic>
        <p:nvPicPr>
          <p:cNvPr id="17" name="Imagen 16">
            <a:extLst>
              <a:ext uri="{FF2B5EF4-FFF2-40B4-BE49-F238E27FC236}">
                <a16:creationId xmlns:a16="http://schemas.microsoft.com/office/drawing/2014/main" id="{A0286364-5E9D-9F0F-8F19-46E17140D136}"/>
              </a:ext>
            </a:extLst>
          </p:cNvPr>
          <p:cNvPicPr>
            <a:picLocks noChangeAspect="1"/>
          </p:cNvPicPr>
          <p:nvPr/>
        </p:nvPicPr>
        <p:blipFill>
          <a:blip r:embed="rId10"/>
          <a:stretch>
            <a:fillRect/>
          </a:stretch>
        </p:blipFill>
        <p:spPr>
          <a:xfrm>
            <a:off x="8423413" y="3894455"/>
            <a:ext cx="2944623" cy="2469094"/>
          </a:xfrm>
          <a:prstGeom prst="rect">
            <a:avLst/>
          </a:prstGeom>
        </p:spPr>
      </p:pic>
    </p:spTree>
    <p:extLst>
      <p:ext uri="{BB962C8B-B14F-4D97-AF65-F5344CB8AC3E}">
        <p14:creationId xmlns:p14="http://schemas.microsoft.com/office/powerpoint/2010/main" val="37586213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D3CFA132-4F79-E406-0592-5EAB250444D1}"/>
              </a:ext>
            </a:extLst>
          </p:cNvPr>
          <p:cNvPicPr>
            <a:picLocks noChangeAspect="1"/>
          </p:cNvPicPr>
          <p:nvPr/>
        </p:nvPicPr>
        <p:blipFill>
          <a:blip r:embed="rId2"/>
          <a:stretch>
            <a:fillRect/>
          </a:stretch>
        </p:blipFill>
        <p:spPr>
          <a:xfrm>
            <a:off x="838200" y="285845"/>
            <a:ext cx="2847079" cy="981541"/>
          </a:xfrm>
          <a:prstGeom prst="rect">
            <a:avLst/>
          </a:prstGeom>
        </p:spPr>
      </p:pic>
      <p:sp>
        <p:nvSpPr>
          <p:cNvPr id="2" name="Título 1">
            <a:extLst>
              <a:ext uri="{FF2B5EF4-FFF2-40B4-BE49-F238E27FC236}">
                <a16:creationId xmlns:a16="http://schemas.microsoft.com/office/drawing/2014/main" id="{D933D32A-2DA8-4F54-1796-BCFD6138692C}"/>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3" name="Marcador de contenido 2">
            <a:extLst>
              <a:ext uri="{FF2B5EF4-FFF2-40B4-BE49-F238E27FC236}">
                <a16:creationId xmlns:a16="http://schemas.microsoft.com/office/drawing/2014/main" id="{AA6C9C70-8E58-12B8-BBF2-DEB1D8F554DA}"/>
              </a:ext>
            </a:extLst>
          </p:cNvPr>
          <p:cNvSpPr>
            <a:spLocks noGrp="1"/>
          </p:cNvSpPr>
          <p:nvPr>
            <p:ph sz="half" idx="1"/>
          </p:nvPr>
        </p:nvSpPr>
        <p:spPr/>
        <p:txBody>
          <a:bodyPr/>
          <a:lstStyle/>
          <a:p>
            <a:pPr marL="228600" lvl="0" indent="-228600" algn="just">
              <a:lnSpc>
                <a:spcPct val="90000"/>
              </a:lnSpc>
              <a:spcBef>
                <a:spcPts val="1000"/>
              </a:spcBef>
              <a:buFont typeface="Arial" panose="020B0604020202020204" pitchFamily="34" charset="0"/>
              <a:buChar char="•"/>
              <a:defRPr/>
            </a:pPr>
            <a:r>
              <a:rPr lang="es-ES_tradnl" sz="1600" b="1" dirty="0">
                <a:solidFill>
                  <a:prstClr val="black"/>
                </a:solidFill>
              </a:rPr>
              <a:t>LA DELEGACIÓN ALFREDO V. BONFIL ENTREGA MEDIANTE SU COMPONENTE SERVICIOS.</a:t>
            </a:r>
          </a:p>
          <a:p>
            <a:pPr marL="228600" lvl="0" indent="-228600" algn="just">
              <a:lnSpc>
                <a:spcPct val="90000"/>
              </a:lnSpc>
              <a:spcBef>
                <a:spcPts val="1000"/>
              </a:spcBef>
              <a:buFont typeface="Arial" panose="020B0604020202020204" pitchFamily="34" charset="0"/>
              <a:buChar char="•"/>
              <a:defRPr/>
            </a:pPr>
            <a:r>
              <a:rPr lang="es-ES_tradnl" sz="2000" dirty="0">
                <a:solidFill>
                  <a:prstClr val="black"/>
                </a:solidFill>
              </a:rPr>
              <a:t>Durante este tercer trimestre se alcanzo un total de 1862 servicios otorgados, por lo que se logra una meta porcentual en un 159.42 %, debido a la buena coordinación con las distintas áreas que conforman la delegación y así mismo al buen gobierno que encabeza esta administración municipal. </a:t>
            </a:r>
          </a:p>
          <a:p>
            <a:pPr marL="0" indent="0">
              <a:buNone/>
            </a:pPr>
            <a:endParaRPr lang="es-MX" dirty="0"/>
          </a:p>
        </p:txBody>
      </p:sp>
      <p:graphicFrame>
        <p:nvGraphicFramePr>
          <p:cNvPr id="8" name="Marcador de contenido 7">
            <a:extLst>
              <a:ext uri="{FF2B5EF4-FFF2-40B4-BE49-F238E27FC236}">
                <a16:creationId xmlns:a16="http://schemas.microsoft.com/office/drawing/2014/main" id="{C3DADDBE-513D-4CE1-42D5-D6E3C539ACE5}"/>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96084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0EF9B29-378A-A845-3BF4-EAE1141DE833}"/>
              </a:ext>
            </a:extLst>
          </p:cNvPr>
          <p:cNvPicPr>
            <a:picLocks noChangeAspect="1"/>
          </p:cNvPicPr>
          <p:nvPr/>
        </p:nvPicPr>
        <p:blipFill>
          <a:blip r:embed="rId3"/>
          <a:stretch>
            <a:fillRect/>
          </a:stretch>
        </p:blipFill>
        <p:spPr>
          <a:xfrm>
            <a:off x="838200" y="309329"/>
            <a:ext cx="2847079" cy="981541"/>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50006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34516"/>
            <a:ext cx="5181600" cy="4999840"/>
          </a:xfrm>
        </p:spPr>
        <p:txBody>
          <a:bodyPr>
            <a:normAutofit fontScale="92500" lnSpcReduction="10000"/>
          </a:bodyPr>
          <a:lstStyle/>
          <a:p>
            <a:pPr algn="just"/>
            <a:r>
              <a:rPr lang="es-ES_tradnl" sz="1600" dirty="0"/>
              <a:t>La Delegación Alfredo V. Bonfil a nivel </a:t>
            </a:r>
            <a:r>
              <a:rPr lang="es-ES_tradnl" sz="1600" b="1" dirty="0"/>
              <a:t>ACTIVIDADES</a:t>
            </a:r>
            <a:r>
              <a:rPr lang="es-ES_tradnl" sz="1600" dirty="0"/>
              <a:t> cerró el tercer trimestre cumpliendo la meta establecida y obteniendo buenos  en cinco actividades.</a:t>
            </a:r>
          </a:p>
          <a:p>
            <a:pPr algn="just"/>
            <a:r>
              <a:rPr lang="es-ES_tradnl" sz="1600" dirty="0"/>
              <a:t>En </a:t>
            </a:r>
            <a:r>
              <a:rPr lang="es-ES_tradnl" sz="1600" b="1" dirty="0"/>
              <a:t>reportes ciudadanos atendidos</a:t>
            </a:r>
            <a:r>
              <a:rPr lang="es-ES_tradnl" sz="1600" dirty="0"/>
              <a:t>, obtuvo un avance del 123.86 % de cumplimiento de su meta, derivado del buen gobierno y el buen funcionamiento con las áreas involucradas en la atención a reportes ciudadanos.</a:t>
            </a:r>
          </a:p>
          <a:p>
            <a:pPr algn="just"/>
            <a:r>
              <a:rPr lang="es-ES_tradnl" sz="1600" dirty="0"/>
              <a:t>En </a:t>
            </a:r>
            <a:r>
              <a:rPr lang="es-ES_tradnl" sz="1600" b="1" dirty="0"/>
              <a:t>requerimientos humanos</a:t>
            </a:r>
            <a:r>
              <a:rPr lang="es-ES_tradnl" sz="1600" dirty="0"/>
              <a:t>, obtuvo un avance del 84.91% de cumplimiento de su meta, derivado que ha habido constantes requerimientos  ante las áreas municipales, sobre todo en materia de requerimientos humanos como son nómina, vacaciones de personal.</a:t>
            </a:r>
          </a:p>
          <a:p>
            <a:pPr algn="just"/>
            <a:r>
              <a:rPr lang="es-ES_tradnl" sz="1600" dirty="0"/>
              <a:t>En </a:t>
            </a:r>
            <a:r>
              <a:rPr lang="es-ES_tradnl" sz="1600" b="1" dirty="0"/>
              <a:t>asistencia social</a:t>
            </a:r>
            <a:r>
              <a:rPr lang="es-ES_tradnl" sz="1600" dirty="0"/>
              <a:t>, obtuvo un avance del 135.37% de cumplimiento de su meta, derivado de la participación y la cercanía con los ciudadanos que acuden a los eventos que realiza la Delegación, así como a los servicios que ofrece, como son terapias psicológicas, y asesorías legales.</a:t>
            </a:r>
          </a:p>
          <a:p>
            <a:pPr algn="just"/>
            <a:r>
              <a:rPr lang="es-ES_tradnl" sz="1600" dirty="0"/>
              <a:t>En </a:t>
            </a:r>
            <a:r>
              <a:rPr lang="es-ES_tradnl" sz="1600" b="1" dirty="0"/>
              <a:t>usuarios beneficiados con el programa de ayudas y subsidios</a:t>
            </a:r>
            <a:r>
              <a:rPr lang="es-ES_tradnl" sz="1600" dirty="0"/>
              <a:t>, se obtuvo un avance del 100% de cumplimiento de su meta, pues se ha cumplido con los apoyos solicitados.</a:t>
            </a:r>
          </a:p>
          <a:p>
            <a:pPr algn="just"/>
            <a:r>
              <a:rPr lang="es-ES_tradnl" sz="1600" dirty="0"/>
              <a:t>En </a:t>
            </a:r>
            <a:r>
              <a:rPr lang="es-ES_tradnl" sz="1600" b="1" dirty="0"/>
              <a:t>requerimientos jurídicos</a:t>
            </a:r>
            <a:r>
              <a:rPr lang="es-ES_tradnl" sz="1600" dirty="0"/>
              <a:t>, obtuvo un avance del 100% de cumplimiento de su meta</a:t>
            </a:r>
          </a:p>
        </p:txBody>
      </p:sp>
      <p:graphicFrame>
        <p:nvGraphicFramePr>
          <p:cNvPr id="5" name="Marcador de contenido 4">
            <a:extLst>
              <a:ext uri="{FF2B5EF4-FFF2-40B4-BE49-F238E27FC236}">
                <a16:creationId xmlns:a16="http://schemas.microsoft.com/office/drawing/2014/main" id="{48349AE4-AF21-4A57-BC19-C4F3934E7B38}"/>
              </a:ext>
            </a:extLst>
          </p:cNvPr>
          <p:cNvGraphicFramePr>
            <a:graphicFrameLocks noGrp="1"/>
          </p:cNvGraphicFramePr>
          <p:nvPr>
            <p:ph sz="half" idx="2"/>
          </p:nvPr>
        </p:nvGraphicFramePr>
        <p:xfrm>
          <a:off x="6172199" y="1434517"/>
          <a:ext cx="5656278" cy="474244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9896538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0EF9B29-378A-A845-3BF4-EAE1141DE833}"/>
              </a:ext>
            </a:extLst>
          </p:cNvPr>
          <p:cNvPicPr>
            <a:picLocks noChangeAspect="1"/>
          </p:cNvPicPr>
          <p:nvPr/>
        </p:nvPicPr>
        <p:blipFill>
          <a:blip r:embed="rId3"/>
          <a:stretch>
            <a:fillRect/>
          </a:stretch>
        </p:blipFill>
        <p:spPr>
          <a:xfrm>
            <a:off x="838200" y="309329"/>
            <a:ext cx="2847079" cy="981541"/>
          </a:xfrm>
          <a:prstGeom prst="rect">
            <a:avLst/>
          </a:prstGeom>
        </p:spPr>
      </p:pic>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50006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34516"/>
            <a:ext cx="5181600" cy="5114155"/>
          </a:xfrm>
        </p:spPr>
        <p:txBody>
          <a:bodyPr>
            <a:normAutofit fontScale="92500" lnSpcReduction="10000"/>
          </a:bodyPr>
          <a:lstStyle/>
          <a:p>
            <a:pPr algn="just"/>
            <a:r>
              <a:rPr lang="es-ES_tradnl" sz="1600" dirty="0"/>
              <a:t>La Delegación Alfredo V. Bonfil a nivel </a:t>
            </a:r>
            <a:r>
              <a:rPr lang="es-ES_tradnl" sz="1600" b="1" dirty="0"/>
              <a:t>ACTIVIDADES</a:t>
            </a:r>
            <a:r>
              <a:rPr lang="es-ES_tradnl" sz="1600" dirty="0"/>
              <a:t> cerró el tercer trimestre superando la meta establecida en cinco actividades.</a:t>
            </a:r>
          </a:p>
          <a:p>
            <a:pPr algn="just"/>
            <a:r>
              <a:rPr lang="es-ES_tradnl" sz="1600" dirty="0"/>
              <a:t>En </a:t>
            </a:r>
            <a:r>
              <a:rPr lang="es-ES_tradnl" sz="1600" b="1" dirty="0"/>
              <a:t>calles y áreas verdes limpias</a:t>
            </a:r>
            <a:r>
              <a:rPr lang="es-ES_tradnl" sz="1600" dirty="0"/>
              <a:t>, se obtuvo un avance del 147.66 % de cumplimiento de su meta, derivado de la coordinación de la Delegación con el Municipio.</a:t>
            </a:r>
          </a:p>
          <a:p>
            <a:pPr algn="just"/>
            <a:r>
              <a:rPr lang="es-ES_tradnl" sz="1600" dirty="0"/>
              <a:t>En </a:t>
            </a:r>
            <a:r>
              <a:rPr lang="es-ES_tradnl" sz="1600" b="1" dirty="0"/>
              <a:t>usuarios de la biblioteca pública atendidos</a:t>
            </a:r>
            <a:r>
              <a:rPr lang="es-ES_tradnl" sz="1600" dirty="0"/>
              <a:t>, obtuvo un avance del 301.20% de cumplimiento de su meta, derivado de la difusión de los eventos que realiza el área, y esto genera que incremente la afluencia de personas en la Biblioteca.</a:t>
            </a:r>
          </a:p>
          <a:p>
            <a:pPr algn="just"/>
            <a:r>
              <a:rPr lang="es-ES_tradnl" sz="1600" dirty="0"/>
              <a:t>En </a:t>
            </a:r>
            <a:r>
              <a:rPr lang="es-ES_tradnl" sz="1600" b="1" dirty="0"/>
              <a:t>requerimientos financieros</a:t>
            </a:r>
            <a:r>
              <a:rPr lang="es-ES_tradnl" sz="1600" dirty="0"/>
              <a:t>, obtuvo un avance del 375% de cumplimiento de su meta, derivado que ha habido constantes requerimientos  ante las áreas municipales.</a:t>
            </a:r>
          </a:p>
          <a:p>
            <a:pPr algn="just"/>
            <a:r>
              <a:rPr lang="es-ES_tradnl" sz="1600" dirty="0"/>
              <a:t>En </a:t>
            </a:r>
            <a:r>
              <a:rPr lang="es-ES_tradnl" sz="1600" b="1" dirty="0"/>
              <a:t>requerimientos administrativos</a:t>
            </a:r>
            <a:r>
              <a:rPr lang="es-ES_tradnl" sz="1600" dirty="0"/>
              <a:t>, obtuvo un avance del 516.67% de cumplimiento de su meta, derivado incrementado de la solicitud de materiales y equipamiento para las áreas de la Delegación.</a:t>
            </a:r>
          </a:p>
          <a:p>
            <a:pPr algn="just"/>
            <a:r>
              <a:rPr lang="es-ES_tradnl" sz="1600" dirty="0"/>
              <a:t>En </a:t>
            </a:r>
            <a:r>
              <a:rPr lang="es-ES_tradnl" sz="1600" b="1" dirty="0"/>
              <a:t>eventos cívicos, culturales y deportivos</a:t>
            </a:r>
            <a:r>
              <a:rPr lang="es-ES_tradnl" sz="1600" dirty="0"/>
              <a:t>, obtuvo un avance del 300% de cumplimiento de su meta, derivado que se ha realizado más eventos de lo proyectado, dada la alta participación ciudadana en cada evento ya sea deportivo, cultural o cívico.</a:t>
            </a:r>
          </a:p>
        </p:txBody>
      </p:sp>
      <p:graphicFrame>
        <p:nvGraphicFramePr>
          <p:cNvPr id="6" name="Marcador de contenido 5">
            <a:extLst>
              <a:ext uri="{FF2B5EF4-FFF2-40B4-BE49-F238E27FC236}">
                <a16:creationId xmlns:a16="http://schemas.microsoft.com/office/drawing/2014/main" id="{F3295A5C-67DA-41C6-854B-163FBFFA17C2}"/>
              </a:ext>
            </a:extLst>
          </p:cNvPr>
          <p:cNvGraphicFramePr>
            <a:graphicFrameLocks noGrp="1"/>
          </p:cNvGraphicFramePr>
          <p:nvPr>
            <p:ph sz="half" idx="2"/>
          </p:nvPr>
        </p:nvGraphicFramePr>
        <p:xfrm>
          <a:off x="6172199" y="1434516"/>
          <a:ext cx="5589165" cy="47424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176269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Delegación Municipal Alfredo V. Bonfil</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2" name="Imagen 1">
            <a:extLst>
              <a:ext uri="{FF2B5EF4-FFF2-40B4-BE49-F238E27FC236}">
                <a16:creationId xmlns:a16="http://schemas.microsoft.com/office/drawing/2014/main" id="{98BBF842-AD0D-F48A-E73C-B5E470A05EFB}"/>
              </a:ext>
            </a:extLst>
          </p:cNvPr>
          <p:cNvPicPr>
            <a:picLocks noChangeAspect="1"/>
          </p:cNvPicPr>
          <p:nvPr/>
        </p:nvPicPr>
        <p:blipFill>
          <a:blip r:embed="rId3"/>
          <a:stretch>
            <a:fillRect/>
          </a:stretch>
        </p:blipFill>
        <p:spPr>
          <a:xfrm>
            <a:off x="540838" y="1548881"/>
            <a:ext cx="3012833" cy="2904392"/>
          </a:xfrm>
          <a:prstGeom prst="rect">
            <a:avLst/>
          </a:prstGeom>
        </p:spPr>
      </p:pic>
      <p:pic>
        <p:nvPicPr>
          <p:cNvPr id="3" name="Imagen 2">
            <a:extLst>
              <a:ext uri="{FF2B5EF4-FFF2-40B4-BE49-F238E27FC236}">
                <a16:creationId xmlns:a16="http://schemas.microsoft.com/office/drawing/2014/main" id="{C9E94655-F615-71BD-A3D1-2F409BDFD0A8}"/>
              </a:ext>
            </a:extLst>
          </p:cNvPr>
          <p:cNvPicPr>
            <a:picLocks noChangeAspect="1"/>
          </p:cNvPicPr>
          <p:nvPr/>
        </p:nvPicPr>
        <p:blipFill>
          <a:blip r:embed="rId4"/>
          <a:stretch>
            <a:fillRect/>
          </a:stretch>
        </p:blipFill>
        <p:spPr>
          <a:xfrm>
            <a:off x="3976377" y="1548881"/>
            <a:ext cx="3182815" cy="2904392"/>
          </a:xfrm>
          <a:prstGeom prst="rect">
            <a:avLst/>
          </a:prstGeom>
        </p:spPr>
      </p:pic>
      <p:pic>
        <p:nvPicPr>
          <p:cNvPr id="5" name="Imagen 4">
            <a:extLst>
              <a:ext uri="{FF2B5EF4-FFF2-40B4-BE49-F238E27FC236}">
                <a16:creationId xmlns:a16="http://schemas.microsoft.com/office/drawing/2014/main" id="{A930FDF5-616E-CE24-D9EB-E5006831791A}"/>
              </a:ext>
            </a:extLst>
          </p:cNvPr>
          <p:cNvPicPr>
            <a:picLocks noChangeAspect="1"/>
          </p:cNvPicPr>
          <p:nvPr/>
        </p:nvPicPr>
        <p:blipFill>
          <a:blip r:embed="rId5"/>
          <a:stretch>
            <a:fillRect/>
          </a:stretch>
        </p:blipFill>
        <p:spPr>
          <a:xfrm>
            <a:off x="7854462" y="1548882"/>
            <a:ext cx="3570717" cy="2904391"/>
          </a:xfrm>
          <a:prstGeom prst="rect">
            <a:avLst/>
          </a:prstGeom>
        </p:spPr>
      </p:pic>
      <p:pic>
        <p:nvPicPr>
          <p:cNvPr id="6" name="Imagen 5">
            <a:extLst>
              <a:ext uri="{FF2B5EF4-FFF2-40B4-BE49-F238E27FC236}">
                <a16:creationId xmlns:a16="http://schemas.microsoft.com/office/drawing/2014/main" id="{6A95F2D5-A186-F5FE-0ED4-71CF79536D95}"/>
              </a:ext>
            </a:extLst>
          </p:cNvPr>
          <p:cNvPicPr>
            <a:picLocks noChangeAspect="1"/>
          </p:cNvPicPr>
          <p:nvPr/>
        </p:nvPicPr>
        <p:blipFill>
          <a:blip r:embed="rId6"/>
          <a:stretch>
            <a:fillRect/>
          </a:stretch>
        </p:blipFill>
        <p:spPr>
          <a:xfrm>
            <a:off x="3802129" y="4589695"/>
            <a:ext cx="3531310" cy="2158022"/>
          </a:xfrm>
          <a:prstGeom prst="rect">
            <a:avLst/>
          </a:prstGeom>
        </p:spPr>
      </p:pic>
    </p:spTree>
    <p:extLst>
      <p:ext uri="{BB962C8B-B14F-4D97-AF65-F5344CB8AC3E}">
        <p14:creationId xmlns:p14="http://schemas.microsoft.com/office/powerpoint/2010/main" val="3100274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Secretaría Particular</a:t>
            </a: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3" name="Imagen 2">
            <a:extLst>
              <a:ext uri="{FF2B5EF4-FFF2-40B4-BE49-F238E27FC236}">
                <a16:creationId xmlns:a16="http://schemas.microsoft.com/office/drawing/2014/main" id="{7123A44C-0A8D-4F45-9D44-F4C8C7282D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1555" y="1249927"/>
            <a:ext cx="3625751" cy="2416223"/>
          </a:xfrm>
          <a:prstGeom prst="rect">
            <a:avLst/>
          </a:prstGeom>
        </p:spPr>
      </p:pic>
      <p:pic>
        <p:nvPicPr>
          <p:cNvPr id="11" name="Imagen 10">
            <a:extLst>
              <a:ext uri="{FF2B5EF4-FFF2-40B4-BE49-F238E27FC236}">
                <a16:creationId xmlns:a16="http://schemas.microsoft.com/office/drawing/2014/main" id="{6439FDCE-E026-4CA8-9EEB-7780560484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7476" y="4408555"/>
            <a:ext cx="3711632" cy="2243073"/>
          </a:xfrm>
          <a:prstGeom prst="rect">
            <a:avLst/>
          </a:prstGeom>
        </p:spPr>
      </p:pic>
      <p:pic>
        <p:nvPicPr>
          <p:cNvPr id="14" name="Imagen 13">
            <a:extLst>
              <a:ext uri="{FF2B5EF4-FFF2-40B4-BE49-F238E27FC236}">
                <a16:creationId xmlns:a16="http://schemas.microsoft.com/office/drawing/2014/main" id="{1E88F0AD-F8CC-4F76-9CDC-ED5EF9FFEB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9030" y="1327908"/>
            <a:ext cx="4209797" cy="2920547"/>
          </a:xfrm>
          <a:prstGeom prst="rect">
            <a:avLst/>
          </a:prstGeom>
        </p:spPr>
      </p:pic>
      <p:pic>
        <p:nvPicPr>
          <p:cNvPr id="17" name="Imagen 16">
            <a:extLst>
              <a:ext uri="{FF2B5EF4-FFF2-40B4-BE49-F238E27FC236}">
                <a16:creationId xmlns:a16="http://schemas.microsoft.com/office/drawing/2014/main" id="{FAD11F78-4A8B-4890-AF6C-F8AD5FFE5E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9559" y="3744131"/>
            <a:ext cx="4083993" cy="3013441"/>
          </a:xfrm>
          <a:prstGeom prst="rect">
            <a:avLst/>
          </a:prstGeom>
        </p:spPr>
      </p:pic>
    </p:spTree>
    <p:extLst>
      <p:ext uri="{BB962C8B-B14F-4D97-AF65-F5344CB8AC3E}">
        <p14:creationId xmlns:p14="http://schemas.microsoft.com/office/powerpoint/2010/main" val="1763731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pic>
        <p:nvPicPr>
          <p:cNvPr id="3" name="Imagen 2">
            <a:extLst>
              <a:ext uri="{FF2B5EF4-FFF2-40B4-BE49-F238E27FC236}">
                <a16:creationId xmlns:a16="http://schemas.microsoft.com/office/drawing/2014/main" id="{C08914B6-2710-4E32-997F-FF1FBCC2E984}"/>
              </a:ext>
            </a:extLst>
          </p:cNvPr>
          <p:cNvPicPr>
            <a:picLocks noChangeAspect="1"/>
          </p:cNvPicPr>
          <p:nvPr/>
        </p:nvPicPr>
        <p:blipFill>
          <a:blip r:embed="rId3"/>
          <a:stretch>
            <a:fillRect/>
          </a:stretch>
        </p:blipFill>
        <p:spPr>
          <a:xfrm>
            <a:off x="2211978" y="1730375"/>
            <a:ext cx="7768044" cy="3227387"/>
          </a:xfrm>
          <a:prstGeom prst="rect">
            <a:avLst/>
          </a:prstGeom>
        </p:spPr>
      </p:pic>
    </p:spTree>
    <p:extLst>
      <p:ext uri="{BB962C8B-B14F-4D97-AF65-F5344CB8AC3E}">
        <p14:creationId xmlns:p14="http://schemas.microsoft.com/office/powerpoint/2010/main" val="4196771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COMPONENTE </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277792" y="573391"/>
            <a:ext cx="11678856" cy="1277273"/>
          </a:xfrm>
          <a:prstGeom prst="rect">
            <a:avLst/>
          </a:prstGeom>
          <a:noFill/>
        </p:spPr>
        <p:txBody>
          <a:bodyPr wrap="square">
            <a:spAutoFit/>
          </a:bodyPr>
          <a:lstStyle/>
          <a:p>
            <a:pPr algn="just">
              <a:lnSpc>
                <a:spcPct val="90000"/>
              </a:lnSpc>
              <a:spcAft>
                <a:spcPts val="600"/>
              </a:spcAft>
            </a:pPr>
            <a:r>
              <a:rPr lang="es-ES_tradnl" sz="2000" dirty="0"/>
              <a:t>En el tercer trimestre 2024, se alcanzó el 100% la meta programada de nuestro componente, </a:t>
            </a:r>
            <a:r>
              <a:rPr lang="es-ES_tradnl" sz="2000" b="1" dirty="0"/>
              <a:t>Proyectos Estratégicos de la Secretaría Técnica Satisfactoriamente Concluidos</a:t>
            </a:r>
            <a:r>
              <a:rPr lang="es-ES_tradnl" sz="2000" dirty="0"/>
              <a:t>, alcanzando un acumulado anual del 71.43%.</a:t>
            </a:r>
          </a:p>
          <a:p>
            <a:pPr algn="just">
              <a:lnSpc>
                <a:spcPct val="90000"/>
              </a:lnSpc>
              <a:spcAft>
                <a:spcPts val="600"/>
              </a:spcAft>
            </a:pPr>
            <a:r>
              <a:rPr lang="es-ES_tradnl" sz="2000" dirty="0"/>
              <a:t>                                 </a:t>
            </a:r>
          </a:p>
        </p:txBody>
      </p:sp>
      <p:graphicFrame>
        <p:nvGraphicFramePr>
          <p:cNvPr id="3" name="Gráfico 2">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1755155776"/>
              </p:ext>
            </p:extLst>
          </p:nvPr>
        </p:nvGraphicFramePr>
        <p:xfrm>
          <a:off x="2158738" y="1851314"/>
          <a:ext cx="7107810" cy="43420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4862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NIVEL ACTIVIDADES</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698369" y="513392"/>
            <a:ext cx="10091693" cy="1563505"/>
          </a:xfrm>
          <a:prstGeom prst="rect">
            <a:avLst/>
          </a:prstGeom>
          <a:noFill/>
        </p:spPr>
        <p:txBody>
          <a:bodyPr wrap="square">
            <a:spAutoFit/>
          </a:bodyPr>
          <a:lstStyle/>
          <a:p>
            <a:pPr algn="just">
              <a:lnSpc>
                <a:spcPct val="90000"/>
              </a:lnSpc>
              <a:spcAft>
                <a:spcPts val="600"/>
              </a:spcAft>
            </a:pPr>
            <a:r>
              <a:rPr lang="es-ES_tradnl" sz="2000" dirty="0"/>
              <a:t>En el tercer trimestre 2024, se cumplió al 100% las metas de las actividades programadas: </a:t>
            </a:r>
          </a:p>
          <a:p>
            <a:pPr marL="285750" indent="-285750" algn="just">
              <a:lnSpc>
                <a:spcPct val="90000"/>
              </a:lnSpc>
              <a:spcAft>
                <a:spcPts val="600"/>
              </a:spcAft>
              <a:buFont typeface="Wingdings" panose="05000000000000000000" pitchFamily="2" charset="2"/>
              <a:buChar char="Ø"/>
            </a:pPr>
            <a:r>
              <a:rPr lang="es-MX" sz="1600" b="1" dirty="0"/>
              <a:t>Efectividad de los proyectos de Gestión Pública y Proyectos Especiales.</a:t>
            </a:r>
          </a:p>
          <a:p>
            <a:pPr marL="285750" indent="-285750" algn="just">
              <a:lnSpc>
                <a:spcPct val="90000"/>
              </a:lnSpc>
              <a:spcAft>
                <a:spcPts val="600"/>
              </a:spcAft>
              <a:buFont typeface="Wingdings" panose="05000000000000000000" pitchFamily="2" charset="2"/>
              <a:buChar char="Ø"/>
            </a:pPr>
            <a:r>
              <a:rPr lang="es-MX" sz="1600" b="1" dirty="0"/>
              <a:t>Actividades con Participación Ciudadana.</a:t>
            </a:r>
            <a:endParaRPr lang="es-ES_tradnl" sz="1600" b="1" dirty="0"/>
          </a:p>
          <a:p>
            <a:pPr marL="285750" indent="-285750" algn="just">
              <a:lnSpc>
                <a:spcPct val="90000"/>
              </a:lnSpc>
              <a:spcAft>
                <a:spcPts val="600"/>
              </a:spcAft>
              <a:buFont typeface="Wingdings" panose="05000000000000000000" pitchFamily="2" charset="2"/>
              <a:buChar char="Ø"/>
            </a:pPr>
            <a:r>
              <a:rPr lang="es-ES_tradnl" sz="1600" b="1" dirty="0"/>
              <a:t>Cumplimiento de Informes de Gobierno y reportes.</a:t>
            </a:r>
          </a:p>
          <a:p>
            <a:pPr marL="285750" indent="-285750" algn="just">
              <a:lnSpc>
                <a:spcPct val="90000"/>
              </a:lnSpc>
              <a:spcAft>
                <a:spcPts val="600"/>
              </a:spcAft>
              <a:buFont typeface="Wingdings" panose="05000000000000000000" pitchFamily="2" charset="2"/>
              <a:buChar char="Ø"/>
            </a:pPr>
            <a:r>
              <a:rPr lang="es-ES_tradnl" sz="1600" b="1" dirty="0"/>
              <a:t>Avance en la consolidación del Gobierno Digital.</a:t>
            </a:r>
          </a:p>
        </p:txBody>
      </p:sp>
      <p:graphicFrame>
        <p:nvGraphicFramePr>
          <p:cNvPr id="3" name="Gráfico 2">
            <a:extLst>
              <a:ext uri="{FF2B5EF4-FFF2-40B4-BE49-F238E27FC236}">
                <a16:creationId xmlns:a16="http://schemas.microsoft.com/office/drawing/2014/main" id="{A7B11976-BC87-4CEA-A3B3-D6441D4BA195}"/>
              </a:ext>
            </a:extLst>
          </p:cNvPr>
          <p:cNvGraphicFramePr>
            <a:graphicFrameLocks/>
          </p:cNvGraphicFramePr>
          <p:nvPr>
            <p:extLst>
              <p:ext uri="{D42A27DB-BD31-4B8C-83A1-F6EECF244321}">
                <p14:modId xmlns:p14="http://schemas.microsoft.com/office/powerpoint/2010/main" val="2828797569"/>
              </p:ext>
            </p:extLst>
          </p:nvPr>
        </p:nvGraphicFramePr>
        <p:xfrm>
          <a:off x="2198317" y="2300140"/>
          <a:ext cx="7454730" cy="41816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6850657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13410</TotalTime>
  <Words>4244</Words>
  <Application>Microsoft Office PowerPoint</Application>
  <PresentationFormat>Panorámica</PresentationFormat>
  <Paragraphs>360</Paragraphs>
  <Slides>58</Slides>
  <Notes>29</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58</vt:i4>
      </vt:variant>
    </vt:vector>
  </HeadingPairs>
  <TitlesOfParts>
    <vt:vector size="64" baseType="lpstr">
      <vt:lpstr>Arial</vt:lpstr>
      <vt:lpstr>Arial Black</vt:lpstr>
      <vt:lpstr>Calibri</vt:lpstr>
      <vt:lpstr>Calibri Light</vt:lpstr>
      <vt:lpstr>Wingdings</vt:lpstr>
      <vt:lpstr>Tema de Office</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EVIDENCIAS</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  </vt:lpstr>
      <vt:lpstr>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Planeación Municipal</cp:lastModifiedBy>
  <cp:revision>401</cp:revision>
  <cp:lastPrinted>2023-09-29T16:00:56Z</cp:lastPrinted>
  <dcterms:created xsi:type="dcterms:W3CDTF">2021-04-16T16:11:05Z</dcterms:created>
  <dcterms:modified xsi:type="dcterms:W3CDTF">2024-10-11T16:41:24Z</dcterms:modified>
</cp:coreProperties>
</file>